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87"/>
  </p:notesMasterIdLst>
  <p:handoutMasterIdLst>
    <p:handoutMasterId r:id="rId88"/>
  </p:handoutMasterIdLst>
  <p:sldIdLst>
    <p:sldId id="256" r:id="rId2"/>
    <p:sldId id="258" r:id="rId3"/>
    <p:sldId id="271" r:id="rId4"/>
    <p:sldId id="403" r:id="rId5"/>
    <p:sldId id="273" r:id="rId6"/>
    <p:sldId id="351" r:id="rId7"/>
    <p:sldId id="286" r:id="rId8"/>
    <p:sldId id="352" r:id="rId9"/>
    <p:sldId id="353" r:id="rId10"/>
    <p:sldId id="387" r:id="rId11"/>
    <p:sldId id="288" r:id="rId12"/>
    <p:sldId id="290" r:id="rId13"/>
    <p:sldId id="291" r:id="rId14"/>
    <p:sldId id="292" r:id="rId15"/>
    <p:sldId id="293" r:id="rId16"/>
    <p:sldId id="294" r:id="rId17"/>
    <p:sldId id="263" r:id="rId18"/>
    <p:sldId id="264" r:id="rId19"/>
    <p:sldId id="265" r:id="rId20"/>
    <p:sldId id="266" r:id="rId21"/>
    <p:sldId id="268" r:id="rId22"/>
    <p:sldId id="269" r:id="rId23"/>
    <p:sldId id="388" r:id="rId24"/>
    <p:sldId id="359" r:id="rId25"/>
    <p:sldId id="360" r:id="rId26"/>
    <p:sldId id="361" r:id="rId27"/>
    <p:sldId id="362" r:id="rId28"/>
    <p:sldId id="363" r:id="rId29"/>
    <p:sldId id="364" r:id="rId30"/>
    <p:sldId id="365" r:id="rId31"/>
    <p:sldId id="367" r:id="rId32"/>
    <p:sldId id="366" r:id="rId33"/>
    <p:sldId id="389" r:id="rId34"/>
    <p:sldId id="405" r:id="rId35"/>
    <p:sldId id="349" r:id="rId36"/>
    <p:sldId id="340" r:id="rId37"/>
    <p:sldId id="341" r:id="rId38"/>
    <p:sldId id="342" r:id="rId39"/>
    <p:sldId id="343" r:id="rId40"/>
    <p:sldId id="344" r:id="rId41"/>
    <p:sldId id="346" r:id="rId42"/>
    <p:sldId id="347" r:id="rId43"/>
    <p:sldId id="406" r:id="rId44"/>
    <p:sldId id="390" r:id="rId45"/>
    <p:sldId id="350" r:id="rId46"/>
    <p:sldId id="307" r:id="rId47"/>
    <p:sldId id="391" r:id="rId48"/>
    <p:sldId id="270" r:id="rId49"/>
    <p:sldId id="392" r:id="rId50"/>
    <p:sldId id="272" r:id="rId51"/>
    <p:sldId id="393" r:id="rId52"/>
    <p:sldId id="315" r:id="rId53"/>
    <p:sldId id="394" r:id="rId54"/>
    <p:sldId id="327" r:id="rId55"/>
    <p:sldId id="395" r:id="rId56"/>
    <p:sldId id="334" r:id="rId57"/>
    <p:sldId id="335" r:id="rId58"/>
    <p:sldId id="330" r:id="rId59"/>
    <p:sldId id="331" r:id="rId60"/>
    <p:sldId id="332" r:id="rId61"/>
    <p:sldId id="336" r:id="rId62"/>
    <p:sldId id="337" r:id="rId63"/>
    <p:sldId id="404" r:id="rId64"/>
    <p:sldId id="316" r:id="rId65"/>
    <p:sldId id="317" r:id="rId66"/>
    <p:sldId id="318" r:id="rId67"/>
    <p:sldId id="320" r:id="rId68"/>
    <p:sldId id="321" r:id="rId69"/>
    <p:sldId id="399" r:id="rId70"/>
    <p:sldId id="326" r:id="rId71"/>
    <p:sldId id="400" r:id="rId72"/>
    <p:sldId id="322" r:id="rId73"/>
    <p:sldId id="323" r:id="rId74"/>
    <p:sldId id="324" r:id="rId75"/>
    <p:sldId id="325" r:id="rId76"/>
    <p:sldId id="401" r:id="rId77"/>
    <p:sldId id="338" r:id="rId78"/>
    <p:sldId id="339" r:id="rId79"/>
    <p:sldId id="328" r:id="rId80"/>
    <p:sldId id="329" r:id="rId81"/>
    <p:sldId id="397" r:id="rId82"/>
    <p:sldId id="396" r:id="rId83"/>
    <p:sldId id="368" r:id="rId84"/>
    <p:sldId id="370" r:id="rId85"/>
    <p:sldId id="402" r:id="rId86"/>
  </p:sldIdLst>
  <p:sldSz cx="12192000" cy="6858000"/>
  <p:notesSz cx="6858000" cy="9144000"/>
  <p:embeddedFontLst>
    <p:embeddedFont>
      <p:font typeface="Arial Black" panose="020B0A04020102020204" pitchFamily="34" charset="0"/>
      <p:bold r:id="rId89"/>
    </p:embeddedFont>
    <p:embeddedFont>
      <p:font typeface="Calibri" panose="020F0502020204030204" pitchFamily="34" charset="0"/>
      <p:regular r:id="rId90"/>
      <p:bold r:id="rId91"/>
      <p:italic r:id="rId92"/>
      <p:boldItalic r:id="rId93"/>
    </p:embeddedFont>
    <p:embeddedFont>
      <p:font typeface="Helvetica" panose="020B0604020202020204" pitchFamily="34" charset="0"/>
      <p:regular r:id="rId94"/>
      <p:bold r:id="rId95"/>
      <p:italic r:id="rId96"/>
      <p:boldItalic r:id="rId97"/>
    </p:embeddedFont>
    <p:embeddedFont>
      <p:font typeface="Wingdings 2" panose="05020102010507070707" pitchFamily="18" charset="2"/>
      <p:regular r:id="rId98"/>
    </p:embeddedFont>
    <p:embeddedFont>
      <p:font typeface="微軟正黑體" panose="020B0604030504040204" pitchFamily="34" charset="-120"/>
      <p:regular r:id="rId99"/>
      <p:bold r:id="rId100"/>
    </p:embeddedFont>
    <p:embeddedFont>
      <p:font typeface="微軟正黑體" panose="020B0604030504040204" pitchFamily="34" charset="-120"/>
      <p:regular r:id="rId99"/>
      <p:bold r:id="rId100"/>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BDD7EE"/>
    <a:srgbClr val="0070C0"/>
    <a:srgbClr val="2090CE"/>
    <a:srgbClr val="FFFFFF"/>
    <a:srgbClr val="1998D0"/>
    <a:srgbClr val="000000"/>
    <a:srgbClr val="F9D6AF"/>
    <a:srgbClr val="B6D7A8"/>
    <a:srgbClr val="63D0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25" autoAdjust="0"/>
    <p:restoredTop sz="92588" autoAdjust="0"/>
  </p:normalViewPr>
  <p:slideViewPr>
    <p:cSldViewPr snapToGrid="0">
      <p:cViewPr varScale="1">
        <p:scale>
          <a:sx n="155" d="100"/>
          <a:sy n="155" d="100"/>
        </p:scale>
        <p:origin x="936" y="126"/>
      </p:cViewPr>
      <p:guideLst/>
    </p:cSldViewPr>
  </p:slideViewPr>
  <p:notesTextViewPr>
    <p:cViewPr>
      <p:scale>
        <a:sx n="125" d="100"/>
        <a:sy n="125" d="100"/>
      </p:scale>
      <p:origin x="0" y="0"/>
    </p:cViewPr>
  </p:notesText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83D03D3-64E5-4556-A171-F68BD4E262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4ADFF87-9E8F-46AA-B269-A43BC5A943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AFBFE-729C-4AE1-89FE-BE765C752BD1}" type="datetimeFigureOut">
              <a:rPr lang="zh-TW" altLang="en-US" smtClean="0"/>
              <a:t>2021/9/4</a:t>
            </a:fld>
            <a:endParaRPr lang="zh-TW" altLang="en-US"/>
          </a:p>
        </p:txBody>
      </p:sp>
      <p:sp>
        <p:nvSpPr>
          <p:cNvPr id="4" name="頁尾版面配置區 3">
            <a:extLst>
              <a:ext uri="{FF2B5EF4-FFF2-40B4-BE49-F238E27FC236}">
                <a16:creationId xmlns:a16="http://schemas.microsoft.com/office/drawing/2014/main" id="{19F18E98-5154-4AEE-B65A-8CD937D7CA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6EE72D6D-7E6B-49ED-896A-0160B1D127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AD4C8-8A26-4E0E-AE30-5696F4C58B22}" type="slidenum">
              <a:rPr lang="zh-TW" altLang="en-US" smtClean="0"/>
              <a:t>‹#›</a:t>
            </a:fld>
            <a:endParaRPr lang="zh-TW" altLang="en-US"/>
          </a:p>
        </p:txBody>
      </p:sp>
    </p:spTree>
    <p:extLst>
      <p:ext uri="{BB962C8B-B14F-4D97-AF65-F5344CB8AC3E}">
        <p14:creationId xmlns:p14="http://schemas.microsoft.com/office/powerpoint/2010/main" val="2522257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4D1A8-0FB6-405F-BC01-CE4A2D490AD2}" type="datetimeFigureOut">
              <a:rPr lang="zh-TW" altLang="en-US" smtClean="0"/>
              <a:t>2021/9/4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F2B-3C7A-4F2A-8D20-DC32795BE536}" type="slidenum">
              <a:rPr lang="zh-TW" altLang="en-US" smtClean="0"/>
              <a:t>‹#›</a:t>
            </a:fld>
            <a:endParaRPr lang="zh-TW" altLang="en-US"/>
          </a:p>
        </p:txBody>
      </p:sp>
    </p:spTree>
    <p:extLst>
      <p:ext uri="{BB962C8B-B14F-4D97-AF65-F5344CB8AC3E}">
        <p14:creationId xmlns:p14="http://schemas.microsoft.com/office/powerpoint/2010/main" val="358761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本次系統架構基本可分為四大塊</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影像辨識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顧客端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資料處理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資料分析</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原始資料我們來自</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kaggle</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顧客端我們有使用到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Flask . </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LineBot</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 html</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模板</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影像辨識我們有使用到</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OpenCV . </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YoLo</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完成 身分辨識口罩辨識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人流辨識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商品辨識</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資料處理部分我們使用爬蟲填補</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kaggle</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不足部分</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資料分析我們有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RFM</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分析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購物籃分析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協同過濾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銷售預測</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資料庫及資料流部份我們使用</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MySQL . MongoDB . Kafka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分析結果展示有</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logstash</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 </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elasticsearch</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 Logstash . Kibana</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接下來我們有一段</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Demo</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影片請各位觀看</a:t>
            </a: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2</a:t>
            </a:fld>
            <a:endParaRPr lang="zh-TW" altLang="en-US"/>
          </a:p>
        </p:txBody>
      </p:sp>
    </p:spTree>
    <p:extLst>
      <p:ext uri="{BB962C8B-B14F-4D97-AF65-F5344CB8AC3E}">
        <p14:creationId xmlns:p14="http://schemas.microsoft.com/office/powerpoint/2010/main" val="258616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 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23</a:t>
            </a:fld>
            <a:endParaRPr lang="zh-TW" altLang="en-US"/>
          </a:p>
        </p:txBody>
      </p:sp>
    </p:spTree>
    <p:extLst>
      <p:ext uri="{BB962C8B-B14F-4D97-AF65-F5344CB8AC3E}">
        <p14:creationId xmlns:p14="http://schemas.microsoft.com/office/powerpoint/2010/main" val="326116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24</a:t>
            </a:fld>
            <a:endParaRPr lang="zh-TW" altLang="en-US" noProof="0"/>
          </a:p>
        </p:txBody>
      </p:sp>
    </p:spTree>
    <p:extLst>
      <p:ext uri="{BB962C8B-B14F-4D97-AF65-F5344CB8AC3E}">
        <p14:creationId xmlns:p14="http://schemas.microsoft.com/office/powerpoint/2010/main" val="222919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spcBef>
                <a:spcPts val="0"/>
              </a:spcBef>
              <a:spcAft>
                <a:spcPts val="0"/>
              </a:spcAft>
              <a:buNone/>
            </a:pPr>
            <a:r>
              <a:rPr lang="zh-TW" altLang="en-US" dirty="0"/>
              <a:t>兼顧成本</a:t>
            </a:r>
            <a:r>
              <a:rPr lang="en-US" altLang="zh-TW" dirty="0"/>
              <a:t>, </a:t>
            </a:r>
            <a:r>
              <a:rPr lang="zh-TW" altLang="en-US" dirty="0"/>
              <a:t>便利與實用性</a:t>
            </a:r>
          </a:p>
          <a:p>
            <a:pPr marL="0" lvl="0" indent="0" algn="l" rtl="0">
              <a:spcBef>
                <a:spcPts val="0"/>
              </a:spcBef>
              <a:spcAft>
                <a:spcPts val="0"/>
              </a:spcAft>
              <a:buNone/>
            </a:pPr>
            <a:r>
              <a:rPr lang="zh-TW" altLang="en-US" dirty="0"/>
              <a:t>辨識率高且相對使用簡單</a:t>
            </a:r>
          </a:p>
          <a:p>
            <a:pPr marL="0" lvl="0" indent="0" algn="l" rtl="0">
              <a:spcBef>
                <a:spcPts val="0"/>
              </a:spcBef>
              <a:spcAft>
                <a:spcPts val="0"/>
              </a:spcAft>
              <a:buNone/>
            </a:pPr>
            <a:r>
              <a:rPr lang="zh-TW" altLang="en-US" dirty="0"/>
              <a:t>該版本辨識速度較快</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25</a:t>
            </a:fld>
            <a:endParaRPr lang="zh-TW" altLang="en-US" noProof="0"/>
          </a:p>
        </p:txBody>
      </p:sp>
    </p:spTree>
    <p:extLst>
      <p:ext uri="{BB962C8B-B14F-4D97-AF65-F5344CB8AC3E}">
        <p14:creationId xmlns:p14="http://schemas.microsoft.com/office/powerpoint/2010/main" val="309835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顧客 </a:t>
            </a:r>
            <a:r>
              <a:rPr lang="en-US" altLang="zh-TW" dirty="0"/>
              <a:t>ID </a:t>
            </a:r>
            <a:r>
              <a:rPr lang="zh-TW" altLang="en-US" dirty="0"/>
              <a:t>為門口的身分辨識回傳進 </a:t>
            </a:r>
            <a:r>
              <a:rPr lang="en-US" altLang="zh-TW" dirty="0"/>
              <a:t>SQL </a:t>
            </a:r>
            <a:r>
              <a:rPr lang="zh-TW" altLang="en-US" dirty="0"/>
              <a:t>的 </a:t>
            </a:r>
            <a:r>
              <a:rPr lang="en-US" altLang="zh-TW" dirty="0"/>
              <a:t>UID</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27</a:t>
            </a:fld>
            <a:endParaRPr lang="zh-TW" altLang="en-US" noProof="0"/>
          </a:p>
        </p:txBody>
      </p:sp>
    </p:spTree>
    <p:extLst>
      <p:ext uri="{BB962C8B-B14F-4D97-AF65-F5344CB8AC3E}">
        <p14:creationId xmlns:p14="http://schemas.microsoft.com/office/powerpoint/2010/main" val="948908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spcBef>
                <a:spcPts val="0"/>
              </a:spcBef>
              <a:spcAft>
                <a:spcPts val="0"/>
              </a:spcAft>
              <a:buNone/>
            </a:pPr>
            <a:r>
              <a:rPr lang="zh-TW" altLang="en-US" sz="1000" dirty="0"/>
              <a:t>效果不理想</a:t>
            </a:r>
            <a:r>
              <a:rPr lang="en-US" altLang="zh-TW" sz="1000" dirty="0"/>
              <a:t>, </a:t>
            </a:r>
            <a:r>
              <a:rPr lang="zh-TW" altLang="en-US" sz="1000" dirty="0"/>
              <a:t>對單圖辨識率高</a:t>
            </a:r>
            <a:r>
              <a:rPr lang="en-US" altLang="zh-TW" sz="1000" dirty="0"/>
              <a:t>, </a:t>
            </a:r>
            <a:r>
              <a:rPr lang="zh-TW" altLang="en-US" sz="1000" dirty="0"/>
              <a:t>但是對影像辨識率其差無比</a:t>
            </a:r>
            <a:r>
              <a:rPr lang="en-US" altLang="zh-TW" sz="1000" dirty="0"/>
              <a:t>, </a:t>
            </a:r>
            <a:r>
              <a:rPr lang="zh-TW" altLang="en-US" sz="1000" dirty="0"/>
              <a:t>研判是光影影響</a:t>
            </a:r>
          </a:p>
          <a:p>
            <a:pPr marL="457200" lvl="0" indent="-295275" algn="l" rtl="0">
              <a:lnSpc>
                <a:spcPct val="115000"/>
              </a:lnSpc>
              <a:spcBef>
                <a:spcPts val="1100"/>
              </a:spcBef>
              <a:spcAft>
                <a:spcPts val="0"/>
              </a:spcAft>
              <a:buClr>
                <a:schemeClr val="dk1"/>
              </a:buClr>
              <a:buSzPts val="1050"/>
              <a:buChar char="●"/>
            </a:pPr>
            <a:r>
              <a:rPr lang="zh-TW" altLang="en-US" sz="1000" dirty="0">
                <a:solidFill>
                  <a:schemeClr val="dk1"/>
                </a:solidFill>
                <a:highlight>
                  <a:srgbClr val="FFFFFF"/>
                </a:highlight>
              </a:rPr>
              <a:t>初始化背景建模物件 </a:t>
            </a:r>
            <a:r>
              <a:rPr lang="en-US" altLang="zh-TW" sz="1000" dirty="0">
                <a:solidFill>
                  <a:schemeClr val="dk1"/>
                </a:solidFill>
                <a:highlight>
                  <a:srgbClr val="FFFFFF"/>
                </a:highlight>
              </a:rPr>
              <a:t>GMM</a:t>
            </a:r>
            <a:endParaRPr lang="zh-TW" altLang="en-US" sz="1000" dirty="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zh-TW" altLang="en-US" sz="1000" dirty="0">
                <a:solidFill>
                  <a:schemeClr val="dk1"/>
                </a:solidFill>
                <a:highlight>
                  <a:srgbClr val="FFFFFF"/>
                </a:highlight>
              </a:rPr>
              <a:t>讀取視頻一幀</a:t>
            </a:r>
          </a:p>
          <a:p>
            <a:pPr marL="457200" lvl="0" indent="-295275" algn="l" rtl="0">
              <a:lnSpc>
                <a:spcPct val="115000"/>
              </a:lnSpc>
              <a:spcBef>
                <a:spcPts val="0"/>
              </a:spcBef>
              <a:spcAft>
                <a:spcPts val="0"/>
              </a:spcAft>
              <a:buClr>
                <a:schemeClr val="dk1"/>
              </a:buClr>
              <a:buSzPts val="1050"/>
              <a:buChar char="●"/>
            </a:pPr>
            <a:r>
              <a:rPr lang="zh-TW" altLang="en-US" sz="1000" dirty="0">
                <a:solidFill>
                  <a:schemeClr val="dk1"/>
                </a:solidFill>
                <a:highlight>
                  <a:srgbClr val="FFFFFF"/>
                </a:highlight>
              </a:rPr>
              <a:t>使用背景建模消除生成 </a:t>
            </a:r>
            <a:r>
              <a:rPr lang="en-US" altLang="zh-TW" sz="1000" dirty="0">
                <a:solidFill>
                  <a:schemeClr val="dk1"/>
                </a:solidFill>
                <a:highlight>
                  <a:srgbClr val="FFFFFF"/>
                </a:highlight>
              </a:rPr>
              <a:t>mask</a:t>
            </a:r>
            <a:endParaRPr lang="zh-TW" altLang="en-US" sz="1000" dirty="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zh-TW" altLang="en-US" sz="1000" dirty="0">
                <a:solidFill>
                  <a:schemeClr val="dk1"/>
                </a:solidFill>
                <a:highlight>
                  <a:srgbClr val="FFFFFF"/>
                </a:highlight>
              </a:rPr>
              <a:t>對 </a:t>
            </a:r>
            <a:r>
              <a:rPr lang="en-US" altLang="zh-TW" sz="1000" dirty="0">
                <a:solidFill>
                  <a:schemeClr val="dk1"/>
                </a:solidFill>
                <a:highlight>
                  <a:srgbClr val="FFFFFF"/>
                </a:highlight>
              </a:rPr>
              <a:t>mask </a:t>
            </a:r>
            <a:r>
              <a:rPr lang="zh-TW" altLang="en-US" sz="1000" dirty="0">
                <a:solidFill>
                  <a:schemeClr val="dk1"/>
                </a:solidFill>
                <a:highlight>
                  <a:srgbClr val="FFFFFF"/>
                </a:highlight>
              </a:rPr>
              <a:t>進行輪廓分析提取 </a:t>
            </a:r>
            <a:r>
              <a:rPr lang="en-US" altLang="zh-TW" sz="1000" dirty="0">
                <a:solidFill>
                  <a:schemeClr val="dk1"/>
                </a:solidFill>
                <a:highlight>
                  <a:srgbClr val="FFFFFF"/>
                </a:highlight>
              </a:rPr>
              <a:t>ROI</a:t>
            </a:r>
            <a:endParaRPr lang="zh-TW" altLang="en-US" sz="1000" dirty="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zh-TW" altLang="en-US" sz="1000" dirty="0">
                <a:solidFill>
                  <a:schemeClr val="dk1"/>
                </a:solidFill>
                <a:highlight>
                  <a:srgbClr val="FFFFFF"/>
                </a:highlight>
              </a:rPr>
              <a:t>繪製 </a:t>
            </a:r>
            <a:r>
              <a:rPr lang="en-US" altLang="zh-TW" sz="1000" dirty="0">
                <a:solidFill>
                  <a:schemeClr val="dk1"/>
                </a:solidFill>
                <a:highlight>
                  <a:srgbClr val="FFFFFF"/>
                </a:highlight>
              </a:rPr>
              <a:t>ROI </a:t>
            </a:r>
            <a:r>
              <a:rPr lang="zh-TW" altLang="en-US" sz="1000" dirty="0">
                <a:solidFill>
                  <a:schemeClr val="dk1"/>
                </a:solidFill>
                <a:highlight>
                  <a:srgbClr val="FFFFFF"/>
                </a:highlight>
              </a:rPr>
              <a:t>對象</a:t>
            </a:r>
            <a:endParaRPr lang="zh-TW" altLang="en-US" sz="1000" dirty="0"/>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31</a:t>
            </a:fld>
            <a:endParaRPr lang="zh-TW" altLang="en-US" noProof="0"/>
          </a:p>
        </p:txBody>
      </p:sp>
    </p:spTree>
    <p:extLst>
      <p:ext uri="{BB962C8B-B14F-4D97-AF65-F5344CB8AC3E}">
        <p14:creationId xmlns:p14="http://schemas.microsoft.com/office/powerpoint/2010/main" val="169575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zh-TW" altLang="en-US" dirty="0">
                <a:solidFill>
                  <a:schemeClr val="dk1"/>
                </a:solidFill>
              </a:rPr>
              <a:t>在特定筆數前先停止訓練並儲存模型</a:t>
            </a:r>
          </a:p>
          <a:p>
            <a:pPr marL="0" lvl="0" indent="0" algn="l" rtl="0">
              <a:spcBef>
                <a:spcPts val="0"/>
              </a:spcBef>
              <a:spcAft>
                <a:spcPts val="0"/>
              </a:spcAft>
              <a:buNone/>
            </a:pPr>
            <a:r>
              <a:rPr lang="zh-TW" altLang="en-US" dirty="0">
                <a:solidFill>
                  <a:schemeClr val="dk1"/>
                </a:solidFill>
              </a:rPr>
              <a:t>設定門檻</a:t>
            </a:r>
            <a:r>
              <a:rPr lang="en-US" altLang="zh-TW" dirty="0">
                <a:solidFill>
                  <a:schemeClr val="dk1"/>
                </a:solidFill>
              </a:rPr>
              <a:t>, &gt;97.5% </a:t>
            </a:r>
            <a:r>
              <a:rPr lang="zh-TW" altLang="en-US" dirty="0">
                <a:solidFill>
                  <a:schemeClr val="dk1"/>
                </a:solidFill>
              </a:rPr>
              <a:t>才顯示</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32</a:t>
            </a:fld>
            <a:endParaRPr lang="zh-TW" altLang="en-US" noProof="0"/>
          </a:p>
        </p:txBody>
      </p:sp>
    </p:spTree>
    <p:extLst>
      <p:ext uri="{BB962C8B-B14F-4D97-AF65-F5344CB8AC3E}">
        <p14:creationId xmlns:p14="http://schemas.microsoft.com/office/powerpoint/2010/main" val="792559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 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33</a:t>
            </a:fld>
            <a:endParaRPr lang="zh-TW" altLang="en-US"/>
          </a:p>
        </p:txBody>
      </p:sp>
    </p:spTree>
    <p:extLst>
      <p:ext uri="{BB962C8B-B14F-4D97-AF65-F5344CB8AC3E}">
        <p14:creationId xmlns:p14="http://schemas.microsoft.com/office/powerpoint/2010/main" val="2210098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41</a:t>
            </a:fld>
            <a:endParaRPr lang="zh-TW" altLang="en-US" noProof="0"/>
          </a:p>
        </p:txBody>
      </p:sp>
    </p:spTree>
    <p:extLst>
      <p:ext uri="{BB962C8B-B14F-4D97-AF65-F5344CB8AC3E}">
        <p14:creationId xmlns:p14="http://schemas.microsoft.com/office/powerpoint/2010/main" val="186925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42</a:t>
            </a:fld>
            <a:endParaRPr lang="zh-TW" altLang="en-US" noProof="0"/>
          </a:p>
        </p:txBody>
      </p:sp>
    </p:spTree>
    <p:extLst>
      <p:ext uri="{BB962C8B-B14F-4D97-AF65-F5344CB8AC3E}">
        <p14:creationId xmlns:p14="http://schemas.microsoft.com/office/powerpoint/2010/main" val="1865589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 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44</a:t>
            </a:fld>
            <a:endParaRPr lang="zh-TW" altLang="en-US"/>
          </a:p>
        </p:txBody>
      </p:sp>
    </p:spTree>
    <p:extLst>
      <p:ext uri="{BB962C8B-B14F-4D97-AF65-F5344CB8AC3E}">
        <p14:creationId xmlns:p14="http://schemas.microsoft.com/office/powerpoint/2010/main" val="186000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3</a:t>
            </a:fld>
            <a:endParaRPr lang="zh-TW" altLang="en-US" noProof="0"/>
          </a:p>
        </p:txBody>
      </p:sp>
    </p:spTree>
    <p:extLst>
      <p:ext uri="{BB962C8B-B14F-4D97-AF65-F5344CB8AC3E}">
        <p14:creationId xmlns:p14="http://schemas.microsoft.com/office/powerpoint/2010/main" val="292430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流程動圖</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本專案我們將</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kafka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定位設計為資料流中繼站，主要為接收與使用者相關的資訊再傳入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MySQL DB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系統</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使用此方式我們是看上</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kafka</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暫存資料特性，以保障使用者相關資訊不會再</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DB</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系統故障等情形時資料遺失</a:t>
            </a:r>
            <a:endPar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API</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function</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設計</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Producer</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以</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json</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形式送出，使用者定義欲傳送</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topicname</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行動說明</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/data</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值</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Consumer</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使用者只需知道</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topicname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即可使用</a:t>
            </a:r>
          </a:p>
          <a:p>
            <a:endPar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sz="1200"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45</a:t>
            </a:fld>
            <a:endParaRPr lang="zh-TW" altLang="en-US" noProof="0"/>
          </a:p>
        </p:txBody>
      </p:sp>
    </p:spTree>
    <p:extLst>
      <p:ext uri="{BB962C8B-B14F-4D97-AF65-F5344CB8AC3E}">
        <p14:creationId xmlns:p14="http://schemas.microsoft.com/office/powerpoint/2010/main" val="1518463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 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47</a:t>
            </a:fld>
            <a:endParaRPr lang="zh-TW" altLang="en-US"/>
          </a:p>
        </p:txBody>
      </p:sp>
    </p:spTree>
    <p:extLst>
      <p:ext uri="{BB962C8B-B14F-4D97-AF65-F5344CB8AC3E}">
        <p14:creationId xmlns:p14="http://schemas.microsoft.com/office/powerpoint/2010/main" val="3886151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交易資料排除購買數量為</a:t>
            </a:r>
            <a:r>
              <a:rPr lang="en-US" altLang="zh-TW" sz="1200" dirty="0">
                <a:latin typeface="微軟正黑體" panose="020B0604030504040204" pitchFamily="34" charset="-120"/>
                <a:ea typeface="微軟正黑體" panose="020B0604030504040204" pitchFamily="34" charset="-120"/>
              </a:rPr>
              <a:t>0</a:t>
            </a:r>
            <a:r>
              <a:rPr lang="zh-TW" altLang="en-US" sz="1200" dirty="0">
                <a:latin typeface="微軟正黑體" panose="020B0604030504040204" pitchFamily="34" charset="-120"/>
                <a:ea typeface="微軟正黑體" panose="020B0604030504040204" pitchFamily="34" charset="-120"/>
              </a:rPr>
              <a:t>，我們發現購買數量有破萬筆的資料，與產品資料合併發現都是優惠項目即汽油故將資料刪除</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52</a:t>
            </a:fld>
            <a:endParaRPr lang="zh-TW" altLang="en-US" noProof="0"/>
          </a:p>
        </p:txBody>
      </p:sp>
    </p:spTree>
    <p:extLst>
      <p:ext uri="{BB962C8B-B14F-4D97-AF65-F5344CB8AC3E}">
        <p14:creationId xmlns:p14="http://schemas.microsoft.com/office/powerpoint/2010/main" val="892334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 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53</a:t>
            </a:fld>
            <a:endParaRPr lang="zh-TW" altLang="en-US"/>
          </a:p>
        </p:txBody>
      </p:sp>
    </p:spTree>
    <p:extLst>
      <p:ext uri="{BB962C8B-B14F-4D97-AF65-F5344CB8AC3E}">
        <p14:creationId xmlns:p14="http://schemas.microsoft.com/office/powerpoint/2010/main" val="453368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zh-TW" altLang="en-US" dirty="0"/>
              <a:t>有關資料視覺化的部分，依照資料的來源，我們透過</a:t>
            </a:r>
            <a:r>
              <a:rPr lang="en-US" altLang="zh-TW" dirty="0" err="1">
                <a:solidFill>
                  <a:schemeClr val="dk1"/>
                </a:solidFill>
              </a:rPr>
              <a:t>logstash</a:t>
            </a:r>
            <a:r>
              <a:rPr lang="zh-TW" altLang="en-US" dirty="0">
                <a:solidFill>
                  <a:schemeClr val="dk1"/>
                </a:solidFill>
              </a:rPr>
              <a:t>的方式，將</a:t>
            </a:r>
            <a:r>
              <a:rPr lang="en-US" altLang="zh-TW" dirty="0" err="1">
                <a:solidFill>
                  <a:schemeClr val="dk1"/>
                </a:solidFill>
              </a:rPr>
              <a:t>kafka</a:t>
            </a:r>
            <a:r>
              <a:rPr lang="zh-TW" altLang="en-US" dirty="0">
                <a:solidFill>
                  <a:schemeClr val="dk1"/>
                </a:solidFill>
              </a:rPr>
              <a:t>、</a:t>
            </a:r>
            <a:r>
              <a:rPr lang="en-US" altLang="zh-TW" dirty="0">
                <a:solidFill>
                  <a:schemeClr val="dk1"/>
                </a:solidFill>
              </a:rPr>
              <a:t>csv</a:t>
            </a:r>
            <a:r>
              <a:rPr lang="zh-TW" altLang="en-US" dirty="0">
                <a:solidFill>
                  <a:schemeClr val="dk1"/>
                </a:solidFill>
              </a:rPr>
              <a:t>檔或</a:t>
            </a:r>
            <a:r>
              <a:rPr lang="en-US" altLang="zh-TW" dirty="0" err="1">
                <a:solidFill>
                  <a:schemeClr val="dk1"/>
                </a:solidFill>
              </a:rPr>
              <a:t>mysql</a:t>
            </a:r>
            <a:r>
              <a:rPr lang="zh-TW" altLang="en-US" dirty="0">
                <a:solidFill>
                  <a:schemeClr val="dk1"/>
                </a:solidFill>
              </a:rPr>
              <a:t>的資料傳送至</a:t>
            </a:r>
            <a:r>
              <a:rPr lang="en-US" altLang="zh-TW" dirty="0" err="1">
                <a:solidFill>
                  <a:schemeClr val="dk1"/>
                </a:solidFill>
              </a:rPr>
              <a:t>elasticsearch</a:t>
            </a:r>
            <a:r>
              <a:rPr lang="zh-TW" altLang="en-US" dirty="0">
                <a:solidFill>
                  <a:schemeClr val="dk1"/>
                </a:solidFill>
              </a:rPr>
              <a:t>。</a:t>
            </a:r>
          </a:p>
          <a:p>
            <a:pPr marL="0" lvl="0" indent="0" algn="l" rtl="0">
              <a:lnSpc>
                <a:spcPct val="115000"/>
              </a:lnSpc>
              <a:spcBef>
                <a:spcPts val="0"/>
              </a:spcBef>
              <a:spcAft>
                <a:spcPts val="0"/>
              </a:spcAft>
              <a:buClr>
                <a:schemeClr val="dk1"/>
              </a:buClr>
              <a:buSzPts val="1100"/>
              <a:buFont typeface="Arial"/>
              <a:buNone/>
            </a:pPr>
            <a:r>
              <a:rPr lang="zh-TW" altLang="en-US" dirty="0">
                <a:solidFill>
                  <a:schemeClr val="dk1"/>
                </a:solidFill>
              </a:rPr>
              <a:t>其中為了同時接收來自</a:t>
            </a:r>
            <a:r>
              <a:rPr lang="en-US" altLang="zh-TW" dirty="0" err="1">
                <a:solidFill>
                  <a:schemeClr val="dk1"/>
                </a:solidFill>
              </a:rPr>
              <a:t>kafka</a:t>
            </a:r>
            <a:r>
              <a:rPr lang="zh-TW" altLang="en-US" dirty="0">
                <a:solidFill>
                  <a:schemeClr val="dk1"/>
                </a:solidFill>
              </a:rPr>
              <a:t>不同</a:t>
            </a:r>
            <a:r>
              <a:rPr lang="en-US" altLang="zh-TW" dirty="0">
                <a:solidFill>
                  <a:schemeClr val="dk1"/>
                </a:solidFill>
              </a:rPr>
              <a:t>topic</a:t>
            </a:r>
            <a:r>
              <a:rPr lang="zh-TW" altLang="en-US" dirty="0">
                <a:solidFill>
                  <a:schemeClr val="dk1"/>
                </a:solidFill>
              </a:rPr>
              <a:t>的資料，</a:t>
            </a:r>
            <a:r>
              <a:rPr lang="zh-TW" altLang="en-US" dirty="0"/>
              <a:t>一開始嘗試開啟</a:t>
            </a:r>
            <a:r>
              <a:rPr lang="en-US" altLang="zh-TW" dirty="0"/>
              <a:t>2</a:t>
            </a:r>
            <a:r>
              <a:rPr lang="zh-TW" altLang="en-US" dirty="0"/>
              <a:t>個</a:t>
            </a:r>
            <a:r>
              <a:rPr lang="en-US" altLang="zh-TW" dirty="0" err="1">
                <a:solidFill>
                  <a:schemeClr val="dk1"/>
                </a:solidFill>
              </a:rPr>
              <a:t>logstash</a:t>
            </a:r>
            <a:r>
              <a:rPr lang="zh-TW" altLang="en-US" dirty="0">
                <a:solidFill>
                  <a:schemeClr val="dk1"/>
                </a:solidFill>
              </a:rPr>
              <a:t>接收資料，但後來產生</a:t>
            </a:r>
            <a:r>
              <a:rPr lang="en-US" altLang="zh-TW" dirty="0">
                <a:solidFill>
                  <a:schemeClr val="dk1"/>
                </a:solidFill>
              </a:rPr>
              <a:t>error</a:t>
            </a:r>
            <a:r>
              <a:rPr lang="zh-TW" altLang="en-US" dirty="0">
                <a:solidFill>
                  <a:schemeClr val="dk1"/>
                </a:solidFill>
              </a:rPr>
              <a:t>，不能同時有</a:t>
            </a:r>
            <a:r>
              <a:rPr lang="en-US" altLang="zh-TW" dirty="0">
                <a:solidFill>
                  <a:schemeClr val="dk1"/>
                </a:solidFill>
              </a:rPr>
              <a:t>2</a:t>
            </a:r>
            <a:r>
              <a:rPr lang="zh-TW" altLang="en-US" dirty="0">
                <a:solidFill>
                  <a:schemeClr val="dk1"/>
                </a:solidFill>
              </a:rPr>
              <a:t>個以上的</a:t>
            </a:r>
            <a:r>
              <a:rPr lang="en-US" altLang="zh-TW" dirty="0" err="1">
                <a:solidFill>
                  <a:schemeClr val="dk1"/>
                </a:solidFill>
              </a:rPr>
              <a:t>logstash</a:t>
            </a:r>
            <a:r>
              <a:rPr lang="zh-TW" altLang="en-US" dirty="0">
                <a:solidFill>
                  <a:schemeClr val="dk1"/>
                </a:solidFill>
              </a:rPr>
              <a:t>存在</a:t>
            </a:r>
            <a:r>
              <a:rPr lang="zh-TW" altLang="en-US" dirty="0"/>
              <a:t>。</a:t>
            </a:r>
          </a:p>
          <a:p>
            <a:pPr marL="0" lvl="0" indent="0" algn="l" rtl="0">
              <a:lnSpc>
                <a:spcPct val="115000"/>
              </a:lnSpc>
              <a:spcBef>
                <a:spcPts val="0"/>
              </a:spcBef>
              <a:spcAft>
                <a:spcPts val="0"/>
              </a:spcAft>
              <a:buClr>
                <a:schemeClr val="dk1"/>
              </a:buClr>
              <a:buSzPts val="1100"/>
              <a:buFont typeface="Arial"/>
              <a:buNone/>
            </a:pPr>
            <a:r>
              <a:rPr lang="zh-TW" altLang="en-US" dirty="0">
                <a:solidFill>
                  <a:schemeClr val="dk1"/>
                </a:solidFill>
              </a:rPr>
              <a:t>為了解決這個問題，我們在</a:t>
            </a:r>
            <a:r>
              <a:rPr lang="en-US" altLang="zh-TW" dirty="0" err="1">
                <a:solidFill>
                  <a:schemeClr val="dk1"/>
                </a:solidFill>
              </a:rPr>
              <a:t>logstash</a:t>
            </a:r>
            <a:r>
              <a:rPr lang="zh-TW" altLang="en-US" dirty="0">
                <a:solidFill>
                  <a:schemeClr val="dk1"/>
                </a:solidFill>
              </a:rPr>
              <a:t>的</a:t>
            </a:r>
            <a:r>
              <a:rPr lang="en-US" altLang="zh-TW" dirty="0" err="1">
                <a:solidFill>
                  <a:schemeClr val="dk1"/>
                </a:solidFill>
              </a:rPr>
              <a:t>yml</a:t>
            </a:r>
            <a:r>
              <a:rPr lang="zh-TW" altLang="en-US" dirty="0">
                <a:solidFill>
                  <a:schemeClr val="dk1"/>
                </a:solidFill>
              </a:rPr>
              <a:t>檔中建立</a:t>
            </a:r>
            <a:r>
              <a:rPr lang="en-US" altLang="zh-TW" dirty="0">
                <a:solidFill>
                  <a:schemeClr val="dk1"/>
                </a:solidFill>
              </a:rPr>
              <a:t>pipeline</a:t>
            </a:r>
            <a:r>
              <a:rPr lang="zh-TW" altLang="en-US" dirty="0">
                <a:solidFill>
                  <a:schemeClr val="dk1"/>
                </a:solidFill>
              </a:rPr>
              <a:t>，成功同時接收</a:t>
            </a:r>
            <a:r>
              <a:rPr lang="en-US" altLang="zh-TW" dirty="0" err="1">
                <a:solidFill>
                  <a:schemeClr val="dk1"/>
                </a:solidFill>
              </a:rPr>
              <a:t>kafka</a:t>
            </a:r>
            <a:r>
              <a:rPr lang="zh-TW" altLang="en-US" dirty="0">
                <a:solidFill>
                  <a:schemeClr val="dk1"/>
                </a:solidFill>
              </a:rPr>
              <a:t>傳送的資料，並將資料傳送至</a:t>
            </a:r>
            <a:r>
              <a:rPr lang="en-US" altLang="zh-TW" dirty="0" err="1">
                <a:solidFill>
                  <a:schemeClr val="dk1"/>
                </a:solidFill>
              </a:rPr>
              <a:t>elasticsearch</a:t>
            </a:r>
            <a:r>
              <a:rPr lang="zh-TW" altLang="en-US" dirty="0">
                <a:solidFill>
                  <a:schemeClr val="dk1"/>
                </a:solidFill>
              </a:rPr>
              <a:t>。</a:t>
            </a:r>
          </a:p>
          <a:p>
            <a:pPr marL="0" lvl="0" indent="0" algn="l" rtl="0">
              <a:lnSpc>
                <a:spcPct val="115000"/>
              </a:lnSpc>
              <a:spcBef>
                <a:spcPts val="0"/>
              </a:spcBef>
              <a:spcAft>
                <a:spcPts val="0"/>
              </a:spcAft>
              <a:buClr>
                <a:schemeClr val="dk1"/>
              </a:buClr>
              <a:buSzPts val="1100"/>
              <a:buFont typeface="Arial"/>
              <a:buNone/>
            </a:pPr>
            <a:r>
              <a:rPr lang="zh-TW" altLang="en-US" dirty="0">
                <a:solidFill>
                  <a:schemeClr val="dk1"/>
                </a:solidFill>
              </a:rPr>
              <a:t>最後再透過</a:t>
            </a:r>
            <a:r>
              <a:rPr lang="en-US" altLang="zh-TW" dirty="0" err="1">
                <a:solidFill>
                  <a:schemeClr val="dk1"/>
                </a:solidFill>
              </a:rPr>
              <a:t>kibana</a:t>
            </a:r>
            <a:r>
              <a:rPr lang="zh-TW" altLang="en-US" dirty="0">
                <a:solidFill>
                  <a:schemeClr val="dk1"/>
                </a:solidFill>
              </a:rPr>
              <a:t>的視覺化工具，對即時資料與靜態資料做視覺化的呈現。接下來就由芷如來介紹有關顧客的交易歷史資料。</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54</a:t>
            </a:fld>
            <a:endParaRPr lang="zh-TW" altLang="en-US" noProof="0"/>
          </a:p>
        </p:txBody>
      </p:sp>
    </p:spTree>
    <p:extLst>
      <p:ext uri="{BB962C8B-B14F-4D97-AF65-F5344CB8AC3E}">
        <p14:creationId xmlns:p14="http://schemas.microsoft.com/office/powerpoint/2010/main" val="346618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 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55</a:t>
            </a:fld>
            <a:endParaRPr lang="zh-TW" altLang="en-US"/>
          </a:p>
        </p:txBody>
      </p:sp>
    </p:spTree>
    <p:extLst>
      <p:ext uri="{BB962C8B-B14F-4D97-AF65-F5344CB8AC3E}">
        <p14:creationId xmlns:p14="http://schemas.microsoft.com/office/powerpoint/2010/main" val="4285279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SzPts val="1100"/>
              <a:buNone/>
            </a:pPr>
            <a:r>
              <a:rPr lang="zh-TW" altLang="en-US" sz="1200" dirty="0">
                <a:solidFill>
                  <a:schemeClr val="dk1"/>
                </a:solidFill>
                <a:highlight>
                  <a:srgbClr val="FFFFFF"/>
                </a:highlight>
              </a:rPr>
              <a:t>做完商品銷售預測後，接下來我們想要基於顧客的購買行為，對顧客進行分群。這樣就可以針對不同群的顧客制定不同的行銷策略。</a:t>
            </a:r>
          </a:p>
          <a:p>
            <a:pPr marL="0" lvl="0" indent="0" algn="l" rtl="0">
              <a:lnSpc>
                <a:spcPct val="115000"/>
              </a:lnSpc>
              <a:spcBef>
                <a:spcPts val="0"/>
              </a:spcBef>
              <a:spcAft>
                <a:spcPts val="0"/>
              </a:spcAft>
              <a:buSzPts val="1100"/>
              <a:buNone/>
            </a:pPr>
            <a:endParaRPr lang="zh-TW" altLang="en-US" sz="1200" dirty="0">
              <a:solidFill>
                <a:schemeClr val="dk1"/>
              </a:solidFill>
              <a:highlight>
                <a:srgbClr val="FFFFFF"/>
              </a:highlight>
            </a:endParaRPr>
          </a:p>
          <a:p>
            <a:pPr marL="0" lvl="0" indent="0" algn="l" rtl="0">
              <a:lnSpc>
                <a:spcPct val="115000"/>
              </a:lnSpc>
              <a:spcBef>
                <a:spcPts val="0"/>
              </a:spcBef>
              <a:spcAft>
                <a:spcPts val="0"/>
              </a:spcAft>
              <a:buSzPts val="1100"/>
              <a:buNone/>
            </a:pPr>
            <a:r>
              <a:rPr lang="zh-TW" altLang="en-US" sz="1200" dirty="0">
                <a:solidFill>
                  <a:schemeClr val="dk1"/>
                </a:solidFill>
                <a:highlight>
                  <a:srgbClr val="FFFFFF"/>
                </a:highlight>
              </a:rPr>
              <a:t>因此，我們使用銷售數據並進行</a:t>
            </a:r>
            <a:r>
              <a:rPr lang="en-US" altLang="zh-TW" sz="1200" dirty="0">
                <a:solidFill>
                  <a:schemeClr val="dk1"/>
                </a:solidFill>
                <a:highlight>
                  <a:srgbClr val="FFFFFF"/>
                </a:highlight>
              </a:rPr>
              <a:t>RFM</a:t>
            </a:r>
            <a:r>
              <a:rPr lang="zh-TW" altLang="en-US" sz="1200" dirty="0">
                <a:solidFill>
                  <a:schemeClr val="dk1"/>
                </a:solidFill>
                <a:highlight>
                  <a:srgbClr val="FFFFFF"/>
                </a:highlight>
              </a:rPr>
              <a:t>分析，在每位顧客的歷史交易資料中，我們可以取得</a:t>
            </a:r>
            <a:r>
              <a:rPr lang="en-US" altLang="zh-TW" sz="1200" dirty="0">
                <a:solidFill>
                  <a:schemeClr val="dk1"/>
                </a:solidFill>
                <a:highlight>
                  <a:srgbClr val="FFFFFF"/>
                </a:highlight>
              </a:rPr>
              <a:t>3</a:t>
            </a:r>
            <a:r>
              <a:rPr lang="zh-TW" altLang="en-US" sz="1200" dirty="0">
                <a:solidFill>
                  <a:schemeClr val="dk1"/>
                </a:solidFill>
                <a:highlight>
                  <a:srgbClr val="FFFFFF"/>
                </a:highlight>
              </a:rPr>
              <a:t>項重要指標，分別是近期消費日、消費頻率及消費金額。</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56</a:t>
            </a:fld>
            <a:endParaRPr lang="zh-TW" altLang="en-US" noProof="0"/>
          </a:p>
        </p:txBody>
      </p:sp>
    </p:spTree>
    <p:extLst>
      <p:ext uri="{BB962C8B-B14F-4D97-AF65-F5344CB8AC3E}">
        <p14:creationId xmlns:p14="http://schemas.microsoft.com/office/powerpoint/2010/main" val="1141952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SzPts val="1100"/>
              <a:buNone/>
            </a:pPr>
            <a:r>
              <a:rPr lang="zh-TW" altLang="en-US" sz="1200" dirty="0">
                <a:solidFill>
                  <a:schemeClr val="dk1"/>
                </a:solidFill>
                <a:highlight>
                  <a:srgbClr val="FFFFFF"/>
                </a:highlight>
              </a:rPr>
              <a:t>我們可以將</a:t>
            </a:r>
            <a:r>
              <a:rPr lang="en-US" altLang="zh-TW" sz="1200" dirty="0">
                <a:solidFill>
                  <a:schemeClr val="dk1"/>
                </a:solidFill>
                <a:highlight>
                  <a:srgbClr val="FFFFFF"/>
                </a:highlight>
              </a:rPr>
              <a:t>3 </a:t>
            </a:r>
            <a:r>
              <a:rPr lang="zh-TW" altLang="en-US" sz="1200" dirty="0">
                <a:solidFill>
                  <a:schemeClr val="dk1"/>
                </a:solidFill>
                <a:highlight>
                  <a:srgbClr val="FFFFFF"/>
                </a:highlight>
              </a:rPr>
              <a:t>項指標畫出 </a:t>
            </a:r>
            <a:r>
              <a:rPr lang="en-US" altLang="zh-TW" sz="1200" dirty="0">
                <a:solidFill>
                  <a:schemeClr val="dk1"/>
                </a:solidFill>
                <a:highlight>
                  <a:srgbClr val="FFFFFF"/>
                </a:highlight>
              </a:rPr>
              <a:t>x </a:t>
            </a:r>
            <a:r>
              <a:rPr lang="zh-TW" altLang="en-US" sz="1200" dirty="0">
                <a:solidFill>
                  <a:schemeClr val="dk1"/>
                </a:solidFill>
                <a:highlight>
                  <a:srgbClr val="FFFFFF"/>
                </a:highlight>
              </a:rPr>
              <a:t>軸、</a:t>
            </a:r>
            <a:r>
              <a:rPr lang="en-US" altLang="zh-TW" sz="1200" dirty="0">
                <a:solidFill>
                  <a:schemeClr val="dk1"/>
                </a:solidFill>
                <a:highlight>
                  <a:srgbClr val="FFFFFF"/>
                </a:highlight>
              </a:rPr>
              <a:t>y </a:t>
            </a:r>
            <a:r>
              <a:rPr lang="zh-TW" altLang="en-US" sz="1200" dirty="0">
                <a:solidFill>
                  <a:schemeClr val="dk1"/>
                </a:solidFill>
                <a:highlight>
                  <a:srgbClr val="FFFFFF"/>
                </a:highlight>
              </a:rPr>
              <a:t>軸與 </a:t>
            </a:r>
            <a:r>
              <a:rPr lang="en-US" altLang="zh-TW" sz="1200" dirty="0">
                <a:solidFill>
                  <a:schemeClr val="dk1"/>
                </a:solidFill>
                <a:highlight>
                  <a:srgbClr val="FFFFFF"/>
                </a:highlight>
              </a:rPr>
              <a:t>z </a:t>
            </a:r>
            <a:r>
              <a:rPr lang="zh-TW" altLang="en-US" sz="1200" dirty="0">
                <a:solidFill>
                  <a:schemeClr val="dk1"/>
                </a:solidFill>
                <a:highlight>
                  <a:srgbClr val="FFFFFF"/>
                </a:highlight>
              </a:rPr>
              <a:t>軸，構成 </a:t>
            </a:r>
            <a:r>
              <a:rPr lang="en-US" altLang="zh-TW" sz="1200" dirty="0">
                <a:solidFill>
                  <a:schemeClr val="dk1"/>
                </a:solidFill>
                <a:highlight>
                  <a:srgbClr val="FFFFFF"/>
                </a:highlight>
              </a:rPr>
              <a:t>RFM </a:t>
            </a:r>
            <a:r>
              <a:rPr lang="zh-TW" altLang="en-US" sz="1200" dirty="0">
                <a:solidFill>
                  <a:schemeClr val="dk1"/>
                </a:solidFill>
                <a:highlight>
                  <a:srgbClr val="FFFFFF"/>
                </a:highlight>
              </a:rPr>
              <a:t>模型，可清楚看出客戶結構中，存在 </a:t>
            </a:r>
            <a:r>
              <a:rPr lang="en-US" altLang="zh-TW" sz="1200" dirty="0">
                <a:solidFill>
                  <a:schemeClr val="dk1"/>
                </a:solidFill>
                <a:highlight>
                  <a:srgbClr val="FFFFFF"/>
                </a:highlight>
              </a:rPr>
              <a:t>8 </a:t>
            </a:r>
            <a:r>
              <a:rPr lang="zh-TW" altLang="en-US" sz="1200" dirty="0">
                <a:solidFill>
                  <a:schemeClr val="dk1"/>
                </a:solidFill>
                <a:highlight>
                  <a:srgbClr val="FFFFFF"/>
                </a:highlight>
              </a:rPr>
              <a:t>種客戶。</a:t>
            </a:r>
          </a:p>
          <a:p>
            <a:pPr marL="0" lvl="0" indent="0" algn="l" rtl="0">
              <a:lnSpc>
                <a:spcPct val="115000"/>
              </a:lnSpc>
              <a:spcBef>
                <a:spcPts val="0"/>
              </a:spcBef>
              <a:spcAft>
                <a:spcPts val="0"/>
              </a:spcAft>
              <a:buSzPts val="1100"/>
              <a:buNone/>
            </a:pPr>
            <a:r>
              <a:rPr lang="zh-TW" altLang="en-US" sz="1200" dirty="0">
                <a:solidFill>
                  <a:schemeClr val="dk1"/>
                </a:solidFill>
                <a:highlight>
                  <a:srgbClr val="FFFFFF"/>
                </a:highlight>
              </a:rPr>
              <a:t>其中</a:t>
            </a:r>
          </a:p>
          <a:p>
            <a:pPr marL="171450" marR="0" lvl="0" indent="-171450" algn="l" rtl="0">
              <a:lnSpc>
                <a:spcPct val="115000"/>
              </a:lnSpc>
              <a:spcBef>
                <a:spcPts val="0"/>
              </a:spcBef>
              <a:spcAft>
                <a:spcPts val="0"/>
              </a:spcAft>
              <a:buClr>
                <a:srgbClr val="000000"/>
              </a:buClr>
              <a:buSzPts val="1100"/>
              <a:buChar char="●"/>
            </a:pPr>
            <a:r>
              <a:rPr lang="zh-TW" altLang="en-US" sz="1200" dirty="0">
                <a:solidFill>
                  <a:schemeClr val="dk1"/>
                </a:solidFill>
                <a:highlight>
                  <a:srgbClr val="FFFFFF"/>
                </a:highlight>
              </a:rPr>
              <a:t>「重要挽留客戶」是最近一次消費時間較遠、消費頻率不高，但消費金額高的客戶。          </a:t>
            </a:r>
          </a:p>
          <a:p>
            <a:pPr marL="171450" marR="0" lvl="0" indent="-171450" algn="l" rtl="0">
              <a:lnSpc>
                <a:spcPct val="115000"/>
              </a:lnSpc>
              <a:spcBef>
                <a:spcPts val="0"/>
              </a:spcBef>
              <a:spcAft>
                <a:spcPts val="0"/>
              </a:spcAft>
              <a:buClr>
                <a:srgbClr val="000000"/>
              </a:buClr>
              <a:buSzPts val="1100"/>
              <a:buChar char="●"/>
            </a:pPr>
            <a:r>
              <a:rPr lang="zh-TW" altLang="en-US" sz="1200" dirty="0">
                <a:solidFill>
                  <a:schemeClr val="dk1"/>
                </a:solidFill>
                <a:highlight>
                  <a:srgbClr val="FFFFFF"/>
                </a:highlight>
              </a:rPr>
              <a:t>「重要保持客戶」是指最近一次的消費時間離現在較久，但消費頻率和金額都很高的客戶。 </a:t>
            </a:r>
          </a:p>
          <a:p>
            <a:pPr marL="171450" marR="0" lvl="0" indent="-171450" algn="l" rtl="0">
              <a:lnSpc>
                <a:spcPct val="115000"/>
              </a:lnSpc>
              <a:spcBef>
                <a:spcPts val="0"/>
              </a:spcBef>
              <a:spcAft>
                <a:spcPts val="0"/>
              </a:spcAft>
              <a:buClr>
                <a:srgbClr val="000000"/>
              </a:buClr>
              <a:buSzPts val="1100"/>
              <a:buChar char="●"/>
            </a:pPr>
            <a:r>
              <a:rPr lang="zh-TW" altLang="en-US" sz="1200" dirty="0">
                <a:solidFill>
                  <a:schemeClr val="dk1"/>
                </a:solidFill>
                <a:highlight>
                  <a:srgbClr val="FFFFFF"/>
                </a:highlight>
              </a:rPr>
              <a:t>「重要發展客戶」是最近一次消費時間較近、消費金額高，但頻率不高、忠誠度不高的潛力客戶。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57</a:t>
            </a:fld>
            <a:endParaRPr lang="zh-TW" altLang="en-US" noProof="0"/>
          </a:p>
        </p:txBody>
      </p:sp>
    </p:spTree>
    <p:extLst>
      <p:ext uri="{BB962C8B-B14F-4D97-AF65-F5344CB8AC3E}">
        <p14:creationId xmlns:p14="http://schemas.microsoft.com/office/powerpoint/2010/main" val="3077900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zh-TW" altLang="en-US" sz="1200" dirty="0">
                <a:solidFill>
                  <a:schemeClr val="dk1"/>
                </a:solidFill>
                <a:highlight>
                  <a:srgbClr val="FFFFFF"/>
                </a:highlight>
              </a:rPr>
              <a:t>從簡報中可以看到我們藉由</a:t>
            </a:r>
            <a:r>
              <a:rPr lang="en-US" altLang="zh-TW" sz="1200" dirty="0">
                <a:solidFill>
                  <a:schemeClr val="dk1"/>
                </a:solidFill>
                <a:highlight>
                  <a:srgbClr val="FFFFFF"/>
                </a:highlight>
              </a:rPr>
              <a:t>RFM</a:t>
            </a:r>
            <a:r>
              <a:rPr lang="zh-TW" altLang="en-US" sz="1200" dirty="0">
                <a:solidFill>
                  <a:schemeClr val="dk1"/>
                </a:solidFill>
                <a:highlight>
                  <a:srgbClr val="FFFFFF"/>
                </a:highlight>
              </a:rPr>
              <a:t>分析，將顧客分成</a:t>
            </a:r>
            <a:r>
              <a:rPr lang="en-US" altLang="zh-TW" sz="1200" dirty="0">
                <a:solidFill>
                  <a:schemeClr val="dk1"/>
                </a:solidFill>
                <a:highlight>
                  <a:srgbClr val="FFFFFF"/>
                </a:highlight>
              </a:rPr>
              <a:t>8</a:t>
            </a:r>
            <a:r>
              <a:rPr lang="zh-TW" altLang="en-US" sz="1200" dirty="0">
                <a:solidFill>
                  <a:schemeClr val="dk1"/>
                </a:solidFill>
                <a:highlight>
                  <a:srgbClr val="FFFFFF"/>
                </a:highlight>
              </a:rPr>
              <a:t>種類型，其中以重要價值客戶為主。而消費時段中。各群之間沒有明顯差異，在</a:t>
            </a:r>
            <a:r>
              <a:rPr lang="en-US" altLang="zh-TW" sz="1200" dirty="0">
                <a:solidFill>
                  <a:schemeClr val="dk1"/>
                </a:solidFill>
                <a:highlight>
                  <a:schemeClr val="lt1"/>
                </a:highlight>
              </a:rPr>
              <a:t>10</a:t>
            </a:r>
            <a:r>
              <a:rPr lang="zh-TW" altLang="en-US" sz="1200" dirty="0">
                <a:solidFill>
                  <a:schemeClr val="dk1"/>
                </a:solidFill>
                <a:highlight>
                  <a:schemeClr val="lt1"/>
                </a:highlight>
              </a:rPr>
              <a:t>項熱銷類別商品中，重要價值客戶及重要保持客戶的比例較高。</a:t>
            </a:r>
          </a:p>
          <a:p>
            <a:pPr marL="0" lvl="0" indent="0" algn="l" rtl="0">
              <a:lnSpc>
                <a:spcPct val="115000"/>
              </a:lnSpc>
              <a:spcBef>
                <a:spcPts val="0"/>
              </a:spcBef>
              <a:spcAft>
                <a:spcPts val="0"/>
              </a:spcAft>
              <a:buClr>
                <a:schemeClr val="dk1"/>
              </a:buClr>
              <a:buSzPts val="1100"/>
              <a:buFont typeface="Arial"/>
              <a:buNone/>
            </a:pPr>
            <a:endParaRPr lang="zh-TW" altLang="en-US" sz="1200" dirty="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zh-TW" altLang="en-US" sz="1200" dirty="0">
                <a:solidFill>
                  <a:schemeClr val="dk1"/>
                </a:solidFill>
                <a:highlight>
                  <a:srgbClr val="FFFFFF"/>
                </a:highlight>
              </a:rPr>
              <a:t>在購買商品的選擇上，一般保持客戶與一般價值客戶偏好購買自有品牌的比例較其他客群來的高。因此我們可以針對他們的偏好，向他們推銷或者是提供相關商品的折扣。</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58</a:t>
            </a:fld>
            <a:endParaRPr lang="zh-TW" altLang="en-US" noProof="0"/>
          </a:p>
        </p:txBody>
      </p:sp>
    </p:spTree>
    <p:extLst>
      <p:ext uri="{BB962C8B-B14F-4D97-AF65-F5344CB8AC3E}">
        <p14:creationId xmlns:p14="http://schemas.microsoft.com/office/powerpoint/2010/main" val="3557132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dk1"/>
                </a:solidFill>
                <a:highlight>
                  <a:srgbClr val="FFFFFF"/>
                </a:highlight>
              </a:rPr>
              <a:t>由於</a:t>
            </a:r>
            <a:r>
              <a:rPr lang="en-US" altLang="zh-TW" sz="1200" dirty="0">
                <a:solidFill>
                  <a:schemeClr val="dk1"/>
                </a:solidFill>
                <a:highlight>
                  <a:srgbClr val="FFFFFF"/>
                </a:highlight>
              </a:rPr>
              <a:t>RFM</a:t>
            </a:r>
            <a:r>
              <a:rPr lang="zh-TW" altLang="en-US" sz="1200" dirty="0">
                <a:solidFill>
                  <a:schemeClr val="dk1"/>
                </a:solidFill>
                <a:highlight>
                  <a:srgbClr val="FFFFFF"/>
                </a:highlight>
              </a:rPr>
              <a:t>模型只是依據</a:t>
            </a:r>
            <a:r>
              <a:rPr lang="en-US" altLang="zh-TW" sz="1200" dirty="0">
                <a:solidFill>
                  <a:schemeClr val="dk1"/>
                </a:solidFill>
                <a:highlight>
                  <a:srgbClr val="FFFFFF"/>
                </a:highlight>
              </a:rPr>
              <a:t>3 </a:t>
            </a:r>
            <a:r>
              <a:rPr lang="zh-TW" altLang="en-US" sz="1200" dirty="0">
                <a:solidFill>
                  <a:schemeClr val="dk1"/>
                </a:solidFill>
                <a:highlight>
                  <a:srgbClr val="FFFFFF"/>
                </a:highlight>
              </a:rPr>
              <a:t>項指標對顧客群進行細分，沒有考慮顧客的個人資訊。因此我們除了使用</a:t>
            </a:r>
            <a:r>
              <a:rPr lang="en-US" altLang="zh-TW" sz="1200" dirty="0">
                <a:solidFill>
                  <a:schemeClr val="dk1"/>
                </a:solidFill>
                <a:highlight>
                  <a:srgbClr val="FFFFFF"/>
                </a:highlight>
              </a:rPr>
              <a:t>RFM</a:t>
            </a:r>
            <a:r>
              <a:rPr lang="zh-TW" altLang="en-US" sz="1200" dirty="0">
                <a:solidFill>
                  <a:schemeClr val="dk1"/>
                </a:solidFill>
                <a:highlight>
                  <a:srgbClr val="FFFFFF"/>
                </a:highlight>
              </a:rPr>
              <a:t>模型的</a:t>
            </a:r>
            <a:r>
              <a:rPr lang="en-US" altLang="zh-TW" sz="1200" dirty="0">
                <a:solidFill>
                  <a:schemeClr val="dk1"/>
                </a:solidFill>
                <a:highlight>
                  <a:srgbClr val="FFFFFF"/>
                </a:highlight>
              </a:rPr>
              <a:t>3 </a:t>
            </a:r>
            <a:r>
              <a:rPr lang="zh-TW" altLang="en-US" sz="1200" dirty="0">
                <a:solidFill>
                  <a:schemeClr val="dk1"/>
                </a:solidFill>
                <a:highlight>
                  <a:srgbClr val="FFFFFF"/>
                </a:highlight>
              </a:rPr>
              <a:t>項指標外，也加入顧客的個人資訊，並嘗試使用</a:t>
            </a:r>
            <a:r>
              <a:rPr lang="en-US" altLang="zh-TW" sz="1200" dirty="0">
                <a:solidFill>
                  <a:schemeClr val="dk1"/>
                </a:solidFill>
                <a:highlight>
                  <a:srgbClr val="FFFFFF"/>
                </a:highlight>
              </a:rPr>
              <a:t>K-means</a:t>
            </a:r>
            <a:r>
              <a:rPr lang="zh-TW" altLang="en-US" sz="1200" dirty="0">
                <a:solidFill>
                  <a:schemeClr val="dk1"/>
                </a:solidFill>
                <a:highlight>
                  <a:srgbClr val="FFFFFF"/>
                </a:highlight>
              </a:rPr>
              <a:t>進行顧客分群。</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59</a:t>
            </a:fld>
            <a:endParaRPr lang="zh-TW" altLang="en-US" noProof="0"/>
          </a:p>
        </p:txBody>
      </p:sp>
    </p:spTree>
    <p:extLst>
      <p:ext uri="{BB962C8B-B14F-4D97-AF65-F5344CB8AC3E}">
        <p14:creationId xmlns:p14="http://schemas.microsoft.com/office/powerpoint/2010/main" val="29041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4</a:t>
            </a:fld>
            <a:endParaRPr lang="zh-TW" altLang="en-US"/>
          </a:p>
        </p:txBody>
      </p:sp>
    </p:spTree>
    <p:extLst>
      <p:ext uri="{BB962C8B-B14F-4D97-AF65-F5344CB8AC3E}">
        <p14:creationId xmlns:p14="http://schemas.microsoft.com/office/powerpoint/2010/main" val="1444457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SzPts val="1100"/>
              <a:buNone/>
            </a:pPr>
            <a:r>
              <a:rPr lang="zh-TW" altLang="en-US" dirty="0"/>
              <a:t>首先我們先對重要價值客戶進行分群，</a:t>
            </a:r>
            <a:r>
              <a:rPr lang="zh-TW" altLang="en-US" dirty="0">
                <a:solidFill>
                  <a:schemeClr val="dk1"/>
                </a:solidFill>
              </a:rPr>
              <a:t>依照背景資訊，</a:t>
            </a:r>
            <a:r>
              <a:rPr lang="zh-TW" altLang="en-US" dirty="0"/>
              <a:t>我們總共分了</a:t>
            </a:r>
            <a:r>
              <a:rPr lang="en-US" altLang="zh-TW" dirty="0"/>
              <a:t>4</a:t>
            </a:r>
            <a:r>
              <a:rPr lang="zh-TW" altLang="en-US" dirty="0"/>
              <a:t>個族群，其中有</a:t>
            </a:r>
            <a:r>
              <a:rPr lang="en-US" altLang="zh-TW" dirty="0"/>
              <a:t>1</a:t>
            </a:r>
            <a:r>
              <a:rPr lang="zh-TW" altLang="en-US" dirty="0"/>
              <a:t>群是不提供背景資訊的客群，而另外</a:t>
            </a:r>
            <a:r>
              <a:rPr lang="en-US" altLang="zh-TW" dirty="0"/>
              <a:t>3</a:t>
            </a:r>
            <a:r>
              <a:rPr lang="zh-TW" altLang="en-US" dirty="0"/>
              <a:t>群中，</a:t>
            </a:r>
          </a:p>
          <a:p>
            <a:pPr marL="0" lvl="0" indent="0" algn="l" rtl="0">
              <a:lnSpc>
                <a:spcPct val="115000"/>
              </a:lnSpc>
              <a:spcBef>
                <a:spcPts val="0"/>
              </a:spcBef>
              <a:spcAft>
                <a:spcPts val="0"/>
              </a:spcAft>
              <a:buSzPts val="1100"/>
              <a:buNone/>
            </a:pPr>
            <a:r>
              <a:rPr lang="zh-TW" altLang="en-US" dirty="0"/>
              <a:t>我們可以發現第</a:t>
            </a:r>
            <a:r>
              <a:rPr lang="en-US" altLang="zh-TW" dirty="0"/>
              <a:t>0</a:t>
            </a:r>
            <a:r>
              <a:rPr lang="zh-TW" altLang="en-US" dirty="0"/>
              <a:t>群，屬於年紀較輕、收入較少的客群。第</a:t>
            </a:r>
            <a:r>
              <a:rPr lang="en-US" altLang="zh-TW" dirty="0"/>
              <a:t>2</a:t>
            </a:r>
            <a:r>
              <a:rPr lang="zh-TW" altLang="en-US" dirty="0"/>
              <a:t>群屬於年紀偏中年的客群，而第</a:t>
            </a:r>
            <a:r>
              <a:rPr lang="en-US" altLang="zh-TW" dirty="0"/>
              <a:t>3</a:t>
            </a:r>
            <a:r>
              <a:rPr lang="zh-TW" altLang="en-US" dirty="0"/>
              <a:t>群是比較偏向老年的客群。</a:t>
            </a:r>
          </a:p>
          <a:p>
            <a:pPr marL="0" lvl="0" indent="0" algn="l" rtl="0">
              <a:lnSpc>
                <a:spcPct val="115000"/>
              </a:lnSpc>
              <a:spcBef>
                <a:spcPts val="0"/>
              </a:spcBef>
              <a:spcAft>
                <a:spcPts val="0"/>
              </a:spcAft>
              <a:buSzPts val="1100"/>
              <a:buNone/>
            </a:pPr>
            <a:endParaRPr lang="zh-TW" altLang="en-US" dirty="0"/>
          </a:p>
          <a:p>
            <a:pPr marL="0" lvl="0" indent="0" algn="l" rtl="0">
              <a:lnSpc>
                <a:spcPct val="115000"/>
              </a:lnSpc>
              <a:spcBef>
                <a:spcPts val="0"/>
              </a:spcBef>
              <a:spcAft>
                <a:spcPts val="0"/>
              </a:spcAft>
              <a:buSzPts val="1100"/>
              <a:buNone/>
            </a:pPr>
            <a:r>
              <a:rPr lang="zh-TW" altLang="en-US" dirty="0"/>
              <a:t>在排除未提供資料的顧客群後，從每日購買時段的分布來看，年輕客群在晚上的消費活動力較其他客群高。</a:t>
            </a:r>
          </a:p>
          <a:p>
            <a:pPr marL="0" lvl="0" indent="0" algn="l" rtl="0">
              <a:lnSpc>
                <a:spcPct val="115000"/>
              </a:lnSpc>
              <a:spcBef>
                <a:spcPts val="0"/>
              </a:spcBef>
              <a:spcAft>
                <a:spcPts val="0"/>
              </a:spcAft>
              <a:buSzPts val="1100"/>
              <a:buNone/>
            </a:pPr>
            <a:endParaRPr lang="zh-TW" altLang="en-US" dirty="0"/>
          </a:p>
          <a:p>
            <a:pPr marL="0" lvl="0" indent="0" algn="l" rtl="0">
              <a:lnSpc>
                <a:spcPct val="115000"/>
              </a:lnSpc>
              <a:spcBef>
                <a:spcPts val="0"/>
              </a:spcBef>
              <a:spcAft>
                <a:spcPts val="0"/>
              </a:spcAft>
              <a:buSzPts val="1100"/>
              <a:buNone/>
            </a:pPr>
            <a:r>
              <a:rPr lang="zh-TW" altLang="en-US" dirty="0"/>
              <a:t>而從購買商品部分來看，各群間的主要購買商品類別相近。針對重要價值客戶，我們或許可以參考各群的年齡與收入分布，並參考他們的消費習慣，</a:t>
            </a:r>
            <a:r>
              <a:rPr lang="zh-TW" altLang="en-US" dirty="0">
                <a:solidFill>
                  <a:schemeClr val="dk1"/>
                </a:solidFill>
              </a:rPr>
              <a:t>寄送獨家優惠，除了感謝他們的支持外，也增加顧客再次消費的動力。</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60</a:t>
            </a:fld>
            <a:endParaRPr lang="zh-TW" altLang="en-US" noProof="0"/>
          </a:p>
        </p:txBody>
      </p:sp>
    </p:spTree>
    <p:extLst>
      <p:ext uri="{BB962C8B-B14F-4D97-AF65-F5344CB8AC3E}">
        <p14:creationId xmlns:p14="http://schemas.microsoft.com/office/powerpoint/2010/main" val="2637223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接下來，我們對一般挽留客戶進行分群，經過分群後，我們發現有接近</a:t>
            </a:r>
            <a:r>
              <a:rPr lang="en-US" altLang="zh-TW" dirty="0"/>
              <a:t>5</a:t>
            </a:r>
            <a:r>
              <a:rPr lang="zh-TW" altLang="en-US" dirty="0"/>
              <a:t>成的客戶是屬於未提供資料的客群，這表示最近不曾消費，且消費頻率和消費金額不高的顧客，比較不願意提供個人資料。由於遺漏值過多，就沒有進一步去分析，</a:t>
            </a:r>
            <a:r>
              <a:rPr lang="zh-TW" altLang="en-US" dirty="0">
                <a:solidFill>
                  <a:schemeClr val="dk1"/>
                </a:solidFill>
              </a:rPr>
              <a:t>針對一般挽留客戶，他們可能對商家缺乏信任，除了可以多加宣傳商店的優點外，可以嘗試寄送優惠券，刺激他們消費。</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61</a:t>
            </a:fld>
            <a:endParaRPr lang="zh-TW" altLang="en-US" noProof="0"/>
          </a:p>
        </p:txBody>
      </p:sp>
    </p:spTree>
    <p:extLst>
      <p:ext uri="{BB962C8B-B14F-4D97-AF65-F5344CB8AC3E}">
        <p14:creationId xmlns:p14="http://schemas.microsoft.com/office/powerpoint/2010/main" val="2377744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SzPts val="1100"/>
              <a:buNone/>
            </a:pPr>
            <a:r>
              <a:rPr lang="zh-TW" altLang="en-US" dirty="0"/>
              <a:t>最後，我們對重要保持客戶進行分群，其中可以發現重要保持客戶主要偏向中壯年族群，各群間的差異在薪資、婚姻狀態及房屋狀態的分布。</a:t>
            </a:r>
          </a:p>
          <a:p>
            <a:pPr marL="0" lvl="0" indent="0" algn="l" rtl="0">
              <a:lnSpc>
                <a:spcPct val="115000"/>
              </a:lnSpc>
              <a:spcBef>
                <a:spcPts val="0"/>
              </a:spcBef>
              <a:spcAft>
                <a:spcPts val="0"/>
              </a:spcAft>
              <a:buSzPts val="1100"/>
              <a:buNone/>
            </a:pPr>
            <a:endParaRPr lang="zh-TW" altLang="en-US" dirty="0"/>
          </a:p>
          <a:p>
            <a:pPr marL="0" lvl="0" indent="0" algn="l" rtl="0">
              <a:lnSpc>
                <a:spcPct val="115000"/>
              </a:lnSpc>
              <a:spcBef>
                <a:spcPts val="0"/>
              </a:spcBef>
              <a:spcAft>
                <a:spcPts val="0"/>
              </a:spcAft>
              <a:buSzPts val="1100"/>
              <a:buNone/>
            </a:pPr>
            <a:r>
              <a:rPr lang="zh-TW" altLang="en-US" dirty="0">
                <a:solidFill>
                  <a:schemeClr val="dk1"/>
                </a:solidFill>
              </a:rPr>
              <a:t>從每日購買時段的分布來看，各群間有明顯差異，第</a:t>
            </a:r>
            <a:r>
              <a:rPr lang="en-US" altLang="zh-TW" dirty="0">
                <a:solidFill>
                  <a:schemeClr val="dk1"/>
                </a:solidFill>
              </a:rPr>
              <a:t>1</a:t>
            </a:r>
            <a:r>
              <a:rPr lang="zh-TW" altLang="en-US" dirty="0">
                <a:solidFill>
                  <a:schemeClr val="dk1"/>
                </a:solidFill>
              </a:rPr>
              <a:t>群的消費時段主要以早上</a:t>
            </a:r>
            <a:r>
              <a:rPr lang="en-US" altLang="zh-TW" dirty="0">
                <a:solidFill>
                  <a:schemeClr val="dk1"/>
                </a:solidFill>
              </a:rPr>
              <a:t>8</a:t>
            </a:r>
            <a:r>
              <a:rPr lang="zh-TW" altLang="en-US" dirty="0">
                <a:solidFill>
                  <a:schemeClr val="dk1"/>
                </a:solidFill>
              </a:rPr>
              <a:t>點</a:t>
            </a:r>
            <a:r>
              <a:rPr lang="en-US" altLang="zh-TW" dirty="0">
                <a:solidFill>
                  <a:schemeClr val="dk1"/>
                </a:solidFill>
              </a:rPr>
              <a:t>~11</a:t>
            </a:r>
            <a:r>
              <a:rPr lang="zh-TW" altLang="en-US" dirty="0">
                <a:solidFill>
                  <a:schemeClr val="dk1"/>
                </a:solidFill>
              </a:rPr>
              <a:t>點與下午</a:t>
            </a:r>
            <a:r>
              <a:rPr lang="en-US" altLang="zh-TW" dirty="0">
                <a:solidFill>
                  <a:schemeClr val="dk1"/>
                </a:solidFill>
              </a:rPr>
              <a:t>5</a:t>
            </a:r>
            <a:r>
              <a:rPr lang="zh-TW" altLang="en-US" dirty="0">
                <a:solidFill>
                  <a:schemeClr val="dk1"/>
                </a:solidFill>
              </a:rPr>
              <a:t>點</a:t>
            </a:r>
            <a:r>
              <a:rPr lang="en-US" altLang="zh-TW" dirty="0">
                <a:solidFill>
                  <a:schemeClr val="dk1"/>
                </a:solidFill>
              </a:rPr>
              <a:t>~</a:t>
            </a:r>
            <a:r>
              <a:rPr lang="zh-TW" altLang="en-US" dirty="0">
                <a:solidFill>
                  <a:schemeClr val="dk1"/>
                </a:solidFill>
              </a:rPr>
              <a:t>晚上</a:t>
            </a:r>
            <a:r>
              <a:rPr lang="en-US" altLang="zh-TW" dirty="0">
                <a:solidFill>
                  <a:schemeClr val="dk1"/>
                </a:solidFill>
              </a:rPr>
              <a:t>9</a:t>
            </a:r>
            <a:r>
              <a:rPr lang="zh-TW" altLang="en-US" dirty="0">
                <a:solidFill>
                  <a:schemeClr val="dk1"/>
                </a:solidFill>
              </a:rPr>
              <a:t>點之間。夜間消費主要以第</a:t>
            </a:r>
            <a:r>
              <a:rPr lang="en-US" altLang="zh-TW" dirty="0">
                <a:solidFill>
                  <a:schemeClr val="dk1"/>
                </a:solidFill>
              </a:rPr>
              <a:t>2</a:t>
            </a:r>
            <a:r>
              <a:rPr lang="zh-TW" altLang="en-US" dirty="0">
                <a:solidFill>
                  <a:schemeClr val="dk1"/>
                </a:solidFill>
              </a:rPr>
              <a:t>群為主。</a:t>
            </a:r>
          </a:p>
          <a:p>
            <a:pPr marL="0" lvl="0" indent="0" algn="l" rtl="0">
              <a:lnSpc>
                <a:spcPct val="115000"/>
              </a:lnSpc>
              <a:spcBef>
                <a:spcPts val="0"/>
              </a:spcBef>
              <a:spcAft>
                <a:spcPts val="0"/>
              </a:spcAft>
              <a:buSzPts val="1100"/>
              <a:buNone/>
            </a:pPr>
            <a:endParaRPr lang="zh-TW" altLang="en-US" dirty="0">
              <a:solidFill>
                <a:schemeClr val="dk1"/>
              </a:solidFill>
            </a:endParaRPr>
          </a:p>
          <a:p>
            <a:pPr marL="0" lvl="0" indent="0" algn="l" rtl="0">
              <a:lnSpc>
                <a:spcPct val="115000"/>
              </a:lnSpc>
              <a:spcBef>
                <a:spcPts val="0"/>
              </a:spcBef>
              <a:spcAft>
                <a:spcPts val="0"/>
              </a:spcAft>
              <a:buSzPts val="1100"/>
              <a:buNone/>
            </a:pPr>
            <a:r>
              <a:rPr lang="zh-TW" altLang="en-US" dirty="0">
                <a:solidFill>
                  <a:schemeClr val="dk1"/>
                </a:solidFill>
              </a:rPr>
              <a:t>而從購買商品部分來看，各群之間主要購買的商品有些微的不同。其中第</a:t>
            </a:r>
            <a:r>
              <a:rPr lang="en-US" altLang="zh-TW" dirty="0">
                <a:solidFill>
                  <a:schemeClr val="dk1"/>
                </a:solidFill>
              </a:rPr>
              <a:t>0</a:t>
            </a:r>
            <a:r>
              <a:rPr lang="zh-TW" altLang="en-US" dirty="0">
                <a:solidFill>
                  <a:schemeClr val="dk1"/>
                </a:solidFill>
              </a:rPr>
              <a:t>群的顧客有購買寵物食品，而第</a:t>
            </a:r>
            <a:r>
              <a:rPr lang="en-US" altLang="zh-TW" dirty="0">
                <a:solidFill>
                  <a:schemeClr val="dk1"/>
                </a:solidFill>
              </a:rPr>
              <a:t>2</a:t>
            </a:r>
            <a:r>
              <a:rPr lang="zh-TW" altLang="en-US" dirty="0">
                <a:solidFill>
                  <a:schemeClr val="dk1"/>
                </a:solidFill>
              </a:rPr>
              <a:t>群的顧客則是有購買嬰兒食品。</a:t>
            </a:r>
          </a:p>
          <a:p>
            <a:pPr marL="0" lvl="0" indent="0" algn="l" rtl="0">
              <a:lnSpc>
                <a:spcPct val="115000"/>
              </a:lnSpc>
              <a:spcBef>
                <a:spcPts val="0"/>
              </a:spcBef>
              <a:spcAft>
                <a:spcPts val="0"/>
              </a:spcAft>
              <a:buSzPts val="1100"/>
              <a:buNone/>
            </a:pPr>
            <a:endParaRPr lang="zh-TW" altLang="en-US" dirty="0"/>
          </a:p>
          <a:p>
            <a:pPr marL="0" lvl="0" indent="0" algn="l" rtl="0">
              <a:lnSpc>
                <a:spcPct val="115000"/>
              </a:lnSpc>
              <a:spcBef>
                <a:spcPts val="0"/>
              </a:spcBef>
              <a:spcAft>
                <a:spcPts val="0"/>
              </a:spcAft>
              <a:buSzPts val="1100"/>
              <a:buNone/>
            </a:pPr>
            <a:r>
              <a:rPr lang="zh-TW" altLang="en-US" dirty="0"/>
              <a:t>由於重要保持客戶曾經是很有價值的顧客，為了瞭解他們近期不曾消費的原因，除了寄送關心信或提供新產品資訊外，可以針對顧客感興趣的商品，制定促銷活動。</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62</a:t>
            </a:fld>
            <a:endParaRPr lang="zh-TW" altLang="en-US" noProof="0"/>
          </a:p>
        </p:txBody>
      </p:sp>
    </p:spTree>
    <p:extLst>
      <p:ext uri="{BB962C8B-B14F-4D97-AF65-F5344CB8AC3E}">
        <p14:creationId xmlns:p14="http://schemas.microsoft.com/office/powerpoint/2010/main" val="322524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63</a:t>
            </a:fld>
            <a:endParaRPr lang="zh-TW" altLang="en-US"/>
          </a:p>
        </p:txBody>
      </p:sp>
    </p:spTree>
    <p:extLst>
      <p:ext uri="{BB962C8B-B14F-4D97-AF65-F5344CB8AC3E}">
        <p14:creationId xmlns:p14="http://schemas.microsoft.com/office/powerpoint/2010/main" val="1018032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使用</a:t>
            </a:r>
            <a:r>
              <a:rPr lang="en-US" altLang="zh-TW" dirty="0">
                <a:latin typeface="微軟正黑體" panose="020B0604030504040204" pitchFamily="34" charset="-120"/>
                <a:ea typeface="微軟正黑體" panose="020B0604030504040204" pitchFamily="34" charset="-120"/>
              </a:rPr>
              <a:t>Kibana</a:t>
            </a:r>
            <a:r>
              <a:rPr lang="zh-TW" altLang="en-US" dirty="0">
                <a:latin typeface="微軟正黑體" panose="020B0604030504040204" pitchFamily="34" charset="-120"/>
                <a:ea typeface="微軟正黑體" panose="020B0604030504040204" pitchFamily="34" charset="-120"/>
              </a:rPr>
              <a:t>將資料視覺化，並顯示交易資料中銷售前十大產品，其中以瓶裝牛奶銷量最高，可以進一步篩選產品分析銷售趨勢</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牛奶在</a:t>
            </a:r>
            <a:r>
              <a:rPr lang="en-US" altLang="zh-TW" dirty="0">
                <a:latin typeface="微軟正黑體" panose="020B0604030504040204" pitchFamily="34" charset="-120"/>
                <a:ea typeface="微軟正黑體" panose="020B0604030504040204" pitchFamily="34" charset="-120"/>
              </a:rPr>
              <a:t>2020</a:t>
            </a:r>
            <a:r>
              <a:rPr lang="zh-TW" altLang="en-US" dirty="0">
                <a:latin typeface="微軟正黑體" panose="020B0604030504040204" pitchFamily="34" charset="-120"/>
                <a:ea typeface="微軟正黑體" panose="020B0604030504040204" pitchFamily="34" charset="-120"/>
              </a:rPr>
              <a:t>年</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月的銷量較高，看完趨勢後可以篩選特定月份</a:t>
            </a:r>
            <a:r>
              <a:rPr lang="en-US" altLang="zh-TW" dirty="0">
                <a:latin typeface="微軟正黑體" panose="020B0604030504040204" pitchFamily="34" charset="-120"/>
                <a:ea typeface="微軟正黑體" panose="020B0604030504040204" pitchFamily="34" charset="-120"/>
              </a:rPr>
              <a:t>(2020/04)</a:t>
            </a:r>
            <a:r>
              <a:rPr lang="zh-TW" altLang="en-US" dirty="0">
                <a:latin typeface="微軟正黑體" panose="020B0604030504040204" pitchFamily="34" charset="-120"/>
                <a:ea typeface="微軟正黑體" panose="020B0604030504040204" pitchFamily="34" charset="-120"/>
              </a:rPr>
              <a:t>分析更詳細的趨勢</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以</a:t>
            </a:r>
            <a:r>
              <a:rPr lang="en-US" altLang="zh-TW" dirty="0">
                <a:latin typeface="微軟正黑體" panose="020B0604030504040204" pitchFamily="34" charset="-120"/>
                <a:ea typeface="微軟正黑體" panose="020B0604030504040204" pitchFamily="34" charset="-120"/>
              </a:rPr>
              <a:t>2020</a:t>
            </a:r>
            <a:r>
              <a:rPr lang="zh-TW" altLang="en-US" dirty="0">
                <a:latin typeface="微軟正黑體" panose="020B0604030504040204" pitchFamily="34" charset="-120"/>
                <a:ea typeface="微軟正黑體" panose="020B0604030504040204" pitchFamily="34" charset="-120"/>
              </a:rPr>
              <a:t>年</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月篩選後顯示，月中與月底購買意願較低，假日購買意願較高</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64</a:t>
            </a:fld>
            <a:endParaRPr lang="zh-TW" altLang="en-US" noProof="0"/>
          </a:p>
        </p:txBody>
      </p:sp>
    </p:spTree>
    <p:extLst>
      <p:ext uri="{BB962C8B-B14F-4D97-AF65-F5344CB8AC3E}">
        <p14:creationId xmlns:p14="http://schemas.microsoft.com/office/powerpoint/2010/main" val="3134498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1,2</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2020</a:t>
            </a:r>
            <a:r>
              <a:rPr lang="zh-TW" altLang="en-US" dirty="0">
                <a:latin typeface="微軟正黑體" panose="020B0604030504040204" pitchFamily="34" charset="-120"/>
                <a:ea typeface="微軟正黑體" panose="020B0604030504040204" pitchFamily="34" charset="-120"/>
              </a:rPr>
              <a:t>年第</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季來客數最多，以年度營收來看反而是</a:t>
            </a:r>
            <a:r>
              <a:rPr lang="en-US" altLang="zh-TW" dirty="0">
                <a:latin typeface="微軟正黑體" panose="020B0604030504040204" pitchFamily="34" charset="-120"/>
                <a:ea typeface="微軟正黑體" panose="020B0604030504040204" pitchFamily="34" charset="-120"/>
              </a:rPr>
              <a:t>2021</a:t>
            </a:r>
            <a:r>
              <a:rPr lang="zh-TW" altLang="en-US" dirty="0">
                <a:latin typeface="微軟正黑體" panose="020B0604030504040204" pitchFamily="34" charset="-120"/>
                <a:ea typeface="微軟正黑體" panose="020B0604030504040204" pitchFamily="34" charset="-120"/>
              </a:rPr>
              <a:t>年第</a:t>
            </a:r>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季營收最高，從月份來看可以顯示來客數與營業額有逐漸上升，</a:t>
            </a:r>
            <a:r>
              <a:rPr lang="en-US" altLang="zh-TW" dirty="0">
                <a:latin typeface="微軟正黑體" panose="020B0604030504040204" pitchFamily="34" charset="-120"/>
                <a:ea typeface="微軟正黑體" panose="020B0604030504040204" pitchFamily="34" charset="-120"/>
              </a:rPr>
              <a:t>2021</a:t>
            </a:r>
            <a:r>
              <a:rPr lang="zh-TW" altLang="en-US" dirty="0">
                <a:latin typeface="微軟正黑體" panose="020B0604030504040204" pitchFamily="34" charset="-120"/>
                <a:ea typeface="微軟正黑體" panose="020B0604030504040204" pitchFamily="34" charset="-120"/>
              </a:rPr>
              <a:t>年相較前期明顯增加，藉此想檢視屬於新客戶的比例有多少</a:t>
            </a:r>
            <a:r>
              <a:rPr lang="en-US" altLang="zh-TW" dirty="0">
                <a:latin typeface="微軟正黑體" panose="020B0604030504040204" pitchFamily="34" charset="-120"/>
                <a:ea typeface="微軟正黑體" panose="020B0604030504040204" pitchFamily="34" charset="-12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3,4,5</a:t>
            </a:r>
            <a:r>
              <a:rPr lang="zh-TW" altLang="en-US" dirty="0">
                <a:latin typeface="微軟正黑體" panose="020B0604030504040204" pitchFamily="34" charset="-120"/>
                <a:ea typeface="微軟正黑體" panose="020B0604030504040204" pitchFamily="34" charset="-120"/>
              </a:rPr>
              <a:t>：可以看出前四個月新客戶的比例較高，後期幾乎沒有新客戶了，</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店家來店的顧客主要是舊客戶，</a:t>
            </a:r>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進一步想看顧客來店的消費頻率，可以發現每月消費</a:t>
            </a:r>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次以上佔</a:t>
            </a:r>
            <a:r>
              <a:rPr lang="en-US" altLang="zh-TW" dirty="0">
                <a:latin typeface="微軟正黑體" panose="020B0604030504040204" pitchFamily="34" charset="-120"/>
                <a:ea typeface="微軟正黑體" panose="020B0604030504040204" pitchFamily="34" charset="-120"/>
              </a:rPr>
              <a:t>30%</a:t>
            </a:r>
            <a:r>
              <a:rPr lang="zh-TW" altLang="en-US" dirty="0">
                <a:latin typeface="微軟正黑體" panose="020B0604030504040204" pitchFamily="34" charset="-120"/>
                <a:ea typeface="微軟正黑體" panose="020B0604030504040204" pitchFamily="34" charset="-120"/>
              </a:rPr>
              <a:t>，或許店家可以開發新客戶像是新客戶來店消費折價活動增加新客源</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67</a:t>
            </a:fld>
            <a:endParaRPr lang="zh-TW" altLang="en-US" noProof="0"/>
          </a:p>
        </p:txBody>
      </p:sp>
    </p:spTree>
    <p:extLst>
      <p:ext uri="{BB962C8B-B14F-4D97-AF65-F5344CB8AC3E}">
        <p14:creationId xmlns:p14="http://schemas.microsoft.com/office/powerpoint/2010/main" val="3655597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69</a:t>
            </a:fld>
            <a:endParaRPr lang="zh-TW" altLang="en-US"/>
          </a:p>
        </p:txBody>
      </p:sp>
    </p:spTree>
    <p:extLst>
      <p:ext uri="{BB962C8B-B14F-4D97-AF65-F5344CB8AC3E}">
        <p14:creationId xmlns:p14="http://schemas.microsoft.com/office/powerpoint/2010/main" val="2877730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just" rtl="0">
              <a:lnSpc>
                <a:spcPct val="115000"/>
              </a:lnSpc>
              <a:spcBef>
                <a:spcPts val="0"/>
              </a:spcBef>
              <a:spcAft>
                <a:spcPts val="0"/>
              </a:spcAft>
              <a:buClr>
                <a:schemeClr val="dk1"/>
              </a:buClr>
              <a:buSzPts val="1100"/>
              <a:buFont typeface="Arial"/>
              <a:buNone/>
            </a:pPr>
            <a:r>
              <a:rPr lang="zh-TW" altLang="en-US" sz="1200" dirty="0">
                <a:solidFill>
                  <a:schemeClr val="dk1"/>
                </a:solidFill>
                <a:highlight>
                  <a:schemeClr val="lt1"/>
                </a:highlight>
              </a:rPr>
              <a:t>關聯性分析就是所謂的購物籃分析，透過歷史交易資料分析顧客的購買習慣，了解客戶經常一起購買哪些商品，並找出商品與商品之間的關聯性。</a:t>
            </a:r>
          </a:p>
          <a:p>
            <a:pPr marL="0" lvl="0" indent="0" algn="just" rtl="0">
              <a:lnSpc>
                <a:spcPct val="115000"/>
              </a:lnSpc>
              <a:spcBef>
                <a:spcPts val="0"/>
              </a:spcBef>
              <a:spcAft>
                <a:spcPts val="0"/>
              </a:spcAft>
              <a:buClr>
                <a:schemeClr val="dk1"/>
              </a:buClr>
              <a:buSzPts val="1100"/>
              <a:buFont typeface="Arial"/>
              <a:buNone/>
            </a:pPr>
            <a:endParaRPr lang="zh-TW" altLang="en-US" sz="1200" dirty="0">
              <a:solidFill>
                <a:schemeClr val="dk1"/>
              </a:solidFill>
              <a:highlight>
                <a:schemeClr val="lt1"/>
              </a:highlight>
            </a:endParaRPr>
          </a:p>
          <a:p>
            <a:pPr marL="0" lvl="0" indent="0" algn="just" rtl="0">
              <a:lnSpc>
                <a:spcPct val="115000"/>
              </a:lnSpc>
              <a:spcBef>
                <a:spcPts val="0"/>
              </a:spcBef>
              <a:spcAft>
                <a:spcPts val="0"/>
              </a:spcAft>
              <a:buClr>
                <a:schemeClr val="dk1"/>
              </a:buClr>
              <a:buSzPts val="1100"/>
              <a:buFont typeface="Arial"/>
              <a:buNone/>
            </a:pPr>
            <a:r>
              <a:rPr lang="zh-TW" altLang="en-US" sz="1200" dirty="0">
                <a:solidFill>
                  <a:schemeClr val="dk1"/>
                </a:solidFill>
                <a:highlight>
                  <a:schemeClr val="lt1"/>
                </a:highlight>
              </a:rPr>
              <a:t>我們採用</a:t>
            </a:r>
            <a:r>
              <a:rPr lang="en-US" altLang="zh-TW" sz="1600" dirty="0" err="1">
                <a:solidFill>
                  <a:schemeClr val="dk1"/>
                </a:solidFill>
                <a:highlight>
                  <a:schemeClr val="lt1"/>
                </a:highlight>
              </a:rPr>
              <a:t>Apriori</a:t>
            </a:r>
            <a:r>
              <a:rPr lang="zh-TW" altLang="en-US" sz="1600" dirty="0">
                <a:solidFill>
                  <a:schemeClr val="dk1"/>
                </a:solidFill>
                <a:highlight>
                  <a:schemeClr val="lt1"/>
                </a:highlight>
              </a:rPr>
              <a:t>演算法進行分析。</a:t>
            </a:r>
            <a:r>
              <a:rPr lang="zh-TW" altLang="en-US" sz="1200" dirty="0">
                <a:solidFill>
                  <a:schemeClr val="dk1"/>
                </a:solidFill>
                <a:highlight>
                  <a:schemeClr val="lt1"/>
                </a:highlight>
              </a:rPr>
              <a:t>從表中可以看到義大利麵醬與義大利麵的關聯度</a:t>
            </a:r>
            <a:r>
              <a:rPr lang="en-US" altLang="zh-TW" sz="1200" dirty="0">
                <a:solidFill>
                  <a:schemeClr val="dk1"/>
                </a:solidFill>
                <a:highlight>
                  <a:schemeClr val="lt1"/>
                </a:highlight>
              </a:rPr>
              <a:t>(lift)</a:t>
            </a:r>
            <a:r>
              <a:rPr lang="zh-TW" altLang="en-US" sz="1200" dirty="0">
                <a:solidFill>
                  <a:schemeClr val="dk1"/>
                </a:solidFill>
                <a:highlight>
                  <a:schemeClr val="lt1"/>
                </a:highlight>
              </a:rPr>
              <a:t>最高。另外透過置信度</a:t>
            </a:r>
            <a:r>
              <a:rPr lang="en-US" altLang="zh-TW" sz="1200" dirty="0">
                <a:solidFill>
                  <a:schemeClr val="dk1"/>
                </a:solidFill>
                <a:highlight>
                  <a:schemeClr val="lt1"/>
                </a:highlight>
              </a:rPr>
              <a:t>(confidence)</a:t>
            </a:r>
            <a:r>
              <a:rPr lang="zh-TW" altLang="en-US" sz="1200" dirty="0">
                <a:solidFill>
                  <a:schemeClr val="dk1"/>
                </a:solidFill>
                <a:highlight>
                  <a:schemeClr val="lt1"/>
                </a:highlight>
              </a:rPr>
              <a:t>欄位，可以發現顧客購買義大利麵醬後，傾向再購買義大利麵的機率較高。因此基於關聯性分析，我們可以考慮將關聯度較高的商品放置在同一區域、規劃商品組合促銷或提供商品折扣活動</a:t>
            </a:r>
            <a:r>
              <a:rPr lang="en-US" altLang="zh-TW" sz="1200" dirty="0">
                <a:solidFill>
                  <a:schemeClr val="dk1"/>
                </a:solidFill>
                <a:highlight>
                  <a:schemeClr val="lt1"/>
                </a:highlight>
              </a:rPr>
              <a:t>(</a:t>
            </a:r>
            <a:r>
              <a:rPr lang="zh-TW" altLang="en-US" sz="1200" dirty="0">
                <a:solidFill>
                  <a:schemeClr val="dk1"/>
                </a:solidFill>
                <a:highlight>
                  <a:schemeClr val="lt1"/>
                </a:highlight>
              </a:rPr>
              <a:t>將</a:t>
            </a:r>
            <a:r>
              <a:rPr lang="en-US" altLang="zh-TW" sz="1200" dirty="0">
                <a:solidFill>
                  <a:schemeClr val="dk1"/>
                </a:solidFill>
                <a:highlight>
                  <a:schemeClr val="lt1"/>
                </a:highlight>
              </a:rPr>
              <a:t>2</a:t>
            </a:r>
            <a:r>
              <a:rPr lang="zh-TW" altLang="en-US" sz="1200" dirty="0">
                <a:solidFill>
                  <a:schemeClr val="dk1"/>
                </a:solidFill>
                <a:highlight>
                  <a:schemeClr val="lt1"/>
                </a:highlight>
              </a:rPr>
              <a:t>項商品放在櫃台，如果顧客有購買其中一項商品，即以較低的價錢推銷另一項商品</a:t>
            </a:r>
            <a:r>
              <a:rPr lang="en-US" altLang="zh-TW" sz="1200" dirty="0">
                <a:solidFill>
                  <a:schemeClr val="dk1"/>
                </a:solidFill>
                <a:highlight>
                  <a:schemeClr val="lt1"/>
                </a:highlight>
              </a:rPr>
              <a:t>)</a:t>
            </a:r>
            <a:r>
              <a:rPr lang="zh-TW" altLang="en-US" sz="1200" dirty="0">
                <a:solidFill>
                  <a:schemeClr val="dk1"/>
                </a:solidFill>
                <a:highlight>
                  <a:schemeClr val="lt1"/>
                </a:highlight>
              </a:rPr>
              <a:t>，創造新的銷售機會。</a:t>
            </a:r>
          </a:p>
          <a:p>
            <a:pPr marL="0" lvl="0" indent="0" algn="just" rtl="0">
              <a:lnSpc>
                <a:spcPct val="115000"/>
              </a:lnSpc>
              <a:spcBef>
                <a:spcPts val="0"/>
              </a:spcBef>
              <a:spcAft>
                <a:spcPts val="0"/>
              </a:spcAft>
              <a:buClr>
                <a:schemeClr val="dk1"/>
              </a:buClr>
              <a:buSzPts val="1100"/>
              <a:buFont typeface="Arial"/>
              <a:buNone/>
            </a:pPr>
            <a:endParaRPr lang="zh-TW" altLang="en-US" sz="1200" dirty="0">
              <a:solidFill>
                <a:schemeClr val="dk1"/>
              </a:solidFill>
              <a:highlight>
                <a:schemeClr val="lt1"/>
              </a:highlight>
            </a:endParaRPr>
          </a:p>
          <a:p>
            <a:pPr marL="0" lvl="0" indent="0" algn="just" rtl="0">
              <a:lnSpc>
                <a:spcPct val="115000"/>
              </a:lnSpc>
              <a:spcBef>
                <a:spcPts val="0"/>
              </a:spcBef>
              <a:spcAft>
                <a:spcPts val="0"/>
              </a:spcAft>
              <a:buClr>
                <a:schemeClr val="dk1"/>
              </a:buClr>
              <a:buSzPts val="1100"/>
              <a:buFont typeface="Arial"/>
              <a:buNone/>
            </a:pPr>
            <a:r>
              <a:rPr lang="zh-TW" altLang="en-US" sz="1200" dirty="0">
                <a:solidFill>
                  <a:schemeClr val="dk1"/>
                </a:solidFill>
                <a:highlight>
                  <a:schemeClr val="lt1"/>
                </a:highlight>
              </a:rPr>
              <a:t>除了利用關聯規則分析對歷史交易資料進行分析外，還可以透過推薦系統的方法進行分析。</a:t>
            </a:r>
            <a:r>
              <a:rPr lang="en-US" altLang="zh-TW" sz="1200" dirty="0">
                <a:solidFill>
                  <a:schemeClr val="dk1"/>
                </a:solidFill>
                <a:highlight>
                  <a:schemeClr val="lt1"/>
                </a:highlight>
              </a:rPr>
              <a:t>2</a:t>
            </a:r>
            <a:r>
              <a:rPr lang="zh-TW" altLang="en-US" sz="1200" dirty="0">
                <a:solidFill>
                  <a:schemeClr val="dk1"/>
                </a:solidFill>
                <a:highlight>
                  <a:schemeClr val="lt1"/>
                </a:highlight>
              </a:rPr>
              <a:t>者之間的差異在於關聯規則分析不會考慮到每一位顧客的購買行為，只是去歷史資料中，尋找商品組合間的關聯性。例如在購物網站中點選</a:t>
            </a:r>
            <a:r>
              <a:rPr lang="en-US" altLang="zh-TW" sz="1200" dirty="0">
                <a:solidFill>
                  <a:schemeClr val="dk1"/>
                </a:solidFill>
                <a:highlight>
                  <a:schemeClr val="lt1"/>
                </a:highlight>
              </a:rPr>
              <a:t>1</a:t>
            </a:r>
            <a:r>
              <a:rPr lang="zh-TW" altLang="en-US" sz="1200" dirty="0">
                <a:solidFill>
                  <a:schemeClr val="dk1"/>
                </a:solidFill>
                <a:highlight>
                  <a:schemeClr val="lt1"/>
                </a:highlight>
              </a:rPr>
              <a:t>項商品後，顯示其他顧客經常一起買的商品類別，就屬於關聯規則分析的應用，而如果顯示購買此商品的顧客也購買了某項商品，就屬於推薦系統的應用。接下來會由另外一同學介紹推薦系統中的協同過濾的分析方法。</a:t>
            </a:r>
            <a:endParaRPr lang="zh-TW" altLang="en-US" dirty="0">
              <a:solidFill>
                <a:schemeClr val="dk1"/>
              </a:solidFill>
            </a:endParaRP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70</a:t>
            </a:fld>
            <a:endParaRPr lang="zh-TW" altLang="en-US" noProof="0"/>
          </a:p>
        </p:txBody>
      </p:sp>
    </p:spTree>
    <p:extLst>
      <p:ext uri="{BB962C8B-B14F-4D97-AF65-F5344CB8AC3E}">
        <p14:creationId xmlns:p14="http://schemas.microsoft.com/office/powerpoint/2010/main" val="30455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71</a:t>
            </a:fld>
            <a:endParaRPr lang="zh-TW" altLang="en-US"/>
          </a:p>
        </p:txBody>
      </p:sp>
    </p:spTree>
    <p:extLst>
      <p:ext uri="{BB962C8B-B14F-4D97-AF65-F5344CB8AC3E}">
        <p14:creationId xmlns:p14="http://schemas.microsoft.com/office/powerpoint/2010/main" val="337342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推薦系統其中一種是以內容為基礎的推薦：</a:t>
            </a:r>
            <a:endParaRPr lang="en-US" altLang="zh-TW" dirty="0"/>
          </a:p>
          <a:p>
            <a:r>
              <a:rPr lang="zh-TW" altLang="en-US" dirty="0"/>
              <a:t>我們會先將產品特徵建立相似度模型，以利後續推薦給用戶，當用戶購買蘋果醬則會依照相似度模型推薦</a:t>
            </a:r>
            <a:r>
              <a:rPr lang="zh-TW" altLang="en-US" sz="1200" b="0" i="0" kern="1200" dirty="0">
                <a:solidFill>
                  <a:schemeClr val="tx1"/>
                </a:solidFill>
                <a:effectLst/>
                <a:latin typeface="+mn-lt"/>
                <a:ea typeface="+mn-ea"/>
                <a:cs typeface="+mn-cs"/>
              </a:rPr>
              <a:t>蔓越莓醬</a:t>
            </a:r>
            <a:endParaRPr lang="en-US" altLang="zh-TW" sz="1200" b="0" i="0" kern="1200" dirty="0">
              <a:solidFill>
                <a:schemeClr val="tx1"/>
              </a:solidFill>
              <a:effectLst/>
              <a:latin typeface="+mn-lt"/>
              <a:ea typeface="+mn-ea"/>
              <a:cs typeface="+mn-cs"/>
            </a:endParaRPr>
          </a:p>
          <a:p>
            <a:r>
              <a:rPr lang="zh-TW" altLang="en-US" dirty="0"/>
              <a:t>因為內容為基礎的推薦可能對用戶來說會缺乏新鮮感，故我們將使用協同過濾做為推薦依據</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72</a:t>
            </a:fld>
            <a:endParaRPr lang="zh-TW" altLang="en-US" noProof="0"/>
          </a:p>
        </p:txBody>
      </p:sp>
    </p:spTree>
    <p:extLst>
      <p:ext uri="{BB962C8B-B14F-4D97-AF65-F5344CB8AC3E}">
        <p14:creationId xmlns:p14="http://schemas.microsoft.com/office/powerpoint/2010/main" val="39881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 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5</a:t>
            </a:fld>
            <a:endParaRPr lang="zh-TW" altLang="en-US"/>
          </a:p>
        </p:txBody>
      </p:sp>
    </p:spTree>
    <p:extLst>
      <p:ext uri="{BB962C8B-B14F-4D97-AF65-F5344CB8AC3E}">
        <p14:creationId xmlns:p14="http://schemas.microsoft.com/office/powerpoint/2010/main" val="2492319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因為協同過濾</a:t>
            </a:r>
            <a:r>
              <a:rPr lang="zh-TW" altLang="en-US" dirty="0"/>
              <a:t>會需要用戶對商品的評分，我們計算評分的方式為購買某產品總數量</a:t>
            </a:r>
            <a:r>
              <a:rPr lang="en-US" altLang="zh-TW" dirty="0"/>
              <a:t>/</a:t>
            </a:r>
            <a:r>
              <a:rPr lang="zh-TW" altLang="en-US" dirty="0"/>
              <a:t>來變消費總次數</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基於物品的協同過濾是當</a:t>
            </a:r>
            <a:r>
              <a:rPr lang="zh-TW" altLang="en-US" sz="1200" b="0" kern="1200" dirty="0">
                <a:solidFill>
                  <a:schemeClr val="tx1"/>
                </a:solidFill>
                <a:effectLst/>
                <a:latin typeface="+mn-lt"/>
                <a:ea typeface="+mn-ea"/>
                <a:cs typeface="+mn-cs"/>
              </a:rPr>
              <a:t>用戶</a:t>
            </a:r>
            <a:r>
              <a:rPr lang="en-US" altLang="zh-TW" sz="1200" b="0" kern="1200" dirty="0">
                <a:solidFill>
                  <a:schemeClr val="tx1"/>
                </a:solidFill>
                <a:effectLst/>
                <a:latin typeface="+mn-lt"/>
                <a:ea typeface="+mn-ea"/>
                <a:cs typeface="+mn-cs"/>
              </a:rPr>
              <a:t>A</a:t>
            </a:r>
            <a:r>
              <a:rPr lang="zh-TW" altLang="en-US" sz="1200" b="0" kern="1200" dirty="0">
                <a:solidFill>
                  <a:schemeClr val="tx1"/>
                </a:solidFill>
                <a:effectLst/>
                <a:latin typeface="+mn-lt"/>
                <a:ea typeface="+mn-ea"/>
                <a:cs typeface="+mn-cs"/>
              </a:rPr>
              <a:t>購買香蕉及草莓給予評分，計算香蕉與草莓的相似度，當用戶</a:t>
            </a:r>
            <a:r>
              <a:rPr lang="en-US" altLang="zh-TW" sz="1200" b="0" kern="1200" dirty="0">
                <a:solidFill>
                  <a:schemeClr val="tx1"/>
                </a:solidFill>
                <a:effectLst/>
                <a:latin typeface="+mn-lt"/>
                <a:ea typeface="+mn-ea"/>
                <a:cs typeface="+mn-cs"/>
              </a:rPr>
              <a:t>B</a:t>
            </a:r>
            <a:r>
              <a:rPr lang="zh-TW" altLang="en-US" sz="1200" b="0" kern="1200" dirty="0">
                <a:solidFill>
                  <a:schemeClr val="tx1"/>
                </a:solidFill>
                <a:effectLst/>
                <a:latin typeface="+mn-lt"/>
                <a:ea typeface="+mn-ea"/>
                <a:cs typeface="+mn-cs"/>
              </a:rPr>
              <a:t>購買香蕉，因為香蕉與草莓相似，故推薦草莓給用戶</a:t>
            </a:r>
            <a:r>
              <a:rPr lang="en-US" altLang="zh-TW" sz="1200" b="0" kern="1200" dirty="0">
                <a:solidFill>
                  <a:schemeClr val="tx1"/>
                </a:solidFill>
                <a:effectLst/>
                <a:latin typeface="+mn-lt"/>
                <a:ea typeface="+mn-ea"/>
                <a:cs typeface="+mn-cs"/>
              </a:rPr>
              <a:t>B</a:t>
            </a:r>
            <a:r>
              <a:rPr lang="zh-TW" altLang="en-US" sz="1200" b="0" kern="1200" dirty="0">
                <a:solidFill>
                  <a:schemeClr val="tx1"/>
                </a:solidFill>
                <a:effectLst/>
                <a:latin typeface="+mn-lt"/>
                <a:ea typeface="+mn-ea"/>
                <a:cs typeface="+mn-cs"/>
              </a:rPr>
              <a:t>。</a:t>
            </a:r>
            <a:endParaRPr lang="en-US" altLang="zh-TW" sz="1200" b="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73</a:t>
            </a:fld>
            <a:endParaRPr lang="zh-TW" altLang="en-US" noProof="0"/>
          </a:p>
        </p:txBody>
      </p:sp>
    </p:spTree>
    <p:extLst>
      <p:ext uri="{BB962C8B-B14F-4D97-AF65-F5344CB8AC3E}">
        <p14:creationId xmlns:p14="http://schemas.microsoft.com/office/powerpoint/2010/main" val="2602534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基於用戶的協同過濾是</a:t>
            </a:r>
            <a:r>
              <a:rPr lang="zh-TW" altLang="en-US" sz="1200" b="0" kern="1200" dirty="0">
                <a:solidFill>
                  <a:schemeClr val="tx1"/>
                </a:solidFill>
                <a:effectLst/>
                <a:latin typeface="+mn-lt"/>
                <a:ea typeface="+mn-ea"/>
                <a:cs typeface="+mn-cs"/>
              </a:rPr>
              <a:t>計算用戶和用戶的相似度找到跟用戶</a:t>
            </a:r>
            <a:r>
              <a:rPr lang="en-US" altLang="zh-TW" sz="1200" b="0" kern="1200" dirty="0">
                <a:solidFill>
                  <a:schemeClr val="tx1"/>
                </a:solidFill>
                <a:effectLst/>
                <a:latin typeface="+mn-lt"/>
                <a:ea typeface="+mn-ea"/>
                <a:cs typeface="+mn-cs"/>
              </a:rPr>
              <a:t>A</a:t>
            </a:r>
            <a:r>
              <a:rPr lang="zh-TW" altLang="en-US" sz="1200" b="0" kern="1200" dirty="0">
                <a:solidFill>
                  <a:schemeClr val="tx1"/>
                </a:solidFill>
                <a:effectLst/>
                <a:latin typeface="+mn-lt"/>
                <a:ea typeface="+mn-ea"/>
                <a:cs typeface="+mn-cs"/>
              </a:rPr>
              <a:t>相似的用戶</a:t>
            </a:r>
            <a:r>
              <a:rPr lang="en-US" altLang="zh-TW" sz="1200" b="0" kern="1200" dirty="0">
                <a:solidFill>
                  <a:schemeClr val="tx1"/>
                </a:solidFill>
                <a:effectLst/>
                <a:latin typeface="+mn-lt"/>
                <a:ea typeface="+mn-ea"/>
                <a:cs typeface="+mn-cs"/>
              </a:rPr>
              <a:t>B, C, D…</a:t>
            </a:r>
            <a:r>
              <a:rPr lang="zh-TW" altLang="en-US" sz="1200" b="0" i="0" kern="1200" dirty="0">
                <a:solidFill>
                  <a:schemeClr val="tx1"/>
                </a:solidFill>
                <a:effectLst/>
                <a:latin typeface="+mn-lt"/>
                <a:ea typeface="+mn-ea"/>
                <a:cs typeface="+mn-cs"/>
              </a:rPr>
              <a:t>再推薦相似顧客</a:t>
            </a:r>
            <a:r>
              <a:rPr lang="zh-TW" altLang="en-US" sz="1200" b="0" kern="1200" dirty="0">
                <a:solidFill>
                  <a:schemeClr val="tx1"/>
                </a:solidFill>
                <a:effectLst/>
                <a:latin typeface="+mn-lt"/>
                <a:ea typeface="+mn-ea"/>
                <a:cs typeface="+mn-cs"/>
              </a:rPr>
              <a:t>喜歡的內容</a:t>
            </a:r>
            <a:r>
              <a:rPr lang="zh-TW" altLang="en-US" sz="1200" b="0" i="0" kern="1200" dirty="0">
                <a:solidFill>
                  <a:schemeClr val="tx1"/>
                </a:solidFill>
                <a:effectLst/>
                <a:latin typeface="+mn-lt"/>
                <a:ea typeface="+mn-ea"/>
                <a:cs typeface="+mn-cs"/>
              </a:rPr>
              <a:t>給</a:t>
            </a:r>
            <a:r>
              <a:rPr lang="zh-TW" altLang="en-US" sz="1200" b="0" kern="1200" dirty="0">
                <a:solidFill>
                  <a:schemeClr val="tx1"/>
                </a:solidFill>
                <a:effectLst/>
                <a:latin typeface="+mn-lt"/>
                <a:ea typeface="+mn-ea"/>
                <a:cs typeface="+mn-cs"/>
              </a:rPr>
              <a:t>用戶</a:t>
            </a:r>
            <a:r>
              <a:rPr lang="en-US" altLang="zh-TW" sz="1200" b="0" kern="1200" dirty="0">
                <a:solidFill>
                  <a:schemeClr val="tx1"/>
                </a:solidFill>
                <a:effectLst/>
                <a:latin typeface="+mn-lt"/>
                <a:ea typeface="+mn-ea"/>
                <a:cs typeface="+mn-cs"/>
              </a:rPr>
              <a:t>A</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用戶</a:t>
            </a:r>
            <a:r>
              <a:rPr lang="en-US" altLang="zh-TW" sz="1200" b="0" kern="1200" dirty="0">
                <a:solidFill>
                  <a:schemeClr val="tx1"/>
                </a:solidFill>
                <a:effectLst/>
                <a:latin typeface="+mn-lt"/>
                <a:ea typeface="+mn-ea"/>
                <a:cs typeface="+mn-cs"/>
              </a:rPr>
              <a:t>A</a:t>
            </a:r>
            <a:r>
              <a:rPr lang="zh-TW" altLang="en-US" sz="1200" b="0" kern="1200" dirty="0">
                <a:solidFill>
                  <a:schemeClr val="tx1"/>
                </a:solidFill>
                <a:effectLst/>
                <a:latin typeface="+mn-lt"/>
                <a:ea typeface="+mn-ea"/>
                <a:cs typeface="+mn-cs"/>
              </a:rPr>
              <a:t>購買牛奶跟香蕉並給予高評分，用戶</a:t>
            </a:r>
            <a:r>
              <a:rPr lang="en-US" altLang="zh-TW" sz="1200" b="0" kern="1200" dirty="0">
                <a:solidFill>
                  <a:schemeClr val="tx1"/>
                </a:solidFill>
                <a:effectLst/>
                <a:latin typeface="+mn-lt"/>
                <a:ea typeface="+mn-ea"/>
                <a:cs typeface="+mn-cs"/>
              </a:rPr>
              <a:t>B</a:t>
            </a:r>
            <a:r>
              <a:rPr lang="zh-TW" altLang="en-US" sz="1200" b="0" kern="1200" dirty="0">
                <a:solidFill>
                  <a:schemeClr val="tx1"/>
                </a:solidFill>
                <a:effectLst/>
                <a:latin typeface="+mn-lt"/>
                <a:ea typeface="+mn-ea"/>
                <a:cs typeface="+mn-cs"/>
              </a:rPr>
              <a:t>購買牛奶、香蕉、草莓並給予高評分，經過計算後用戶</a:t>
            </a:r>
            <a:r>
              <a:rPr lang="en-US" altLang="zh-TW" sz="1200" b="0" kern="1200" dirty="0">
                <a:solidFill>
                  <a:schemeClr val="tx1"/>
                </a:solidFill>
                <a:effectLst/>
                <a:latin typeface="+mn-lt"/>
                <a:ea typeface="+mn-ea"/>
                <a:cs typeface="+mn-cs"/>
              </a:rPr>
              <a:t>A</a:t>
            </a:r>
            <a:r>
              <a:rPr lang="zh-TW" altLang="en-US" sz="1200" b="0" kern="1200" dirty="0">
                <a:solidFill>
                  <a:schemeClr val="tx1"/>
                </a:solidFill>
                <a:effectLst/>
                <a:latin typeface="+mn-lt"/>
                <a:ea typeface="+mn-ea"/>
                <a:cs typeface="+mn-cs"/>
              </a:rPr>
              <a:t>與用戶</a:t>
            </a:r>
            <a:r>
              <a:rPr lang="en-US" altLang="zh-TW" sz="1200" b="0" kern="1200" dirty="0">
                <a:solidFill>
                  <a:schemeClr val="tx1"/>
                </a:solidFill>
                <a:effectLst/>
                <a:latin typeface="+mn-lt"/>
                <a:ea typeface="+mn-ea"/>
                <a:cs typeface="+mn-cs"/>
              </a:rPr>
              <a:t>B</a:t>
            </a:r>
            <a:r>
              <a:rPr lang="zh-TW" altLang="en-US" sz="1200" b="0" kern="1200" dirty="0">
                <a:solidFill>
                  <a:schemeClr val="tx1"/>
                </a:solidFill>
                <a:effectLst/>
                <a:latin typeface="+mn-lt"/>
                <a:ea typeface="+mn-ea"/>
                <a:cs typeface="+mn-cs"/>
              </a:rPr>
              <a:t>具有相似性，故推薦草莓給用戶</a:t>
            </a:r>
            <a:r>
              <a:rPr lang="en-US" altLang="zh-TW" sz="1200" b="0" kern="1200" dirty="0">
                <a:solidFill>
                  <a:schemeClr val="tx1"/>
                </a:solidFill>
                <a:effectLst/>
                <a:latin typeface="+mn-lt"/>
                <a:ea typeface="+mn-ea"/>
                <a:cs typeface="+mn-cs"/>
              </a:rPr>
              <a:t>A</a:t>
            </a:r>
          </a:p>
          <a:p>
            <a:r>
              <a:rPr lang="zh-TW" altLang="en-US" dirty="0"/>
              <a:t>我們使用四種演算法計算用戶之間的相似度，可以看到使用</a:t>
            </a:r>
            <a:r>
              <a:rPr lang="en-US" altLang="zh-TW" dirty="0"/>
              <a:t>ALS</a:t>
            </a:r>
            <a:r>
              <a:rPr lang="zh-TW" altLang="en-US" dirty="0"/>
              <a:t>分析的誤差較小</a:t>
            </a:r>
            <a:endParaRPr lang="en-US" altLang="zh-TW" dirty="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a:t>因為協同過濾會有冷啟動的問題，</a:t>
            </a:r>
            <a:r>
              <a:rPr lang="zh-TW" altLang="en-US" sz="1200" b="0" i="0" kern="1200" dirty="0">
                <a:solidFill>
                  <a:schemeClr val="tx1"/>
                </a:solidFill>
                <a:effectLst/>
                <a:latin typeface="+mn-lt"/>
                <a:ea typeface="+mn-ea"/>
                <a:cs typeface="+mn-cs"/>
              </a:rPr>
              <a:t>新商品或新顧客沒有足夠的交易記錄，就無法作分析</a:t>
            </a:r>
            <a:endParaRPr lang="en-US" altLang="zh-TW" sz="1200" b="0" i="0" u="none" strike="noStrike" kern="1200" baseline="0" dirty="0">
              <a:solidFill>
                <a:schemeClr val="tx1"/>
              </a:solidFill>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74</a:t>
            </a:fld>
            <a:endParaRPr lang="zh-TW" altLang="en-US" noProof="0"/>
          </a:p>
        </p:txBody>
      </p:sp>
    </p:spTree>
    <p:extLst>
      <p:ext uri="{BB962C8B-B14F-4D97-AF65-F5344CB8AC3E}">
        <p14:creationId xmlns:p14="http://schemas.microsoft.com/office/powerpoint/2010/main" val="2784898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a:solidFill>
                  <a:schemeClr val="tx1"/>
                </a:solidFill>
                <a:latin typeface="+mn-lt"/>
                <a:ea typeface="+mn-ea"/>
                <a:cs typeface="+mn-cs"/>
              </a:rPr>
              <a:t>我們最後的推薦系統是以</a:t>
            </a:r>
            <a:r>
              <a:rPr lang="en-US" altLang="zh-TW" sz="1200" b="0" i="0" u="none" strike="noStrike" kern="1200" baseline="0" dirty="0">
                <a:solidFill>
                  <a:schemeClr val="tx1"/>
                </a:solidFill>
                <a:latin typeface="+mn-lt"/>
                <a:ea typeface="+mn-ea"/>
                <a:cs typeface="+mn-cs"/>
              </a:rPr>
              <a:t>ALS</a:t>
            </a:r>
            <a:r>
              <a:rPr lang="zh-TW" altLang="en-US" sz="1200" b="0" i="0" u="none" strike="noStrike" kern="1200" baseline="0" dirty="0">
                <a:solidFill>
                  <a:schemeClr val="tx1"/>
                </a:solidFill>
                <a:latin typeface="+mn-lt"/>
                <a:ea typeface="+mn-ea"/>
                <a:cs typeface="+mn-cs"/>
              </a:rPr>
              <a:t>模型進行協同過濾，將用戶的分析結果存至</a:t>
            </a:r>
            <a:r>
              <a:rPr lang="en-US" altLang="zh-TW" sz="1200" b="0" i="0" u="none" strike="noStrike" kern="1200" baseline="0" dirty="0">
                <a:solidFill>
                  <a:schemeClr val="tx1"/>
                </a:solidFill>
                <a:latin typeface="+mn-lt"/>
                <a:ea typeface="+mn-ea"/>
                <a:cs typeface="+mn-cs"/>
              </a:rPr>
              <a:t>MySQL</a:t>
            </a:r>
            <a:r>
              <a:rPr lang="zh-TW" altLang="en-US" sz="1200" b="0" i="0" u="none" strike="noStrike" kern="1200" baseline="0" dirty="0">
                <a:solidFill>
                  <a:schemeClr val="tx1"/>
                </a:solidFill>
                <a:latin typeface="+mn-lt"/>
                <a:ea typeface="+mn-ea"/>
                <a:cs typeface="+mn-cs"/>
              </a:rPr>
              <a:t>，舊用戶於</a:t>
            </a:r>
            <a:r>
              <a:rPr lang="en-US" altLang="zh-TW" sz="1200" b="0" i="0" u="none" strike="noStrike" kern="1200" baseline="0" dirty="0">
                <a:solidFill>
                  <a:schemeClr val="tx1"/>
                </a:solidFill>
                <a:latin typeface="+mn-lt"/>
                <a:ea typeface="+mn-ea"/>
                <a:cs typeface="+mn-cs"/>
              </a:rPr>
              <a:t>LINE</a:t>
            </a:r>
            <a:r>
              <a:rPr lang="zh-TW" altLang="en-US" sz="1200" b="0" i="0" u="none" strike="noStrike" kern="1200" baseline="0" dirty="0">
                <a:solidFill>
                  <a:schemeClr val="tx1"/>
                </a:solidFill>
                <a:latin typeface="+mn-lt"/>
                <a:ea typeface="+mn-ea"/>
                <a:cs typeface="+mn-cs"/>
              </a:rPr>
              <a:t>上按推薦就會推薦前</a:t>
            </a:r>
            <a:r>
              <a:rPr lang="en-US" altLang="zh-TW" sz="1200" b="0" i="0" u="none" strike="noStrike" kern="1200" baseline="0" dirty="0">
                <a:solidFill>
                  <a:schemeClr val="tx1"/>
                </a:solidFill>
                <a:latin typeface="+mn-lt"/>
                <a:ea typeface="+mn-ea"/>
                <a:cs typeface="+mn-cs"/>
              </a:rPr>
              <a:t>5</a:t>
            </a:r>
            <a:r>
              <a:rPr lang="zh-TW" altLang="en-US" sz="1200" b="0" i="0" u="none" strike="noStrike" kern="1200" baseline="0" dirty="0">
                <a:solidFill>
                  <a:schemeClr val="tx1"/>
                </a:solidFill>
                <a:latin typeface="+mn-lt"/>
                <a:ea typeface="+mn-ea"/>
                <a:cs typeface="+mn-cs"/>
              </a:rPr>
              <a:t>項商品。</a:t>
            </a:r>
            <a:endParaRPr lang="en-US" altLang="zh-TW" sz="1200" b="0" i="0" u="none" strike="noStrike" kern="1200" baseline="0" dirty="0">
              <a:solidFill>
                <a:schemeClr val="tx1"/>
              </a:solidFill>
              <a:latin typeface="+mn-lt"/>
              <a:ea typeface="+mn-ea"/>
              <a:cs typeface="+mn-cs"/>
            </a:endParaRPr>
          </a:p>
          <a:p>
            <a:r>
              <a:rPr lang="zh-TW" altLang="en-US" sz="1200" b="0" i="0" u="none" strike="noStrike" kern="1200" baseline="0" dirty="0">
                <a:solidFill>
                  <a:schemeClr val="tx1"/>
                </a:solidFill>
                <a:latin typeface="+mn-lt"/>
                <a:ea typeface="+mn-ea"/>
                <a:cs typeface="+mn-cs"/>
              </a:rPr>
              <a:t>為了避免新用戶無法使用，我們會將</a:t>
            </a:r>
            <a:r>
              <a:rPr lang="zh-TW" altLang="en-US" b="0" dirty="0">
                <a:solidFill>
                  <a:prstClr val="black"/>
                </a:solidFill>
                <a:latin typeface="微軟正黑體" panose="020B0604030504040204" pitchFamily="34" charset="-120"/>
                <a:ea typeface="微軟正黑體" panose="020B0604030504040204" pitchFamily="34" charset="-120"/>
              </a:rPr>
              <a:t>物品</a:t>
            </a:r>
            <a:r>
              <a:rPr lang="zh-TW" altLang="en-US" b="0" dirty="0">
                <a:latin typeface="微軟正黑體" panose="020B0604030504040204" pitchFamily="34" charset="-120"/>
                <a:ea typeface="微軟正黑體" panose="020B0604030504040204" pitchFamily="34" charset="-120"/>
              </a:rPr>
              <a:t>協同過濾，將物品的分析結果存至</a:t>
            </a:r>
            <a:r>
              <a:rPr lang="en-US" altLang="zh-TW" b="0" dirty="0">
                <a:latin typeface="微軟正黑體" panose="020B0604030504040204" pitchFamily="34" charset="-120"/>
                <a:ea typeface="微軟正黑體" panose="020B0604030504040204" pitchFamily="34" charset="-120"/>
              </a:rPr>
              <a:t>MySQL</a:t>
            </a:r>
            <a:r>
              <a:rPr lang="zh-TW" altLang="en-US" sz="1200" b="0" i="0" u="none" strike="noStrike" kern="1200" baseline="0" dirty="0">
                <a:solidFill>
                  <a:schemeClr val="tx1"/>
                </a:solidFill>
                <a:latin typeface="+mn-lt"/>
                <a:ea typeface="+mn-ea"/>
                <a:cs typeface="+mn-cs"/>
              </a:rPr>
              <a:t>，讓用戶輸入產品名稱，並推薦相似產品。</a:t>
            </a:r>
            <a:endParaRPr lang="en-US" altLang="zh-TW" sz="1200" b="0" i="0" u="none" strike="noStrike" kern="1200" baseline="0" dirty="0">
              <a:solidFill>
                <a:schemeClr val="tx1"/>
              </a:solidFill>
              <a:latin typeface="+mn-lt"/>
              <a:ea typeface="+mn-ea"/>
              <a:cs typeface="+mn-cs"/>
            </a:endParaRPr>
          </a:p>
          <a:p>
            <a:r>
              <a:rPr lang="zh-TW" altLang="en-US" sz="1200" b="0" i="0" u="none" strike="noStrike" kern="1200" baseline="0" dirty="0">
                <a:solidFill>
                  <a:schemeClr val="tx1"/>
                </a:solidFill>
                <a:latin typeface="+mn-lt"/>
                <a:ea typeface="+mn-ea"/>
                <a:cs typeface="+mn-cs"/>
              </a:rPr>
              <a:t>接下來我們會介紹如何預測未來特定時間內，特定產品的銷量。</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75</a:t>
            </a:fld>
            <a:endParaRPr lang="zh-TW" altLang="en-US" noProof="0"/>
          </a:p>
        </p:txBody>
      </p:sp>
    </p:spTree>
    <p:extLst>
      <p:ext uri="{BB962C8B-B14F-4D97-AF65-F5344CB8AC3E}">
        <p14:creationId xmlns:p14="http://schemas.microsoft.com/office/powerpoint/2010/main" val="18338448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76</a:t>
            </a:fld>
            <a:endParaRPr lang="zh-TW" altLang="en-US"/>
          </a:p>
        </p:txBody>
      </p:sp>
    </p:spTree>
    <p:extLst>
      <p:ext uri="{BB962C8B-B14F-4D97-AF65-F5344CB8AC3E}">
        <p14:creationId xmlns:p14="http://schemas.microsoft.com/office/powerpoint/2010/main" val="4182374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zh-TW" altLang="en-US" dirty="0">
                <a:solidFill>
                  <a:schemeClr val="dk1"/>
                </a:solidFill>
              </a:rPr>
              <a:t>有關銷量預測的方法，我們使用時間序列分析，希望根據過去的資料來預測未來，透過模型儘量產生相同的歷史時間序列資料。</a:t>
            </a:r>
          </a:p>
          <a:p>
            <a:pPr marL="0" lvl="0" indent="0" algn="l" rtl="0">
              <a:lnSpc>
                <a:spcPct val="115000"/>
              </a:lnSpc>
              <a:spcBef>
                <a:spcPts val="0"/>
              </a:spcBef>
              <a:spcAft>
                <a:spcPts val="0"/>
              </a:spcAft>
              <a:buClr>
                <a:schemeClr val="dk1"/>
              </a:buClr>
              <a:buSzPts val="1100"/>
              <a:buFont typeface="Arial"/>
              <a:buNone/>
            </a:pPr>
            <a:endParaRPr lang="zh-TW" altLang="en-US"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ltLang="en-US" dirty="0">
                <a:solidFill>
                  <a:schemeClr val="dk1"/>
                </a:solidFill>
              </a:rPr>
              <a:t>通常當期的銷售量會與前期的銷售量有緊密的關係，除非發生特殊情況，不然銷售量應該會循著規律變化。</a:t>
            </a:r>
          </a:p>
          <a:p>
            <a:pPr marL="0" lvl="0" indent="0" algn="l" rtl="0">
              <a:lnSpc>
                <a:spcPct val="115000"/>
              </a:lnSpc>
              <a:spcBef>
                <a:spcPts val="0"/>
              </a:spcBef>
              <a:spcAft>
                <a:spcPts val="0"/>
              </a:spcAft>
              <a:buClr>
                <a:schemeClr val="dk1"/>
              </a:buClr>
              <a:buSzPts val="1100"/>
              <a:buFont typeface="Arial"/>
              <a:buNone/>
            </a:pPr>
            <a:endParaRPr lang="zh-TW" altLang="en-US"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altLang="en-US" dirty="0">
                <a:solidFill>
                  <a:schemeClr val="dk1"/>
                </a:solidFill>
              </a:rPr>
              <a:t>因此我們基於歷史交易資料，進行時間序列分析。除了有助於檢視目前的銷售趨勢，且對商品數量的管控有所幫助。</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77</a:t>
            </a:fld>
            <a:endParaRPr lang="zh-TW" altLang="en-US" noProof="0"/>
          </a:p>
        </p:txBody>
      </p:sp>
    </p:spTree>
    <p:extLst>
      <p:ext uri="{BB962C8B-B14F-4D97-AF65-F5344CB8AC3E}">
        <p14:creationId xmlns:p14="http://schemas.microsoft.com/office/powerpoint/2010/main" val="3214632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有關時間序列分析，我們嘗試使用傳統的統計模型、機器學習與深度學習的方法去預測</a:t>
            </a:r>
            <a:r>
              <a:rPr lang="en-US" altLang="zh-TW" dirty="0"/>
              <a:t>1</a:t>
            </a:r>
            <a:r>
              <a:rPr lang="zh-TW" altLang="en-US" dirty="0"/>
              <a:t>種商品的銷售數量。</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78</a:t>
            </a:fld>
            <a:endParaRPr lang="zh-TW" altLang="en-US" noProof="0"/>
          </a:p>
        </p:txBody>
      </p:sp>
    </p:spTree>
    <p:extLst>
      <p:ext uri="{BB962C8B-B14F-4D97-AF65-F5344CB8AC3E}">
        <p14:creationId xmlns:p14="http://schemas.microsoft.com/office/powerpoint/2010/main" val="549194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SzPts val="1100"/>
              <a:buNone/>
            </a:pPr>
            <a:r>
              <a:rPr lang="zh-TW" altLang="en-US" sz="1200" dirty="0">
                <a:solidFill>
                  <a:schemeClr val="dk1"/>
                </a:solidFill>
                <a:highlight>
                  <a:srgbClr val="FFFFFF"/>
                </a:highlight>
              </a:rPr>
              <a:t>有關商品的選擇，從左圖中的</a:t>
            </a:r>
            <a:r>
              <a:rPr lang="zh-TW" altLang="en-US" sz="1200" dirty="0">
                <a:solidFill>
                  <a:schemeClr val="dk1"/>
                </a:solidFill>
                <a:highlight>
                  <a:schemeClr val="lt1"/>
                </a:highlight>
              </a:rPr>
              <a:t>銷售數量排名前</a:t>
            </a:r>
            <a:r>
              <a:rPr lang="en-US" altLang="zh-TW" sz="1200" dirty="0">
                <a:solidFill>
                  <a:schemeClr val="dk1"/>
                </a:solidFill>
                <a:highlight>
                  <a:schemeClr val="lt1"/>
                </a:highlight>
              </a:rPr>
              <a:t>10</a:t>
            </a:r>
            <a:r>
              <a:rPr lang="zh-TW" altLang="en-US" sz="1200" dirty="0">
                <a:solidFill>
                  <a:schemeClr val="dk1"/>
                </a:solidFill>
                <a:highlight>
                  <a:schemeClr val="lt1"/>
                </a:highlight>
              </a:rPr>
              <a:t>的商品類別中，可以看到牛奶類別</a:t>
            </a:r>
            <a:r>
              <a:rPr lang="zh-TW" altLang="en-US" dirty="0">
                <a:solidFill>
                  <a:schemeClr val="dk1"/>
                </a:solidFill>
              </a:rPr>
              <a:t>為主要的熱銷商品</a:t>
            </a:r>
            <a:r>
              <a:rPr lang="zh-TW" altLang="en-US" sz="1200" dirty="0">
                <a:solidFill>
                  <a:schemeClr val="dk1"/>
                </a:solidFill>
                <a:highlight>
                  <a:schemeClr val="lt1"/>
                </a:highlight>
              </a:rPr>
              <a:t>，因此我們選擇此類別進行銷類預測分析。</a:t>
            </a:r>
          </a:p>
          <a:p>
            <a:pPr marL="0" lvl="0" indent="0" algn="l" rtl="0">
              <a:lnSpc>
                <a:spcPct val="115000"/>
              </a:lnSpc>
              <a:spcBef>
                <a:spcPts val="0"/>
              </a:spcBef>
              <a:spcAft>
                <a:spcPts val="0"/>
              </a:spcAft>
              <a:buSzPts val="1100"/>
              <a:buNone/>
            </a:pPr>
            <a:endParaRPr lang="zh-TW" altLang="en-US" sz="1200" dirty="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zh-TW" altLang="en-US" sz="1200" dirty="0">
                <a:solidFill>
                  <a:schemeClr val="dk1"/>
                </a:solidFill>
                <a:highlight>
                  <a:srgbClr val="FFFFFF"/>
                </a:highlight>
              </a:rPr>
              <a:t>由於時間序列分析法只適用於平穩的數據，從右圖中可以看到牛奶類別商品每日的銷售個數情況，帶有趨勢及周期性的變化。</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79</a:t>
            </a:fld>
            <a:endParaRPr lang="zh-TW" altLang="en-US" noProof="0"/>
          </a:p>
        </p:txBody>
      </p:sp>
    </p:spTree>
    <p:extLst>
      <p:ext uri="{BB962C8B-B14F-4D97-AF65-F5344CB8AC3E}">
        <p14:creationId xmlns:p14="http://schemas.microsoft.com/office/powerpoint/2010/main" val="1632843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lnSpc>
                <a:spcPct val="115000"/>
              </a:lnSpc>
              <a:spcBef>
                <a:spcPts val="0"/>
              </a:spcBef>
              <a:spcAft>
                <a:spcPts val="0"/>
              </a:spcAft>
              <a:buSzPts val="1100"/>
              <a:buNone/>
            </a:pPr>
            <a:r>
              <a:rPr lang="zh-TW" altLang="en-US" sz="1200" dirty="0">
                <a:solidFill>
                  <a:schemeClr val="dk1"/>
                </a:solidFill>
                <a:highlight>
                  <a:srgbClr val="FFFFFF"/>
                </a:highlight>
              </a:rPr>
              <a:t>我們將資料經過資料預處理，使資料達到近似穩定後，我們以天為單位，預測牛奶的銷售數量，並以</a:t>
            </a:r>
            <a:r>
              <a:rPr lang="en-US" altLang="zh-TW" sz="1200" dirty="0">
                <a:solidFill>
                  <a:schemeClr val="dk1"/>
                </a:solidFill>
                <a:highlight>
                  <a:srgbClr val="FFFFFF"/>
                </a:highlight>
              </a:rPr>
              <a:t>RMSE</a:t>
            </a:r>
            <a:r>
              <a:rPr lang="zh-TW" altLang="en-US" sz="1200" dirty="0">
                <a:solidFill>
                  <a:schemeClr val="dk1"/>
                </a:solidFill>
                <a:highlight>
                  <a:srgbClr val="FFFFFF"/>
                </a:highlight>
              </a:rPr>
              <a:t>作為模型好壞的評估指標。</a:t>
            </a:r>
          </a:p>
          <a:p>
            <a:pPr marL="0" lvl="0" indent="0" algn="l" rtl="0">
              <a:lnSpc>
                <a:spcPct val="115000"/>
              </a:lnSpc>
              <a:spcBef>
                <a:spcPts val="0"/>
              </a:spcBef>
              <a:spcAft>
                <a:spcPts val="0"/>
              </a:spcAft>
              <a:buSzPts val="1100"/>
              <a:buNone/>
            </a:pPr>
            <a:endParaRPr lang="zh-TW" altLang="en-US" sz="1200" dirty="0">
              <a:solidFill>
                <a:schemeClr val="dk1"/>
              </a:solidFill>
              <a:highlight>
                <a:srgbClr val="FFFFFF"/>
              </a:highlight>
            </a:endParaRPr>
          </a:p>
          <a:p>
            <a:pPr marL="0" lvl="0" indent="0" algn="l" rtl="0">
              <a:lnSpc>
                <a:spcPct val="115000"/>
              </a:lnSpc>
              <a:spcBef>
                <a:spcPts val="0"/>
              </a:spcBef>
              <a:spcAft>
                <a:spcPts val="0"/>
              </a:spcAft>
              <a:buSzPts val="1100"/>
              <a:buNone/>
            </a:pPr>
            <a:r>
              <a:rPr lang="zh-TW" altLang="en-US" sz="1200" dirty="0">
                <a:solidFill>
                  <a:schemeClr val="dk1"/>
                </a:solidFill>
                <a:highlight>
                  <a:srgbClr val="FFFFFF"/>
                </a:highlight>
              </a:rPr>
              <a:t>從最終的結果來看，使用</a:t>
            </a:r>
            <a:r>
              <a:rPr lang="en-US" altLang="zh-TW" sz="1200" dirty="0">
                <a:solidFill>
                  <a:schemeClr val="dk1"/>
                </a:solidFill>
                <a:highlight>
                  <a:srgbClr val="FFFFFF"/>
                </a:highlight>
              </a:rPr>
              <a:t>Prophet</a:t>
            </a:r>
            <a:r>
              <a:rPr lang="zh-TW" altLang="en-US" sz="1200" dirty="0">
                <a:solidFill>
                  <a:schemeClr val="dk1"/>
                </a:solidFill>
                <a:highlight>
                  <a:srgbClr val="FFFFFF"/>
                </a:highlight>
              </a:rPr>
              <a:t>方法所得出的預測結果較好。</a:t>
            </a:r>
            <a:r>
              <a:rPr lang="en-US" altLang="zh-TW" sz="1200" dirty="0">
                <a:solidFill>
                  <a:schemeClr val="dk1"/>
                </a:solidFill>
                <a:highlight>
                  <a:schemeClr val="lt1"/>
                </a:highlight>
              </a:rPr>
              <a:t>Prophet</a:t>
            </a:r>
            <a:r>
              <a:rPr lang="zh-TW" altLang="en-US" sz="1200" dirty="0">
                <a:solidFill>
                  <a:schemeClr val="dk1"/>
                </a:solidFill>
                <a:highlight>
                  <a:schemeClr val="lt1"/>
                </a:highlight>
              </a:rPr>
              <a:t>方法是</a:t>
            </a:r>
            <a:r>
              <a:rPr lang="zh-TW" altLang="en-US" sz="1200" dirty="0">
                <a:solidFill>
                  <a:schemeClr val="dk1"/>
                </a:solidFill>
                <a:highlight>
                  <a:srgbClr val="FFFFFF"/>
                </a:highlight>
              </a:rPr>
              <a:t>使用加性迴歸模型，並考量趨勢、季節性、特殊假日的因素進行時間序列預測，</a:t>
            </a:r>
          </a:p>
          <a:p>
            <a:pPr marL="0" lvl="0" indent="0" algn="l" rtl="0">
              <a:lnSpc>
                <a:spcPct val="115000"/>
              </a:lnSpc>
              <a:spcBef>
                <a:spcPts val="0"/>
              </a:spcBef>
              <a:spcAft>
                <a:spcPts val="0"/>
              </a:spcAft>
              <a:buSzPts val="1100"/>
              <a:buNone/>
            </a:pPr>
            <a:endParaRPr lang="zh-TW" altLang="en-US" sz="1200" dirty="0">
              <a:solidFill>
                <a:schemeClr val="dk1"/>
              </a:solidFill>
              <a:highlight>
                <a:srgbClr val="FFFFFF"/>
              </a:highlight>
            </a:endParaRPr>
          </a:p>
          <a:p>
            <a:pPr marL="0" lvl="0" indent="0" algn="l" rtl="0">
              <a:lnSpc>
                <a:spcPct val="115000"/>
              </a:lnSpc>
              <a:spcBef>
                <a:spcPts val="0"/>
              </a:spcBef>
              <a:spcAft>
                <a:spcPts val="0"/>
              </a:spcAft>
              <a:buSzPts val="1100"/>
              <a:buNone/>
            </a:pPr>
            <a:r>
              <a:rPr lang="zh-TW" altLang="en-US" sz="1200" dirty="0">
                <a:solidFill>
                  <a:schemeClr val="dk1"/>
                </a:solidFill>
                <a:highlight>
                  <a:srgbClr val="FFFFFF"/>
                </a:highlight>
              </a:rPr>
              <a:t>結果顯示，</a:t>
            </a:r>
            <a:r>
              <a:rPr lang="zh-TW" altLang="en-US" dirty="0">
                <a:solidFill>
                  <a:schemeClr val="dk1"/>
                </a:solidFill>
              </a:rPr>
              <a:t>牛奶類別在</a:t>
            </a:r>
            <a:r>
              <a:rPr lang="en-US" altLang="zh-TW" sz="1200" dirty="0">
                <a:solidFill>
                  <a:schemeClr val="dk1"/>
                </a:solidFill>
                <a:highlight>
                  <a:srgbClr val="FFFFFF"/>
                </a:highlight>
              </a:rPr>
              <a:t>7/9</a:t>
            </a:r>
            <a:r>
              <a:rPr lang="zh-TW" altLang="en-US" sz="1200" dirty="0">
                <a:solidFill>
                  <a:schemeClr val="dk1"/>
                </a:solidFill>
                <a:highlight>
                  <a:srgbClr val="FFFFFF"/>
                </a:highlight>
              </a:rPr>
              <a:t>的銷售數為</a:t>
            </a:r>
            <a:r>
              <a:rPr lang="en-US" altLang="zh-TW" sz="1200" dirty="0">
                <a:solidFill>
                  <a:schemeClr val="dk1"/>
                </a:solidFill>
                <a:highlight>
                  <a:srgbClr val="FFFFFF"/>
                </a:highlight>
              </a:rPr>
              <a:t>168</a:t>
            </a:r>
            <a:r>
              <a:rPr lang="zh-TW" altLang="en-US" sz="1200" dirty="0">
                <a:solidFill>
                  <a:schemeClr val="dk1"/>
                </a:solidFill>
                <a:highlight>
                  <a:srgbClr val="FFFFFF"/>
                </a:highlight>
              </a:rPr>
              <a:t>個，與實際銷售數值相差</a:t>
            </a:r>
            <a:r>
              <a:rPr lang="en-US" altLang="zh-TW" sz="1200" dirty="0">
                <a:solidFill>
                  <a:schemeClr val="dk1"/>
                </a:solidFill>
                <a:highlight>
                  <a:srgbClr val="FFFFFF"/>
                </a:highlight>
              </a:rPr>
              <a:t>23</a:t>
            </a:r>
            <a:r>
              <a:rPr lang="zh-TW" altLang="en-US" sz="1200" dirty="0">
                <a:solidFill>
                  <a:schemeClr val="dk1"/>
                </a:solidFill>
                <a:highlight>
                  <a:srgbClr val="FFFFFF"/>
                </a:highlight>
              </a:rPr>
              <a:t>個</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80</a:t>
            </a:fld>
            <a:endParaRPr lang="zh-TW" altLang="en-US" noProof="0"/>
          </a:p>
        </p:txBody>
      </p:sp>
    </p:spTree>
    <p:extLst>
      <p:ext uri="{BB962C8B-B14F-4D97-AF65-F5344CB8AC3E}">
        <p14:creationId xmlns:p14="http://schemas.microsoft.com/office/powerpoint/2010/main" val="2031269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 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81</a:t>
            </a:fld>
            <a:endParaRPr lang="zh-TW" altLang="en-US"/>
          </a:p>
        </p:txBody>
      </p:sp>
    </p:spTree>
    <p:extLst>
      <p:ext uri="{BB962C8B-B14F-4D97-AF65-F5344CB8AC3E}">
        <p14:creationId xmlns:p14="http://schemas.microsoft.com/office/powerpoint/2010/main" val="2754921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83</a:t>
            </a:fld>
            <a:endParaRPr lang="zh-TW" altLang="en-US" noProof="0"/>
          </a:p>
        </p:txBody>
      </p:sp>
    </p:spTree>
    <p:extLst>
      <p:ext uri="{BB962C8B-B14F-4D97-AF65-F5344CB8AC3E}">
        <p14:creationId xmlns:p14="http://schemas.microsoft.com/office/powerpoint/2010/main" val="134943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Flask+html</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會員註冊</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設計邏輯</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將</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html</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表單部屬至</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line login-</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liff</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，並以</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message[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加入會員</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擷取</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userid</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後，回復用戶</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liff</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url+userid</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6</a:t>
            </a:fld>
            <a:endParaRPr lang="zh-TW" altLang="en-US" noProof="0"/>
          </a:p>
        </p:txBody>
      </p:sp>
    </p:spTree>
    <p:extLst>
      <p:ext uri="{BB962C8B-B14F-4D97-AF65-F5344CB8AC3E}">
        <p14:creationId xmlns:p14="http://schemas.microsoft.com/office/powerpoint/2010/main" val="20749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完成註冊後資料傳入</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kafka</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存入</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MySQL DB</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此方式當註冊完成後，可使資料攜帶</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userid</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註冊背景資料存入</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DB</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本身此方式非最有效方法，研究過程中我們有發現</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line </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liff</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api</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但由於此</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api</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需使用</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JavaScript</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撰寫，經一段時間研究後發現可能造成專案</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delate</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所以我們後來放棄了</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7</a:t>
            </a:fld>
            <a:endParaRPr lang="zh-TW" altLang="en-US" noProof="0"/>
          </a:p>
        </p:txBody>
      </p:sp>
    </p:spTree>
    <p:extLst>
      <p:ext uri="{BB962C8B-B14F-4D97-AF65-F5344CB8AC3E}">
        <p14:creationId xmlns:p14="http://schemas.microsoft.com/office/powerpoint/2010/main" val="4232469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Flex Message(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推薦展示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設計邏輯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user-message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為觸動，將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message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導入</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handler</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並依</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message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觸動</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flex-message template </a:t>
            </a:r>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8</a:t>
            </a:fld>
            <a:endParaRPr lang="zh-TW" altLang="en-US" noProof="0"/>
          </a:p>
        </p:txBody>
      </p:sp>
    </p:spTree>
    <p:extLst>
      <p:ext uri="{BB962C8B-B14F-4D97-AF65-F5344CB8AC3E}">
        <p14:creationId xmlns:p14="http://schemas.microsoft.com/office/powerpoint/2010/main" val="141665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分別有兩種</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carousel</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及</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bubble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兩種樣板原則上是一樣差別在於單視窗及多視窗</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Line Flex-message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是以</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json</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形式</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template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導入並展現畫面，使用方式這邊是以</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dict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專</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json</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方式使用</a:t>
            </a: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由於推薦內容會因為有無消費者過往紀錄，給予不同推推薦策略</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flex-message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為處理有無消費紀錄，當消費者預觸發推薦內容時，我們會先查詢該</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userid</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是否有過往消費紀錄，如無則將請消費者輸入有興趣產品內容進行推薦</a:t>
            </a: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至於兩種推薦模型差異，後續將由推薦模型設計同學進行說明</a:t>
            </a:r>
          </a:p>
          <a:p>
            <a:endParaRPr lang="zh-TW" altLang="en-US" dirty="0"/>
          </a:p>
        </p:txBody>
      </p:sp>
      <p:sp>
        <p:nvSpPr>
          <p:cNvPr id="4" name="投影片編號版面配置區 3"/>
          <p:cNvSpPr>
            <a:spLocks noGrp="1"/>
          </p:cNvSpPr>
          <p:nvPr>
            <p:ph type="sldNum" sz="quarter" idx="5"/>
          </p:nvPr>
        </p:nvSpPr>
        <p:spPr/>
        <p:txBody>
          <a:bodyPr/>
          <a:lstStyle/>
          <a:p>
            <a:fld id="{8CB522A3-8691-4333-B72F-B112C0A8ED21}" type="slidenum">
              <a:rPr lang="en-US" altLang="zh-TW" noProof="0" smtClean="0"/>
              <a:pPr/>
              <a:t>9</a:t>
            </a:fld>
            <a:endParaRPr lang="zh-TW" altLang="en-US" noProof="0"/>
          </a:p>
        </p:txBody>
      </p:sp>
    </p:spTree>
    <p:extLst>
      <p:ext uri="{BB962C8B-B14F-4D97-AF65-F5344CB8AC3E}">
        <p14:creationId xmlns:p14="http://schemas.microsoft.com/office/powerpoint/2010/main" val="421387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 講者請準備</a:t>
            </a:r>
          </a:p>
        </p:txBody>
      </p:sp>
      <p:sp>
        <p:nvSpPr>
          <p:cNvPr id="4" name="投影片編號版面配置區 3"/>
          <p:cNvSpPr>
            <a:spLocks noGrp="1"/>
          </p:cNvSpPr>
          <p:nvPr>
            <p:ph type="sldNum" sz="quarter" idx="5"/>
          </p:nvPr>
        </p:nvSpPr>
        <p:spPr/>
        <p:txBody>
          <a:bodyPr/>
          <a:lstStyle/>
          <a:p>
            <a:fld id="{D66BFF2B-3C7A-4F2A-8D20-DC32795BE536}" type="slidenum">
              <a:rPr lang="zh-TW" altLang="en-US" smtClean="0"/>
              <a:t>10</a:t>
            </a:fld>
            <a:endParaRPr lang="zh-TW" altLang="en-US"/>
          </a:p>
        </p:txBody>
      </p:sp>
    </p:spTree>
    <p:extLst>
      <p:ext uri="{BB962C8B-B14F-4D97-AF65-F5344CB8AC3E}">
        <p14:creationId xmlns:p14="http://schemas.microsoft.com/office/powerpoint/2010/main" val="893421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508CEF94-AC2B-4CDB-9E0B-99336A2BD8B7}"/>
              </a:ext>
            </a:extLst>
          </p:cNvPr>
          <p:cNvSpPr>
            <a:spLocks noGrp="1"/>
          </p:cNvSpPr>
          <p:nvPr>
            <p:ph type="dt" sz="half" idx="10"/>
          </p:nvPr>
        </p:nvSpPr>
        <p:spPr/>
        <p:txBody>
          <a:bodyPr/>
          <a:lstStyle/>
          <a:p>
            <a:fld id="{0967316C-9FFC-451D-983D-5F8B3DF2B39C}"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68D74599-BAD8-45F7-BD30-948A6082F2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FCAA800-2EFD-4385-8BD6-4CCF350FCAD5}"/>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sp>
        <p:nvSpPr>
          <p:cNvPr id="8" name="矩形 7">
            <a:extLst>
              <a:ext uri="{FF2B5EF4-FFF2-40B4-BE49-F238E27FC236}">
                <a16:creationId xmlns:a16="http://schemas.microsoft.com/office/drawing/2014/main" id="{0DC3D7E0-37F4-476D-A9B2-F277D29BAC67}"/>
              </a:ext>
            </a:extLst>
          </p:cNvPr>
          <p:cNvSpPr/>
          <p:nvPr userDrawn="1"/>
        </p:nvSpPr>
        <p:spPr>
          <a:xfrm>
            <a:off x="-407406" y="33841"/>
            <a:ext cx="323552" cy="323552"/>
          </a:xfrm>
          <a:prstGeom prst="rect">
            <a:avLst/>
          </a:prstGeom>
          <a:solidFill>
            <a:srgbClr val="63D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41B91BA7-C4D5-464C-B570-E86BA6E36FD8}"/>
              </a:ext>
            </a:extLst>
          </p:cNvPr>
          <p:cNvSpPr/>
          <p:nvPr userDrawn="1"/>
        </p:nvSpPr>
        <p:spPr>
          <a:xfrm>
            <a:off x="-843481" y="33841"/>
            <a:ext cx="323552" cy="323552"/>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74C7352-8F82-4382-9623-47B0A40C4C86}"/>
              </a:ext>
            </a:extLst>
          </p:cNvPr>
          <p:cNvSpPr/>
          <p:nvPr userDrawn="1"/>
        </p:nvSpPr>
        <p:spPr>
          <a:xfrm>
            <a:off x="-407406" y="452235"/>
            <a:ext cx="323552" cy="3235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a:extLst>
              <a:ext uri="{FF2B5EF4-FFF2-40B4-BE49-F238E27FC236}">
                <a16:creationId xmlns:a16="http://schemas.microsoft.com/office/drawing/2014/main" id="{2CC35AED-D2EC-48AB-ABDC-8814CF836896}"/>
              </a:ext>
            </a:extLst>
          </p:cNvPr>
          <p:cNvSpPr/>
          <p:nvPr userDrawn="1"/>
        </p:nvSpPr>
        <p:spPr>
          <a:xfrm>
            <a:off x="-409779" y="908339"/>
            <a:ext cx="323552" cy="323552"/>
          </a:xfrm>
          <a:prstGeom prst="rect">
            <a:avLst/>
          </a:prstGeom>
          <a:gradFill flip="none" rotWithShape="1">
            <a:gsLst>
              <a:gs pos="88284">
                <a:srgbClr val="25B0DB">
                  <a:alpha val="57647"/>
                </a:srgbClr>
              </a:gs>
              <a:gs pos="0">
                <a:srgbClr val="002060"/>
              </a:gs>
              <a:gs pos="70264">
                <a:srgbClr val="34A3D6"/>
              </a:gs>
              <a:gs pos="54963">
                <a:srgbClr val="1C8CCC"/>
              </a:gs>
              <a:gs pos="37000">
                <a:srgbClr val="0070C0"/>
              </a:gs>
              <a:gs pos="100000">
                <a:srgbClr val="63D0EA"/>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矩形 11">
            <a:extLst>
              <a:ext uri="{FF2B5EF4-FFF2-40B4-BE49-F238E27FC236}">
                <a16:creationId xmlns:a16="http://schemas.microsoft.com/office/drawing/2014/main" id="{FF0C2C1B-3A3E-4E9A-99F9-91881706D51E}"/>
              </a:ext>
            </a:extLst>
          </p:cNvPr>
          <p:cNvSpPr/>
          <p:nvPr userDrawn="1"/>
        </p:nvSpPr>
        <p:spPr>
          <a:xfrm>
            <a:off x="-409779" y="1376738"/>
            <a:ext cx="323552" cy="32355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902245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F09074-BF6E-4CC4-BAAC-68CF31D34A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7D3A8C8-CECF-4ADD-B7C8-9E925F89B5B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140FB8A-7FDD-45B4-8505-3551C5580FA7}"/>
              </a:ext>
            </a:extLst>
          </p:cNvPr>
          <p:cNvSpPr>
            <a:spLocks noGrp="1"/>
          </p:cNvSpPr>
          <p:nvPr>
            <p:ph type="dt" sz="half" idx="10"/>
          </p:nvPr>
        </p:nvSpPr>
        <p:spPr/>
        <p:txBody>
          <a:bodyPr/>
          <a:lstStyle/>
          <a:p>
            <a:fld id="{A67F143A-2E52-4D61-99AC-489F7FA85965}"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80016511-7253-4E5E-8DBC-698C9DA2BE6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0805418-C8B2-47F8-B1CA-04E4C1527CF6}"/>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spTree>
    <p:extLst>
      <p:ext uri="{BB962C8B-B14F-4D97-AF65-F5344CB8AC3E}">
        <p14:creationId xmlns:p14="http://schemas.microsoft.com/office/powerpoint/2010/main" val="284338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E467AD3-C747-4725-893B-2066390568B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14B205D-C9B8-4E79-AB30-D3EB00F4522F}"/>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D9C5F63-43A1-4E0D-8BE9-A708B08EEF0C}"/>
              </a:ext>
            </a:extLst>
          </p:cNvPr>
          <p:cNvSpPr>
            <a:spLocks noGrp="1"/>
          </p:cNvSpPr>
          <p:nvPr>
            <p:ph type="dt" sz="half" idx="10"/>
          </p:nvPr>
        </p:nvSpPr>
        <p:spPr/>
        <p:txBody>
          <a:bodyPr/>
          <a:lstStyle/>
          <a:p>
            <a:fld id="{FAFB6FC7-296D-400A-908C-BC5BC786A4C3}"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37169CDE-E928-4837-B02A-CEFDE900DED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F2A483A-399A-44B0-9EF2-7F43E4A30E88}"/>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spTree>
    <p:extLst>
      <p:ext uri="{BB962C8B-B14F-4D97-AF65-F5344CB8AC3E}">
        <p14:creationId xmlns:p14="http://schemas.microsoft.com/office/powerpoint/2010/main" val="470228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D2062C-C050-44FF-850B-7E9413E5D00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CF4E1CB-6D21-4ED4-A189-21688F1CF1E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6B444E4-8E4B-459B-92F6-C848803F8ED7}"/>
              </a:ext>
            </a:extLst>
          </p:cNvPr>
          <p:cNvSpPr>
            <a:spLocks noGrp="1"/>
          </p:cNvSpPr>
          <p:nvPr>
            <p:ph type="dt" sz="half" idx="10"/>
          </p:nvPr>
        </p:nvSpPr>
        <p:spPr/>
        <p:txBody>
          <a:bodyPr/>
          <a:lstStyle/>
          <a:p>
            <a:fld id="{A9110D25-1DC0-4FA5-A37B-0EA7D7E01F1A}"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DE2F966C-EFBB-49D1-8939-B38640BB3A2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8F40128-5384-4A30-AE96-1E2E11040AFE}"/>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spTree>
    <p:extLst>
      <p:ext uri="{BB962C8B-B14F-4D97-AF65-F5344CB8AC3E}">
        <p14:creationId xmlns:p14="http://schemas.microsoft.com/office/powerpoint/2010/main" val="356634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4C4BFAEC-C4AF-47D1-AAC8-92DBBA65511E}"/>
              </a:ext>
            </a:extLst>
          </p:cNvPr>
          <p:cNvSpPr>
            <a:spLocks noGrp="1"/>
          </p:cNvSpPr>
          <p:nvPr>
            <p:ph type="dt" sz="half" idx="10"/>
          </p:nvPr>
        </p:nvSpPr>
        <p:spPr/>
        <p:txBody>
          <a:bodyPr/>
          <a:lstStyle/>
          <a:p>
            <a:fld id="{5E437717-7BB8-4943-9BF8-4DD092556A5F}"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54784A53-3A97-4125-8FB9-2846101BED82}"/>
              </a:ext>
            </a:extLst>
          </p:cNvPr>
          <p:cNvSpPr>
            <a:spLocks noGrp="1"/>
          </p:cNvSpPr>
          <p:nvPr>
            <p:ph type="ftr" sz="quarter" idx="11"/>
          </p:nvPr>
        </p:nvSpPr>
        <p:spPr/>
        <p:txBody>
          <a:bodyPr/>
          <a:lstStyle/>
          <a:p>
            <a:endParaRPr lang="zh-TW" altLang="en-US"/>
          </a:p>
        </p:txBody>
      </p:sp>
      <p:sp>
        <p:nvSpPr>
          <p:cNvPr id="9" name="流程圖: 打孔紙帶 8">
            <a:extLst>
              <a:ext uri="{FF2B5EF4-FFF2-40B4-BE49-F238E27FC236}">
                <a16:creationId xmlns:a16="http://schemas.microsoft.com/office/drawing/2014/main" id="{5A088360-BF82-459B-BEED-384D18893725}"/>
              </a:ext>
            </a:extLst>
          </p:cNvPr>
          <p:cNvSpPr/>
          <p:nvPr userDrawn="1"/>
        </p:nvSpPr>
        <p:spPr>
          <a:xfrm>
            <a:off x="0" y="6578601"/>
            <a:ext cx="12192000" cy="279399"/>
          </a:xfrm>
          <a:prstGeom prst="rect">
            <a:avLst/>
          </a:prstGeom>
          <a:gradFill flip="none" rotWithShape="1">
            <a:gsLst>
              <a:gs pos="88300">
                <a:srgbClr val="1766A2">
                  <a:alpha val="83000"/>
                </a:srgbClr>
              </a:gs>
              <a:gs pos="0">
                <a:srgbClr val="002060"/>
              </a:gs>
              <a:gs pos="38000">
                <a:srgbClr val="0063B1"/>
              </a:gs>
              <a:gs pos="61000">
                <a:srgbClr val="34A3D6"/>
              </a:gs>
              <a:gs pos="53000">
                <a:srgbClr val="1C8CCC"/>
              </a:gs>
              <a:gs pos="23000">
                <a:srgbClr val="0070C0"/>
              </a:gs>
              <a:gs pos="100000">
                <a:srgbClr val="00347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流程圖: 打孔紙帶 8">
            <a:extLst>
              <a:ext uri="{FF2B5EF4-FFF2-40B4-BE49-F238E27FC236}">
                <a16:creationId xmlns:a16="http://schemas.microsoft.com/office/drawing/2014/main" id="{0107ADC6-4D4F-4BEE-B05C-286DDE425401}"/>
              </a:ext>
            </a:extLst>
          </p:cNvPr>
          <p:cNvSpPr/>
          <p:nvPr userDrawn="1"/>
        </p:nvSpPr>
        <p:spPr>
          <a:xfrm rot="5400000">
            <a:off x="55819" y="347903"/>
            <a:ext cx="345562" cy="457200"/>
          </a:xfrm>
          <a:prstGeom prst="rect">
            <a:avLst/>
          </a:prstGeom>
          <a:gradFill flip="none" rotWithShape="1">
            <a:gsLst>
              <a:gs pos="88300">
                <a:srgbClr val="1766A2">
                  <a:alpha val="83000"/>
                </a:srgbClr>
              </a:gs>
              <a:gs pos="0">
                <a:srgbClr val="002060"/>
              </a:gs>
              <a:gs pos="38000">
                <a:srgbClr val="0063B1"/>
              </a:gs>
              <a:gs pos="61000">
                <a:srgbClr val="34A3D6"/>
              </a:gs>
              <a:gs pos="53000">
                <a:srgbClr val="1C8CCC"/>
              </a:gs>
              <a:gs pos="23000">
                <a:srgbClr val="0070C0"/>
              </a:gs>
              <a:gs pos="100000">
                <a:srgbClr val="003478"/>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6993D897-53C0-47BE-82A0-6273DA0D61F1}"/>
              </a:ext>
            </a:extLst>
          </p:cNvPr>
          <p:cNvSpPr/>
          <p:nvPr userDrawn="1"/>
        </p:nvSpPr>
        <p:spPr>
          <a:xfrm>
            <a:off x="0" y="6578601"/>
            <a:ext cx="12192000" cy="345562"/>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BBEAB2C2-59F9-462C-AE32-BAB1B499160A}"/>
              </a:ext>
            </a:extLst>
          </p:cNvPr>
          <p:cNvSpPr/>
          <p:nvPr userDrawn="1"/>
        </p:nvSpPr>
        <p:spPr>
          <a:xfrm>
            <a:off x="0" y="403722"/>
            <a:ext cx="457200" cy="345562"/>
          </a:xfrm>
          <a:prstGeom prst="rect">
            <a:avLst/>
          </a:prstGeom>
          <a:solidFill>
            <a:srgbClr val="FFFFFF">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橢圓 1">
            <a:extLst>
              <a:ext uri="{FF2B5EF4-FFF2-40B4-BE49-F238E27FC236}">
                <a16:creationId xmlns:a16="http://schemas.microsoft.com/office/drawing/2014/main" id="{8437F40D-13BF-4BE4-8219-29AB92B39F7B}"/>
              </a:ext>
            </a:extLst>
          </p:cNvPr>
          <p:cNvSpPr/>
          <p:nvPr userDrawn="1"/>
        </p:nvSpPr>
        <p:spPr>
          <a:xfrm>
            <a:off x="11895144" y="6592077"/>
            <a:ext cx="257027" cy="2570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C00401C3-45DB-42E5-A74C-FB2162049693}"/>
              </a:ext>
            </a:extLst>
          </p:cNvPr>
          <p:cNvSpPr>
            <a:spLocks noGrp="1"/>
          </p:cNvSpPr>
          <p:nvPr>
            <p:ph type="sldNum" sz="quarter" idx="12"/>
          </p:nvPr>
        </p:nvSpPr>
        <p:spPr>
          <a:xfrm>
            <a:off x="9459433" y="6525104"/>
            <a:ext cx="2743200" cy="365125"/>
          </a:xfrm>
        </p:spPr>
        <p:txBody>
          <a:bodyPr/>
          <a:lstStyle>
            <a:lvl1pPr>
              <a:defRPr b="1">
                <a:solidFill>
                  <a:srgbClr val="333F50"/>
                </a:solidFill>
                <a:latin typeface="Helvetica" panose="020B0604020202020204" pitchFamily="34" charset="0"/>
                <a:cs typeface="Helvetica" panose="020B0604020202020204" pitchFamily="34" charset="0"/>
              </a:defRPr>
            </a:lvl1pPr>
          </a:lstStyle>
          <a:p>
            <a:fld id="{707EBC05-AD4A-43C3-A6DF-1409246104C0}" type="slidenum">
              <a:rPr lang="zh-TW" altLang="en-US" smtClean="0"/>
              <a:pPr/>
              <a:t>‹#›</a:t>
            </a:fld>
            <a:endParaRPr lang="zh-TW" altLang="en-US" dirty="0"/>
          </a:p>
        </p:txBody>
      </p:sp>
    </p:spTree>
    <p:extLst>
      <p:ext uri="{BB962C8B-B14F-4D97-AF65-F5344CB8AC3E}">
        <p14:creationId xmlns:p14="http://schemas.microsoft.com/office/powerpoint/2010/main" val="424582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A895EF-FFDA-4046-B649-4FF68435072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319955D-554C-4600-93BC-6A8174529CC9}"/>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5848C4EC-EDFD-475F-A597-5C076596882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E3D4C8D-CD24-4E2E-8B6E-7971DE18757B}"/>
              </a:ext>
            </a:extLst>
          </p:cNvPr>
          <p:cNvSpPr>
            <a:spLocks noGrp="1"/>
          </p:cNvSpPr>
          <p:nvPr>
            <p:ph type="dt" sz="half" idx="10"/>
          </p:nvPr>
        </p:nvSpPr>
        <p:spPr/>
        <p:txBody>
          <a:bodyPr/>
          <a:lstStyle/>
          <a:p>
            <a:fld id="{647C4E6C-51C4-4A47-99A8-C056E5A2D69E}" type="datetime1">
              <a:rPr lang="zh-TW" altLang="en-US" smtClean="0"/>
              <a:t>2021/9/4</a:t>
            </a:fld>
            <a:endParaRPr lang="zh-TW" altLang="en-US"/>
          </a:p>
        </p:txBody>
      </p:sp>
      <p:sp>
        <p:nvSpPr>
          <p:cNvPr id="6" name="頁尾版面配置區 5">
            <a:extLst>
              <a:ext uri="{FF2B5EF4-FFF2-40B4-BE49-F238E27FC236}">
                <a16:creationId xmlns:a16="http://schemas.microsoft.com/office/drawing/2014/main" id="{5EAB0F9A-B041-4407-9FDE-8EFA05A9D01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9D37186-E381-410A-BB23-00BA78C9B2DB}"/>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spTree>
    <p:extLst>
      <p:ext uri="{BB962C8B-B14F-4D97-AF65-F5344CB8AC3E}">
        <p14:creationId xmlns:p14="http://schemas.microsoft.com/office/powerpoint/2010/main" val="173684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35B1FD-2F23-49E9-B954-62DC649DED9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42119DA-D744-4810-8137-BBC2295742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D9707153-668E-42E5-A340-890AF7F69A8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0D8F628-0263-4F06-8D85-C135E99662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FE954B8-AA24-4D3E-8C33-C9A416D2D62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FD08C4E-B775-4632-9217-1DBDF97CE515}"/>
              </a:ext>
            </a:extLst>
          </p:cNvPr>
          <p:cNvSpPr>
            <a:spLocks noGrp="1"/>
          </p:cNvSpPr>
          <p:nvPr>
            <p:ph type="dt" sz="half" idx="10"/>
          </p:nvPr>
        </p:nvSpPr>
        <p:spPr/>
        <p:txBody>
          <a:bodyPr/>
          <a:lstStyle/>
          <a:p>
            <a:fld id="{462725DB-31B7-43BB-841B-1B78E87111D6}" type="datetime1">
              <a:rPr lang="zh-TW" altLang="en-US" smtClean="0"/>
              <a:t>2021/9/4</a:t>
            </a:fld>
            <a:endParaRPr lang="zh-TW" altLang="en-US"/>
          </a:p>
        </p:txBody>
      </p:sp>
      <p:sp>
        <p:nvSpPr>
          <p:cNvPr id="8" name="頁尾版面配置區 7">
            <a:extLst>
              <a:ext uri="{FF2B5EF4-FFF2-40B4-BE49-F238E27FC236}">
                <a16:creationId xmlns:a16="http://schemas.microsoft.com/office/drawing/2014/main" id="{68979CCA-A60B-4BE8-8202-CBBE883CDC60}"/>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E6A6AEA-38FF-4774-9668-315CC2B64E49}"/>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spTree>
    <p:extLst>
      <p:ext uri="{BB962C8B-B14F-4D97-AF65-F5344CB8AC3E}">
        <p14:creationId xmlns:p14="http://schemas.microsoft.com/office/powerpoint/2010/main" val="327477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4FD16B-1A19-468B-A8DE-DFD04123FF5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15E9B5-B231-424C-8A24-8176EBAC5D70}"/>
              </a:ext>
            </a:extLst>
          </p:cNvPr>
          <p:cNvSpPr>
            <a:spLocks noGrp="1"/>
          </p:cNvSpPr>
          <p:nvPr>
            <p:ph type="dt" sz="half" idx="10"/>
          </p:nvPr>
        </p:nvSpPr>
        <p:spPr/>
        <p:txBody>
          <a:bodyPr/>
          <a:lstStyle/>
          <a:p>
            <a:fld id="{B96CD739-F6D0-46AA-8ECA-E6CBC23E7D64}" type="datetime1">
              <a:rPr lang="zh-TW" altLang="en-US" smtClean="0"/>
              <a:t>2021/9/4</a:t>
            </a:fld>
            <a:endParaRPr lang="zh-TW" altLang="en-US"/>
          </a:p>
        </p:txBody>
      </p:sp>
      <p:sp>
        <p:nvSpPr>
          <p:cNvPr id="4" name="頁尾版面配置區 3">
            <a:extLst>
              <a:ext uri="{FF2B5EF4-FFF2-40B4-BE49-F238E27FC236}">
                <a16:creationId xmlns:a16="http://schemas.microsoft.com/office/drawing/2014/main" id="{EE260605-A838-4660-8E9E-921B177AC3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4BB6704-C8AA-42B5-8309-3CF8B471EED0}"/>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spTree>
    <p:extLst>
      <p:ext uri="{BB962C8B-B14F-4D97-AF65-F5344CB8AC3E}">
        <p14:creationId xmlns:p14="http://schemas.microsoft.com/office/powerpoint/2010/main" val="2306835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D15C64C-E8CD-4EAB-8ACA-EA360B7E6CC6}"/>
              </a:ext>
            </a:extLst>
          </p:cNvPr>
          <p:cNvSpPr>
            <a:spLocks noGrp="1"/>
          </p:cNvSpPr>
          <p:nvPr>
            <p:ph type="dt" sz="half" idx="10"/>
          </p:nvPr>
        </p:nvSpPr>
        <p:spPr/>
        <p:txBody>
          <a:bodyPr/>
          <a:lstStyle/>
          <a:p>
            <a:fld id="{5504BAAC-92DA-4F92-88F3-4D0F5780A5E5}" type="datetime1">
              <a:rPr lang="zh-TW" altLang="en-US" smtClean="0"/>
              <a:t>2021/9/4</a:t>
            </a:fld>
            <a:endParaRPr lang="zh-TW" altLang="en-US"/>
          </a:p>
        </p:txBody>
      </p:sp>
      <p:sp>
        <p:nvSpPr>
          <p:cNvPr id="3" name="頁尾版面配置區 2">
            <a:extLst>
              <a:ext uri="{FF2B5EF4-FFF2-40B4-BE49-F238E27FC236}">
                <a16:creationId xmlns:a16="http://schemas.microsoft.com/office/drawing/2014/main" id="{2F2CE06A-B87A-4FF2-A327-1A7B4F64AE6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9773B3A-A07F-474A-AF9A-A59F6E2142FB}"/>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grpSp>
        <p:nvGrpSpPr>
          <p:cNvPr id="5" name="群組 4">
            <a:extLst>
              <a:ext uri="{FF2B5EF4-FFF2-40B4-BE49-F238E27FC236}">
                <a16:creationId xmlns:a16="http://schemas.microsoft.com/office/drawing/2014/main" id="{6B15D38C-92EB-4DDC-AD8F-319C3DDFE819}"/>
              </a:ext>
            </a:extLst>
          </p:cNvPr>
          <p:cNvGrpSpPr/>
          <p:nvPr userDrawn="1"/>
        </p:nvGrpSpPr>
        <p:grpSpPr>
          <a:xfrm rot="515980">
            <a:off x="1048501" y="844440"/>
            <a:ext cx="1837086" cy="2486063"/>
            <a:chOff x="1591175" y="930030"/>
            <a:chExt cx="2524654" cy="3416524"/>
          </a:xfrm>
          <a:pattFill prst="ltDnDiag">
            <a:fgClr>
              <a:srgbClr val="63D0EA"/>
            </a:fgClr>
            <a:bgClr>
              <a:schemeClr val="bg1"/>
            </a:bgClr>
          </a:pattFill>
        </p:grpSpPr>
        <p:sp>
          <p:nvSpPr>
            <p:cNvPr id="6" name="流程圖: 打孔紙帶 8">
              <a:extLst>
                <a:ext uri="{FF2B5EF4-FFF2-40B4-BE49-F238E27FC236}">
                  <a16:creationId xmlns:a16="http://schemas.microsoft.com/office/drawing/2014/main" id="{9C5BEC1F-1517-40FC-B1D9-1AEB1E9BF875}"/>
                </a:ext>
              </a:extLst>
            </p:cNvPr>
            <p:cNvSpPr/>
            <p:nvPr/>
          </p:nvSpPr>
          <p:spPr>
            <a:xfrm rot="7200000">
              <a:off x="1480193" y="2622427"/>
              <a:ext cx="1835109" cy="1613146"/>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流程圖: 打孔紙帶 8">
              <a:extLst>
                <a:ext uri="{FF2B5EF4-FFF2-40B4-BE49-F238E27FC236}">
                  <a16:creationId xmlns:a16="http://schemas.microsoft.com/office/drawing/2014/main" id="{73494F02-2E9F-4842-9C4F-0CF1914BB4C2}"/>
                </a:ext>
              </a:extLst>
            </p:cNvPr>
            <p:cNvSpPr/>
            <p:nvPr/>
          </p:nvSpPr>
          <p:spPr>
            <a:xfrm rot="18000000">
              <a:off x="2391701" y="1041012"/>
              <a:ext cx="1835109" cy="1613146"/>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流程圖: 打孔紙帶 8">
            <a:extLst>
              <a:ext uri="{FF2B5EF4-FFF2-40B4-BE49-F238E27FC236}">
                <a16:creationId xmlns:a16="http://schemas.microsoft.com/office/drawing/2014/main" id="{4B92A90E-CC14-4D7B-B836-9C18CE832D70}"/>
              </a:ext>
            </a:extLst>
          </p:cNvPr>
          <p:cNvSpPr/>
          <p:nvPr userDrawn="1"/>
        </p:nvSpPr>
        <p:spPr>
          <a:xfrm rot="428641">
            <a:off x="-1864195" y="5749169"/>
            <a:ext cx="14620912" cy="6499928"/>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147 h 10147"/>
              <a:gd name="connsiteX1" fmla="*/ 2500 w 10000"/>
              <a:gd name="connsiteY1" fmla="*/ 2147 h 10147"/>
              <a:gd name="connsiteX2" fmla="*/ 5000 w 10000"/>
              <a:gd name="connsiteY2" fmla="*/ 1147 h 10147"/>
              <a:gd name="connsiteX3" fmla="*/ 7500 w 10000"/>
              <a:gd name="connsiteY3" fmla="*/ 147 h 10147"/>
              <a:gd name="connsiteX4" fmla="*/ 10000 w 10000"/>
              <a:gd name="connsiteY4" fmla="*/ 1147 h 10147"/>
              <a:gd name="connsiteX5" fmla="*/ 10000 w 10000"/>
              <a:gd name="connsiteY5" fmla="*/ 9147 h 10147"/>
              <a:gd name="connsiteX6" fmla="*/ 7500 w 10000"/>
              <a:gd name="connsiteY6" fmla="*/ 8147 h 10147"/>
              <a:gd name="connsiteX7" fmla="*/ 5000 w 10000"/>
              <a:gd name="connsiteY7" fmla="*/ 9147 h 10147"/>
              <a:gd name="connsiteX8" fmla="*/ 2500 w 10000"/>
              <a:gd name="connsiteY8" fmla="*/ 10147 h 10147"/>
              <a:gd name="connsiteX9" fmla="*/ 0 w 10000"/>
              <a:gd name="connsiteY9" fmla="*/ 9147 h 10147"/>
              <a:gd name="connsiteX10" fmla="*/ 0 w 10000"/>
              <a:gd name="connsiteY10" fmla="*/ 1147 h 10147"/>
              <a:gd name="connsiteX0" fmla="*/ 0 w 10000"/>
              <a:gd name="connsiteY0" fmla="*/ 1101 h 10101"/>
              <a:gd name="connsiteX1" fmla="*/ 2500 w 10000"/>
              <a:gd name="connsiteY1" fmla="*/ 2101 h 10101"/>
              <a:gd name="connsiteX2" fmla="*/ 5000 w 10000"/>
              <a:gd name="connsiteY2" fmla="*/ 1101 h 10101"/>
              <a:gd name="connsiteX3" fmla="*/ 7500 w 10000"/>
              <a:gd name="connsiteY3" fmla="*/ 101 h 10101"/>
              <a:gd name="connsiteX4" fmla="*/ 10000 w 10000"/>
              <a:gd name="connsiteY4" fmla="*/ 1101 h 10101"/>
              <a:gd name="connsiteX5" fmla="*/ 10000 w 10000"/>
              <a:gd name="connsiteY5" fmla="*/ 9101 h 10101"/>
              <a:gd name="connsiteX6" fmla="*/ 7500 w 10000"/>
              <a:gd name="connsiteY6" fmla="*/ 8101 h 10101"/>
              <a:gd name="connsiteX7" fmla="*/ 5000 w 10000"/>
              <a:gd name="connsiteY7" fmla="*/ 9101 h 10101"/>
              <a:gd name="connsiteX8" fmla="*/ 2500 w 10000"/>
              <a:gd name="connsiteY8" fmla="*/ 10101 h 10101"/>
              <a:gd name="connsiteX9" fmla="*/ 0 w 10000"/>
              <a:gd name="connsiteY9" fmla="*/ 9101 h 10101"/>
              <a:gd name="connsiteX10" fmla="*/ 0 w 10000"/>
              <a:gd name="connsiteY10" fmla="*/ 1101 h 10101"/>
              <a:gd name="connsiteX0" fmla="*/ 0 w 10000"/>
              <a:gd name="connsiteY0" fmla="*/ 1008 h 10008"/>
              <a:gd name="connsiteX1" fmla="*/ 2500 w 10000"/>
              <a:gd name="connsiteY1" fmla="*/ 2008 h 10008"/>
              <a:gd name="connsiteX2" fmla="*/ 4816 w 10000"/>
              <a:gd name="connsiteY2" fmla="*/ 708 h 10008"/>
              <a:gd name="connsiteX3" fmla="*/ 7500 w 10000"/>
              <a:gd name="connsiteY3" fmla="*/ 8 h 10008"/>
              <a:gd name="connsiteX4" fmla="*/ 10000 w 10000"/>
              <a:gd name="connsiteY4" fmla="*/ 1008 h 10008"/>
              <a:gd name="connsiteX5" fmla="*/ 10000 w 10000"/>
              <a:gd name="connsiteY5" fmla="*/ 9008 h 10008"/>
              <a:gd name="connsiteX6" fmla="*/ 7500 w 10000"/>
              <a:gd name="connsiteY6" fmla="*/ 8008 h 10008"/>
              <a:gd name="connsiteX7" fmla="*/ 5000 w 10000"/>
              <a:gd name="connsiteY7" fmla="*/ 9008 h 10008"/>
              <a:gd name="connsiteX8" fmla="*/ 2500 w 10000"/>
              <a:gd name="connsiteY8" fmla="*/ 10008 h 10008"/>
              <a:gd name="connsiteX9" fmla="*/ 0 w 10000"/>
              <a:gd name="connsiteY9" fmla="*/ 9008 h 10008"/>
              <a:gd name="connsiteX10" fmla="*/ 0 w 10000"/>
              <a:gd name="connsiteY10" fmla="*/ 1008 h 1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8">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solidFill>
            <a:srgbClr val="63D0EA">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流程圖: 打孔紙帶 8">
            <a:extLst>
              <a:ext uri="{FF2B5EF4-FFF2-40B4-BE49-F238E27FC236}">
                <a16:creationId xmlns:a16="http://schemas.microsoft.com/office/drawing/2014/main" id="{515F6AC4-7DBC-4309-A7CE-3ABDDBE2C60D}"/>
              </a:ext>
            </a:extLst>
          </p:cNvPr>
          <p:cNvSpPr/>
          <p:nvPr userDrawn="1"/>
        </p:nvSpPr>
        <p:spPr>
          <a:xfrm rot="428641">
            <a:off x="-1566653" y="5808561"/>
            <a:ext cx="14620912" cy="6499928"/>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147 h 10147"/>
              <a:gd name="connsiteX1" fmla="*/ 2500 w 10000"/>
              <a:gd name="connsiteY1" fmla="*/ 2147 h 10147"/>
              <a:gd name="connsiteX2" fmla="*/ 5000 w 10000"/>
              <a:gd name="connsiteY2" fmla="*/ 1147 h 10147"/>
              <a:gd name="connsiteX3" fmla="*/ 7500 w 10000"/>
              <a:gd name="connsiteY3" fmla="*/ 147 h 10147"/>
              <a:gd name="connsiteX4" fmla="*/ 10000 w 10000"/>
              <a:gd name="connsiteY4" fmla="*/ 1147 h 10147"/>
              <a:gd name="connsiteX5" fmla="*/ 10000 w 10000"/>
              <a:gd name="connsiteY5" fmla="*/ 9147 h 10147"/>
              <a:gd name="connsiteX6" fmla="*/ 7500 w 10000"/>
              <a:gd name="connsiteY6" fmla="*/ 8147 h 10147"/>
              <a:gd name="connsiteX7" fmla="*/ 5000 w 10000"/>
              <a:gd name="connsiteY7" fmla="*/ 9147 h 10147"/>
              <a:gd name="connsiteX8" fmla="*/ 2500 w 10000"/>
              <a:gd name="connsiteY8" fmla="*/ 10147 h 10147"/>
              <a:gd name="connsiteX9" fmla="*/ 0 w 10000"/>
              <a:gd name="connsiteY9" fmla="*/ 9147 h 10147"/>
              <a:gd name="connsiteX10" fmla="*/ 0 w 10000"/>
              <a:gd name="connsiteY10" fmla="*/ 1147 h 10147"/>
              <a:gd name="connsiteX0" fmla="*/ 0 w 10000"/>
              <a:gd name="connsiteY0" fmla="*/ 1101 h 10101"/>
              <a:gd name="connsiteX1" fmla="*/ 2500 w 10000"/>
              <a:gd name="connsiteY1" fmla="*/ 2101 h 10101"/>
              <a:gd name="connsiteX2" fmla="*/ 5000 w 10000"/>
              <a:gd name="connsiteY2" fmla="*/ 1101 h 10101"/>
              <a:gd name="connsiteX3" fmla="*/ 7500 w 10000"/>
              <a:gd name="connsiteY3" fmla="*/ 101 h 10101"/>
              <a:gd name="connsiteX4" fmla="*/ 10000 w 10000"/>
              <a:gd name="connsiteY4" fmla="*/ 1101 h 10101"/>
              <a:gd name="connsiteX5" fmla="*/ 10000 w 10000"/>
              <a:gd name="connsiteY5" fmla="*/ 9101 h 10101"/>
              <a:gd name="connsiteX6" fmla="*/ 7500 w 10000"/>
              <a:gd name="connsiteY6" fmla="*/ 8101 h 10101"/>
              <a:gd name="connsiteX7" fmla="*/ 5000 w 10000"/>
              <a:gd name="connsiteY7" fmla="*/ 9101 h 10101"/>
              <a:gd name="connsiteX8" fmla="*/ 2500 w 10000"/>
              <a:gd name="connsiteY8" fmla="*/ 10101 h 10101"/>
              <a:gd name="connsiteX9" fmla="*/ 0 w 10000"/>
              <a:gd name="connsiteY9" fmla="*/ 9101 h 10101"/>
              <a:gd name="connsiteX10" fmla="*/ 0 w 10000"/>
              <a:gd name="connsiteY10" fmla="*/ 1101 h 10101"/>
              <a:gd name="connsiteX0" fmla="*/ 0 w 10000"/>
              <a:gd name="connsiteY0" fmla="*/ 1008 h 10008"/>
              <a:gd name="connsiteX1" fmla="*/ 2500 w 10000"/>
              <a:gd name="connsiteY1" fmla="*/ 2008 h 10008"/>
              <a:gd name="connsiteX2" fmla="*/ 4816 w 10000"/>
              <a:gd name="connsiteY2" fmla="*/ 708 h 10008"/>
              <a:gd name="connsiteX3" fmla="*/ 7500 w 10000"/>
              <a:gd name="connsiteY3" fmla="*/ 8 h 10008"/>
              <a:gd name="connsiteX4" fmla="*/ 10000 w 10000"/>
              <a:gd name="connsiteY4" fmla="*/ 1008 h 10008"/>
              <a:gd name="connsiteX5" fmla="*/ 10000 w 10000"/>
              <a:gd name="connsiteY5" fmla="*/ 9008 h 10008"/>
              <a:gd name="connsiteX6" fmla="*/ 7500 w 10000"/>
              <a:gd name="connsiteY6" fmla="*/ 8008 h 10008"/>
              <a:gd name="connsiteX7" fmla="*/ 5000 w 10000"/>
              <a:gd name="connsiteY7" fmla="*/ 9008 h 10008"/>
              <a:gd name="connsiteX8" fmla="*/ 2500 w 10000"/>
              <a:gd name="connsiteY8" fmla="*/ 10008 h 10008"/>
              <a:gd name="connsiteX9" fmla="*/ 0 w 10000"/>
              <a:gd name="connsiteY9" fmla="*/ 9008 h 10008"/>
              <a:gd name="connsiteX10" fmla="*/ 0 w 10000"/>
              <a:gd name="connsiteY10" fmla="*/ 1008 h 1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8">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flip="none" rotWithShape="1">
            <a:gsLst>
              <a:gs pos="88284">
                <a:srgbClr val="25B0DB">
                  <a:alpha val="57647"/>
                </a:srgbClr>
              </a:gs>
              <a:gs pos="0">
                <a:srgbClr val="002060"/>
              </a:gs>
              <a:gs pos="70264">
                <a:srgbClr val="34A3D6"/>
              </a:gs>
              <a:gs pos="54963">
                <a:srgbClr val="1C8CCC"/>
              </a:gs>
              <a:gs pos="37000">
                <a:srgbClr val="0070C0"/>
              </a:gs>
              <a:gs pos="100000">
                <a:srgbClr val="63D0EA"/>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流程圖: 打孔紙帶 8">
            <a:extLst>
              <a:ext uri="{FF2B5EF4-FFF2-40B4-BE49-F238E27FC236}">
                <a16:creationId xmlns:a16="http://schemas.microsoft.com/office/drawing/2014/main" id="{A602E8E9-1422-415B-ABB2-F497B9E5B13A}"/>
              </a:ext>
            </a:extLst>
          </p:cNvPr>
          <p:cNvSpPr/>
          <p:nvPr userDrawn="1"/>
        </p:nvSpPr>
        <p:spPr>
          <a:xfrm rot="2733299">
            <a:off x="4609787" y="-498095"/>
            <a:ext cx="14620912" cy="6499928"/>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147 h 10147"/>
              <a:gd name="connsiteX1" fmla="*/ 2500 w 10000"/>
              <a:gd name="connsiteY1" fmla="*/ 2147 h 10147"/>
              <a:gd name="connsiteX2" fmla="*/ 5000 w 10000"/>
              <a:gd name="connsiteY2" fmla="*/ 1147 h 10147"/>
              <a:gd name="connsiteX3" fmla="*/ 7500 w 10000"/>
              <a:gd name="connsiteY3" fmla="*/ 147 h 10147"/>
              <a:gd name="connsiteX4" fmla="*/ 10000 w 10000"/>
              <a:gd name="connsiteY4" fmla="*/ 1147 h 10147"/>
              <a:gd name="connsiteX5" fmla="*/ 10000 w 10000"/>
              <a:gd name="connsiteY5" fmla="*/ 9147 h 10147"/>
              <a:gd name="connsiteX6" fmla="*/ 7500 w 10000"/>
              <a:gd name="connsiteY6" fmla="*/ 8147 h 10147"/>
              <a:gd name="connsiteX7" fmla="*/ 5000 w 10000"/>
              <a:gd name="connsiteY7" fmla="*/ 9147 h 10147"/>
              <a:gd name="connsiteX8" fmla="*/ 2500 w 10000"/>
              <a:gd name="connsiteY8" fmla="*/ 10147 h 10147"/>
              <a:gd name="connsiteX9" fmla="*/ 0 w 10000"/>
              <a:gd name="connsiteY9" fmla="*/ 9147 h 10147"/>
              <a:gd name="connsiteX10" fmla="*/ 0 w 10000"/>
              <a:gd name="connsiteY10" fmla="*/ 1147 h 10147"/>
              <a:gd name="connsiteX0" fmla="*/ 0 w 10000"/>
              <a:gd name="connsiteY0" fmla="*/ 1101 h 10101"/>
              <a:gd name="connsiteX1" fmla="*/ 2500 w 10000"/>
              <a:gd name="connsiteY1" fmla="*/ 2101 h 10101"/>
              <a:gd name="connsiteX2" fmla="*/ 5000 w 10000"/>
              <a:gd name="connsiteY2" fmla="*/ 1101 h 10101"/>
              <a:gd name="connsiteX3" fmla="*/ 7500 w 10000"/>
              <a:gd name="connsiteY3" fmla="*/ 101 h 10101"/>
              <a:gd name="connsiteX4" fmla="*/ 10000 w 10000"/>
              <a:gd name="connsiteY4" fmla="*/ 1101 h 10101"/>
              <a:gd name="connsiteX5" fmla="*/ 10000 w 10000"/>
              <a:gd name="connsiteY5" fmla="*/ 9101 h 10101"/>
              <a:gd name="connsiteX6" fmla="*/ 7500 w 10000"/>
              <a:gd name="connsiteY6" fmla="*/ 8101 h 10101"/>
              <a:gd name="connsiteX7" fmla="*/ 5000 w 10000"/>
              <a:gd name="connsiteY7" fmla="*/ 9101 h 10101"/>
              <a:gd name="connsiteX8" fmla="*/ 2500 w 10000"/>
              <a:gd name="connsiteY8" fmla="*/ 10101 h 10101"/>
              <a:gd name="connsiteX9" fmla="*/ 0 w 10000"/>
              <a:gd name="connsiteY9" fmla="*/ 9101 h 10101"/>
              <a:gd name="connsiteX10" fmla="*/ 0 w 10000"/>
              <a:gd name="connsiteY10" fmla="*/ 1101 h 10101"/>
              <a:gd name="connsiteX0" fmla="*/ 0 w 10000"/>
              <a:gd name="connsiteY0" fmla="*/ 1008 h 10008"/>
              <a:gd name="connsiteX1" fmla="*/ 2500 w 10000"/>
              <a:gd name="connsiteY1" fmla="*/ 2008 h 10008"/>
              <a:gd name="connsiteX2" fmla="*/ 4816 w 10000"/>
              <a:gd name="connsiteY2" fmla="*/ 708 h 10008"/>
              <a:gd name="connsiteX3" fmla="*/ 7500 w 10000"/>
              <a:gd name="connsiteY3" fmla="*/ 8 h 10008"/>
              <a:gd name="connsiteX4" fmla="*/ 10000 w 10000"/>
              <a:gd name="connsiteY4" fmla="*/ 1008 h 10008"/>
              <a:gd name="connsiteX5" fmla="*/ 10000 w 10000"/>
              <a:gd name="connsiteY5" fmla="*/ 9008 h 10008"/>
              <a:gd name="connsiteX6" fmla="*/ 7500 w 10000"/>
              <a:gd name="connsiteY6" fmla="*/ 8008 h 10008"/>
              <a:gd name="connsiteX7" fmla="*/ 5000 w 10000"/>
              <a:gd name="connsiteY7" fmla="*/ 9008 h 10008"/>
              <a:gd name="connsiteX8" fmla="*/ 2500 w 10000"/>
              <a:gd name="connsiteY8" fmla="*/ 10008 h 10008"/>
              <a:gd name="connsiteX9" fmla="*/ 0 w 10000"/>
              <a:gd name="connsiteY9" fmla="*/ 9008 h 10008"/>
              <a:gd name="connsiteX10" fmla="*/ 0 w 10000"/>
              <a:gd name="connsiteY10" fmla="*/ 1008 h 1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8">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flip="none" rotWithShape="1">
            <a:gsLst>
              <a:gs pos="88284">
                <a:srgbClr val="25B0DB">
                  <a:alpha val="57647"/>
                </a:srgbClr>
              </a:gs>
              <a:gs pos="0">
                <a:srgbClr val="002060"/>
              </a:gs>
              <a:gs pos="70264">
                <a:srgbClr val="34A3D6"/>
              </a:gs>
              <a:gs pos="54963">
                <a:srgbClr val="1C8CCC"/>
              </a:gs>
              <a:gs pos="37000">
                <a:srgbClr val="0070C0"/>
              </a:gs>
              <a:gs pos="100000">
                <a:srgbClr val="63D0EA"/>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21970438-8A75-4A6A-8BB8-09B0055C0E3D}"/>
              </a:ext>
            </a:extLst>
          </p:cNvPr>
          <p:cNvSpPr/>
          <p:nvPr userDrawn="1"/>
        </p:nvSpPr>
        <p:spPr>
          <a:xfrm>
            <a:off x="9884229" y="6509656"/>
            <a:ext cx="2235200" cy="3483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8D227625-5C96-4250-A2D0-B35EDEDBBC1A}"/>
              </a:ext>
            </a:extLst>
          </p:cNvPr>
          <p:cNvPicPr>
            <a:picLocks noChangeAspect="1"/>
          </p:cNvPicPr>
          <p:nvPr userDrawn="1"/>
        </p:nvPicPr>
        <p:blipFill>
          <a:blip r:embed="rId2"/>
          <a:stretch>
            <a:fillRect/>
          </a:stretch>
        </p:blipFill>
        <p:spPr>
          <a:xfrm flipH="1">
            <a:off x="9572245" y="4201885"/>
            <a:ext cx="2765987" cy="2481943"/>
          </a:xfrm>
          <a:prstGeom prst="rect">
            <a:avLst/>
          </a:prstGeom>
        </p:spPr>
      </p:pic>
      <p:grpSp>
        <p:nvGrpSpPr>
          <p:cNvPr id="13" name="群組 12">
            <a:extLst>
              <a:ext uri="{FF2B5EF4-FFF2-40B4-BE49-F238E27FC236}">
                <a16:creationId xmlns:a16="http://schemas.microsoft.com/office/drawing/2014/main" id="{14BA6EC2-0A2D-4C3F-B2AB-98F7B3F685E9}"/>
              </a:ext>
            </a:extLst>
          </p:cNvPr>
          <p:cNvGrpSpPr/>
          <p:nvPr userDrawn="1"/>
        </p:nvGrpSpPr>
        <p:grpSpPr>
          <a:xfrm rot="515980">
            <a:off x="1277560" y="933024"/>
            <a:ext cx="1837086" cy="2486063"/>
            <a:chOff x="1591175" y="930030"/>
            <a:chExt cx="2524654" cy="3416524"/>
          </a:xfrm>
          <a:solidFill>
            <a:srgbClr val="2090CE"/>
          </a:solidFill>
        </p:grpSpPr>
        <p:sp>
          <p:nvSpPr>
            <p:cNvPr id="14" name="流程圖: 打孔紙帶 8">
              <a:extLst>
                <a:ext uri="{FF2B5EF4-FFF2-40B4-BE49-F238E27FC236}">
                  <a16:creationId xmlns:a16="http://schemas.microsoft.com/office/drawing/2014/main" id="{B0225058-89CF-4B91-9732-F65A6736AC7F}"/>
                </a:ext>
              </a:extLst>
            </p:cNvPr>
            <p:cNvSpPr/>
            <p:nvPr/>
          </p:nvSpPr>
          <p:spPr>
            <a:xfrm rot="7200000">
              <a:off x="1480193" y="2622427"/>
              <a:ext cx="1835109" cy="1613146"/>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流程圖: 打孔紙帶 8">
              <a:extLst>
                <a:ext uri="{FF2B5EF4-FFF2-40B4-BE49-F238E27FC236}">
                  <a16:creationId xmlns:a16="http://schemas.microsoft.com/office/drawing/2014/main" id="{7F2C3DE4-BDB4-4C6B-94BC-D4D515672DD0}"/>
                </a:ext>
              </a:extLst>
            </p:cNvPr>
            <p:cNvSpPr/>
            <p:nvPr/>
          </p:nvSpPr>
          <p:spPr>
            <a:xfrm rot="18000000">
              <a:off x="2391701" y="1041012"/>
              <a:ext cx="1835109" cy="1613146"/>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9" name="圖片 18">
            <a:extLst>
              <a:ext uri="{FF2B5EF4-FFF2-40B4-BE49-F238E27FC236}">
                <a16:creationId xmlns:a16="http://schemas.microsoft.com/office/drawing/2014/main" id="{9FC20808-7C07-48F3-B6F2-4552C1BECCAE}"/>
              </a:ext>
            </a:extLst>
          </p:cNvPr>
          <p:cNvPicPr>
            <a:picLocks noChangeAspect="1"/>
          </p:cNvPicPr>
          <p:nvPr userDrawn="1"/>
        </p:nvPicPr>
        <p:blipFill>
          <a:blip r:embed="rId3"/>
          <a:stretch>
            <a:fillRect/>
          </a:stretch>
        </p:blipFill>
        <p:spPr>
          <a:xfrm>
            <a:off x="1539125" y="3500061"/>
            <a:ext cx="1125823" cy="498411"/>
          </a:xfrm>
          <a:prstGeom prst="rect">
            <a:avLst/>
          </a:prstGeom>
        </p:spPr>
      </p:pic>
      <p:sp>
        <p:nvSpPr>
          <p:cNvPr id="20" name="標題 5">
            <a:extLst>
              <a:ext uri="{FF2B5EF4-FFF2-40B4-BE49-F238E27FC236}">
                <a16:creationId xmlns:a16="http://schemas.microsoft.com/office/drawing/2014/main" id="{1597ED49-3EC6-4C3E-81E5-8EBC053A5135}"/>
              </a:ext>
            </a:extLst>
          </p:cNvPr>
          <p:cNvSpPr txBox="1">
            <a:spLocks/>
          </p:cNvSpPr>
          <p:nvPr userDrawn="1"/>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22" name="橢圓 21">
            <a:extLst>
              <a:ext uri="{FF2B5EF4-FFF2-40B4-BE49-F238E27FC236}">
                <a16:creationId xmlns:a16="http://schemas.microsoft.com/office/drawing/2014/main" id="{D65B36BF-EC27-44F8-B7FC-3BB083375AD0}"/>
              </a:ext>
            </a:extLst>
          </p:cNvPr>
          <p:cNvSpPr/>
          <p:nvPr userDrawn="1"/>
        </p:nvSpPr>
        <p:spPr>
          <a:xfrm>
            <a:off x="8388561" y="-344408"/>
            <a:ext cx="688815" cy="688815"/>
          </a:xfrm>
          <a:prstGeom prst="ellipse">
            <a:avLst/>
          </a:prstGeom>
          <a:noFill/>
          <a:ln w="762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B1B6FB30-F560-4261-B1F4-3E8B20CECBB0}"/>
              </a:ext>
            </a:extLst>
          </p:cNvPr>
          <p:cNvSpPr/>
          <p:nvPr userDrawn="1"/>
        </p:nvSpPr>
        <p:spPr>
          <a:xfrm>
            <a:off x="9520792" y="768792"/>
            <a:ext cx="294050" cy="294050"/>
          </a:xfrm>
          <a:prstGeom prst="ellipse">
            <a:avLst/>
          </a:prstGeom>
          <a:solidFill>
            <a:schemeClr val="bg1">
              <a:alpha val="42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1CC7DA91-178D-4885-81F2-ADDE7781B40B}"/>
              </a:ext>
            </a:extLst>
          </p:cNvPr>
          <p:cNvSpPr/>
          <p:nvPr userDrawn="1"/>
        </p:nvSpPr>
        <p:spPr>
          <a:xfrm>
            <a:off x="10970463" y="639038"/>
            <a:ext cx="1028699" cy="1015455"/>
          </a:xfrm>
          <a:prstGeom prst="ellipse">
            <a:avLst/>
          </a:prstGeom>
          <a:solidFill>
            <a:schemeClr val="bg1">
              <a:alpha val="12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705DACE4-29E6-469E-B1B5-66F2AE14643D}"/>
              </a:ext>
            </a:extLst>
          </p:cNvPr>
          <p:cNvSpPr/>
          <p:nvPr userDrawn="1"/>
        </p:nvSpPr>
        <p:spPr>
          <a:xfrm>
            <a:off x="11636254" y="-297082"/>
            <a:ext cx="725816" cy="716471"/>
          </a:xfrm>
          <a:prstGeom prst="ellipse">
            <a:avLst/>
          </a:prstGeom>
          <a:solidFill>
            <a:schemeClr val="bg1">
              <a:alpha val="34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BB47B2D4-D8A4-4B42-8D57-661450CDCA4A}"/>
              </a:ext>
            </a:extLst>
          </p:cNvPr>
          <p:cNvSpPr/>
          <p:nvPr userDrawn="1"/>
        </p:nvSpPr>
        <p:spPr>
          <a:xfrm>
            <a:off x="10429056" y="645316"/>
            <a:ext cx="177952" cy="177952"/>
          </a:xfrm>
          <a:prstGeom prst="ellipse">
            <a:avLst/>
          </a:prstGeom>
          <a:solidFill>
            <a:schemeClr val="bg1">
              <a:alpha val="1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8880790D-C9A5-441E-94DC-46046B1C950D}"/>
              </a:ext>
            </a:extLst>
          </p:cNvPr>
          <p:cNvSpPr/>
          <p:nvPr userDrawn="1"/>
        </p:nvSpPr>
        <p:spPr>
          <a:xfrm>
            <a:off x="9884108" y="1567772"/>
            <a:ext cx="177952" cy="177952"/>
          </a:xfrm>
          <a:prstGeom prst="ellipse">
            <a:avLst/>
          </a:prstGeom>
          <a:solidFill>
            <a:schemeClr val="bg1">
              <a:alpha val="8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5B0B52A2-15BB-4D6C-A871-28FC90110552}"/>
              </a:ext>
            </a:extLst>
          </p:cNvPr>
          <p:cNvSpPr/>
          <p:nvPr userDrawn="1"/>
        </p:nvSpPr>
        <p:spPr>
          <a:xfrm>
            <a:off x="-243160" y="6001304"/>
            <a:ext cx="1026931" cy="1026931"/>
          </a:xfrm>
          <a:prstGeom prst="ellipse">
            <a:avLst/>
          </a:prstGeom>
          <a:noFill/>
          <a:ln w="762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69672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44832C-EEF6-4416-99DC-1222A85FF35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64A1B6A-BD37-4CC3-B829-3D15832857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66D1D5F-B39F-4473-B817-B75F1F42D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2398CC4-50B4-45A6-89BD-2EB967D57ECC}"/>
              </a:ext>
            </a:extLst>
          </p:cNvPr>
          <p:cNvSpPr>
            <a:spLocks noGrp="1"/>
          </p:cNvSpPr>
          <p:nvPr>
            <p:ph type="dt" sz="half" idx="10"/>
          </p:nvPr>
        </p:nvSpPr>
        <p:spPr/>
        <p:txBody>
          <a:bodyPr/>
          <a:lstStyle/>
          <a:p>
            <a:fld id="{660E5560-99C7-46D3-BBDA-134BAB3DACD1}" type="datetime1">
              <a:rPr lang="zh-TW" altLang="en-US" smtClean="0"/>
              <a:t>2021/9/4</a:t>
            </a:fld>
            <a:endParaRPr lang="zh-TW" altLang="en-US"/>
          </a:p>
        </p:txBody>
      </p:sp>
      <p:sp>
        <p:nvSpPr>
          <p:cNvPr id="6" name="頁尾版面配置區 5">
            <a:extLst>
              <a:ext uri="{FF2B5EF4-FFF2-40B4-BE49-F238E27FC236}">
                <a16:creationId xmlns:a16="http://schemas.microsoft.com/office/drawing/2014/main" id="{083ECC42-DE45-4499-8576-9BE0DB2DC40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34138A8-0FA3-4951-ABE9-BD0D739A02D2}"/>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spTree>
    <p:extLst>
      <p:ext uri="{BB962C8B-B14F-4D97-AF65-F5344CB8AC3E}">
        <p14:creationId xmlns:p14="http://schemas.microsoft.com/office/powerpoint/2010/main" val="388818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62E838-5DC6-477C-9833-D9C654DE2DD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69E65B8-E7F7-4D69-B873-FF786B6B91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A28960F-802B-47F0-9FDD-921BD04AB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E5D0FA0-A83F-4E19-9A0F-14CE1FAD3B1A}"/>
              </a:ext>
            </a:extLst>
          </p:cNvPr>
          <p:cNvSpPr>
            <a:spLocks noGrp="1"/>
          </p:cNvSpPr>
          <p:nvPr>
            <p:ph type="dt" sz="half" idx="10"/>
          </p:nvPr>
        </p:nvSpPr>
        <p:spPr/>
        <p:txBody>
          <a:bodyPr/>
          <a:lstStyle/>
          <a:p>
            <a:fld id="{F5643FE8-DC3F-408C-AAE1-71CA9E1092BA}" type="datetime1">
              <a:rPr lang="zh-TW" altLang="en-US" smtClean="0"/>
              <a:t>2021/9/4</a:t>
            </a:fld>
            <a:endParaRPr lang="zh-TW" altLang="en-US"/>
          </a:p>
        </p:txBody>
      </p:sp>
      <p:sp>
        <p:nvSpPr>
          <p:cNvPr id="6" name="頁尾版面配置區 5">
            <a:extLst>
              <a:ext uri="{FF2B5EF4-FFF2-40B4-BE49-F238E27FC236}">
                <a16:creationId xmlns:a16="http://schemas.microsoft.com/office/drawing/2014/main" id="{D38BC36A-6452-413F-8681-B9C54FECB7E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744CCCE-5623-4AAF-8725-368D80FA8116}"/>
              </a:ext>
            </a:extLst>
          </p:cNvPr>
          <p:cNvSpPr>
            <a:spLocks noGrp="1"/>
          </p:cNvSpPr>
          <p:nvPr>
            <p:ph type="sldNum" sz="quarter" idx="12"/>
          </p:nvPr>
        </p:nvSpPr>
        <p:spPr/>
        <p:txBody>
          <a:bodyPr/>
          <a:lstStyle/>
          <a:p>
            <a:fld id="{AC24A62B-7E8F-4F0C-BD73-B02141D4C960}" type="slidenum">
              <a:rPr lang="zh-TW" altLang="en-US" smtClean="0"/>
              <a:t>‹#›</a:t>
            </a:fld>
            <a:endParaRPr lang="zh-TW" altLang="en-US"/>
          </a:p>
        </p:txBody>
      </p:sp>
    </p:spTree>
    <p:extLst>
      <p:ext uri="{BB962C8B-B14F-4D97-AF65-F5344CB8AC3E}">
        <p14:creationId xmlns:p14="http://schemas.microsoft.com/office/powerpoint/2010/main" val="1467562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4A33FEC-83D0-455D-9901-2EF85501B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5F6BB17-1C45-41A8-9E3A-FD417E403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5717EE1-1E1C-4496-A46A-70F293F3F0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6BC41-EA44-48AC-BD25-DAF22BE6AF04}"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08C384F0-FDD9-424E-ADC7-AD51A043B7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01D117C-CA21-4D60-9EED-8E10B8CA87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24A62B-7E8F-4F0C-BD73-B02141D4C960}" type="slidenum">
              <a:rPr lang="zh-TW" altLang="en-US" smtClean="0"/>
              <a:t>‹#›</a:t>
            </a:fld>
            <a:endParaRPr lang="zh-TW" altLang="en-US"/>
          </a:p>
        </p:txBody>
      </p:sp>
      <p:sp>
        <p:nvSpPr>
          <p:cNvPr id="7" name="矩形 6">
            <a:extLst>
              <a:ext uri="{FF2B5EF4-FFF2-40B4-BE49-F238E27FC236}">
                <a16:creationId xmlns:a16="http://schemas.microsoft.com/office/drawing/2014/main" id="{374B67E6-2F20-4163-AA9A-F503D8F484C7}"/>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71405B8-9527-4293-85FD-89FD7FF6E7BF}"/>
              </a:ext>
            </a:extLst>
          </p:cNvPr>
          <p:cNvSpPr/>
          <p:nvPr userDrawn="1"/>
        </p:nvSpPr>
        <p:spPr>
          <a:xfrm>
            <a:off x="-407406" y="33841"/>
            <a:ext cx="323552" cy="323552"/>
          </a:xfrm>
          <a:prstGeom prst="rect">
            <a:avLst/>
          </a:prstGeom>
          <a:solidFill>
            <a:srgbClr val="63D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C1E223A-48FD-432E-BF2D-6625E71B966B}"/>
              </a:ext>
            </a:extLst>
          </p:cNvPr>
          <p:cNvSpPr/>
          <p:nvPr userDrawn="1"/>
        </p:nvSpPr>
        <p:spPr>
          <a:xfrm>
            <a:off x="-843481" y="33841"/>
            <a:ext cx="323552" cy="323552"/>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4608EB61-ED82-4DB6-BFFB-5D2F3EF9A936}"/>
              </a:ext>
            </a:extLst>
          </p:cNvPr>
          <p:cNvSpPr/>
          <p:nvPr userDrawn="1"/>
        </p:nvSpPr>
        <p:spPr>
          <a:xfrm>
            <a:off x="-407406" y="452235"/>
            <a:ext cx="323552" cy="3235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a:extLst>
              <a:ext uri="{FF2B5EF4-FFF2-40B4-BE49-F238E27FC236}">
                <a16:creationId xmlns:a16="http://schemas.microsoft.com/office/drawing/2014/main" id="{6FF3D918-3A67-49D4-95A7-85883B13F283}"/>
              </a:ext>
            </a:extLst>
          </p:cNvPr>
          <p:cNvSpPr/>
          <p:nvPr userDrawn="1"/>
        </p:nvSpPr>
        <p:spPr>
          <a:xfrm>
            <a:off x="-409779" y="908339"/>
            <a:ext cx="323552" cy="323552"/>
          </a:xfrm>
          <a:prstGeom prst="rect">
            <a:avLst/>
          </a:prstGeom>
          <a:gradFill flip="none" rotWithShape="1">
            <a:gsLst>
              <a:gs pos="88284">
                <a:srgbClr val="25B0DB">
                  <a:alpha val="57647"/>
                </a:srgbClr>
              </a:gs>
              <a:gs pos="0">
                <a:srgbClr val="002060"/>
              </a:gs>
              <a:gs pos="70264">
                <a:srgbClr val="34A3D6"/>
              </a:gs>
              <a:gs pos="54963">
                <a:srgbClr val="1C8CCC"/>
              </a:gs>
              <a:gs pos="37000">
                <a:srgbClr val="0070C0"/>
              </a:gs>
              <a:gs pos="100000">
                <a:srgbClr val="63D0EA"/>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矩形 11">
            <a:extLst>
              <a:ext uri="{FF2B5EF4-FFF2-40B4-BE49-F238E27FC236}">
                <a16:creationId xmlns:a16="http://schemas.microsoft.com/office/drawing/2014/main" id="{E1A100E3-4AEF-4E67-A07B-15E106696283}"/>
              </a:ext>
            </a:extLst>
          </p:cNvPr>
          <p:cNvSpPr/>
          <p:nvPr userDrawn="1"/>
        </p:nvSpPr>
        <p:spPr>
          <a:xfrm>
            <a:off x="-409779" y="1376738"/>
            <a:ext cx="323552" cy="32355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0C63AF2-706D-4188-8DD4-C062BF4DD57E}"/>
              </a:ext>
            </a:extLst>
          </p:cNvPr>
          <p:cNvSpPr/>
          <p:nvPr userDrawn="1"/>
        </p:nvSpPr>
        <p:spPr>
          <a:xfrm>
            <a:off x="10049567" y="300441"/>
            <a:ext cx="1771824" cy="1325563"/>
          </a:xfrm>
          <a:prstGeom prst="rect">
            <a:avLst/>
          </a:prstGeom>
          <a:noFill/>
          <a:ln w="38100" cap="flat" cmpd="sng" algn="ctr">
            <a:solidFill>
              <a:srgbClr val="BDD7EE"/>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TW" altLang="en-US" dirty="0">
                <a:solidFill>
                  <a:srgbClr val="BDD7EE"/>
                </a:solidFill>
              </a:rPr>
              <a:t>講者預留位</a:t>
            </a:r>
          </a:p>
        </p:txBody>
      </p:sp>
      <p:sp>
        <p:nvSpPr>
          <p:cNvPr id="15" name="矩形 14">
            <a:extLst>
              <a:ext uri="{FF2B5EF4-FFF2-40B4-BE49-F238E27FC236}">
                <a16:creationId xmlns:a16="http://schemas.microsoft.com/office/drawing/2014/main" id="{B6AD7E52-4EE3-40B5-ACE0-7ED3267DC5DB}"/>
              </a:ext>
            </a:extLst>
          </p:cNvPr>
          <p:cNvSpPr/>
          <p:nvPr userDrawn="1"/>
        </p:nvSpPr>
        <p:spPr>
          <a:xfrm>
            <a:off x="-841075" y="452235"/>
            <a:ext cx="323552" cy="32355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60265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2.sv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34.emf"/><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55.png"/><Relationship Id="rId7" Type="http://schemas.openxmlformats.org/officeDocument/2006/relationships/image" Target="../media/image48.sv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4.emf"/><Relationship Id="rId2" Type="http://schemas.openxmlformats.org/officeDocument/2006/relationships/image" Target="../media/image66.jpg"/><Relationship Id="rId1" Type="http://schemas.openxmlformats.org/officeDocument/2006/relationships/slideLayout" Target="../slideLayouts/slideLayout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18.png"/><Relationship Id="rId26" Type="http://schemas.microsoft.com/office/2007/relationships/hdphoto" Target="../media/hdphoto3.wdp"/><Relationship Id="rId3" Type="http://schemas.openxmlformats.org/officeDocument/2006/relationships/image" Target="../media/image6.jpg"/><Relationship Id="rId21" Type="http://schemas.openxmlformats.org/officeDocument/2006/relationships/image" Target="../media/image21.png"/><Relationship Id="rId34" Type="http://schemas.openxmlformats.org/officeDocument/2006/relationships/image" Target="../media/image32.emf"/><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hyperlink" Target="https://www.pexels.com/zh-tw/photo/102104/" TargetMode="External"/><Relationship Id="rId25" Type="http://schemas.openxmlformats.org/officeDocument/2006/relationships/image" Target="../media/image25.png"/><Relationship Id="rId33" Type="http://schemas.openxmlformats.org/officeDocument/2006/relationships/image" Target="../media/image31.emf"/><Relationship Id="rId2" Type="http://schemas.openxmlformats.org/officeDocument/2006/relationships/notesSlide" Target="../notesSlides/notesSlide1.xml"/><Relationship Id="rId16" Type="http://schemas.microsoft.com/office/2007/relationships/hdphoto" Target="../media/hdphoto2.wdp"/><Relationship Id="rId20" Type="http://schemas.openxmlformats.org/officeDocument/2006/relationships/image" Target="../media/image20.png"/><Relationship Id="rId29"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4.png"/><Relationship Id="rId32" Type="http://schemas.openxmlformats.org/officeDocument/2006/relationships/image" Target="../media/image30.png"/><Relationship Id="rId5"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3.png"/><Relationship Id="rId28" Type="http://schemas.openxmlformats.org/officeDocument/2006/relationships/image" Target="../media/image27.png"/><Relationship Id="rId36" Type="http://schemas.openxmlformats.org/officeDocument/2006/relationships/image" Target="../media/image34.emf"/><Relationship Id="rId10" Type="http://schemas.openxmlformats.org/officeDocument/2006/relationships/image" Target="../media/image13.png"/><Relationship Id="rId19" Type="http://schemas.openxmlformats.org/officeDocument/2006/relationships/image" Target="../media/image19.png"/><Relationship Id="rId31" Type="http://schemas.openxmlformats.org/officeDocument/2006/relationships/image" Target="../media/image29.png"/><Relationship Id="rId4" Type="http://schemas.openxmlformats.org/officeDocument/2006/relationships/image" Target="../media/image7.png"/><Relationship Id="rId9" Type="http://schemas.openxmlformats.org/officeDocument/2006/relationships/image" Target="../media/image12.png"/><Relationship Id="rId14" Type="http://schemas.microsoft.com/office/2007/relationships/hdphoto" Target="../media/hdphoto1.wdp"/><Relationship Id="rId22" Type="http://schemas.openxmlformats.org/officeDocument/2006/relationships/image" Target="../media/image22.png"/><Relationship Id="rId27" Type="http://schemas.openxmlformats.org/officeDocument/2006/relationships/image" Target="../media/image26.png"/><Relationship Id="rId30" Type="http://schemas.microsoft.com/office/2007/relationships/hdphoto" Target="../media/hdphoto4.wdp"/><Relationship Id="rId35" Type="http://schemas.openxmlformats.org/officeDocument/2006/relationships/image" Target="../media/image33.emf"/><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66.jpg"/><Relationship Id="rId1" Type="http://schemas.openxmlformats.org/officeDocument/2006/relationships/slideLayout" Target="../slideLayouts/slideLayout3.xml"/><Relationship Id="rId5" Type="http://schemas.openxmlformats.org/officeDocument/2006/relationships/image" Target="../media/image48.sv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44.svg"/><Relationship Id="rId7" Type="http://schemas.openxmlformats.org/officeDocument/2006/relationships/image" Target="../media/image80.png"/><Relationship Id="rId12" Type="http://schemas.openxmlformats.org/officeDocument/2006/relationships/image" Target="../media/image82.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34.emf"/><Relationship Id="rId11" Type="http://schemas.openxmlformats.org/officeDocument/2006/relationships/image" Target="../media/image48.svg"/><Relationship Id="rId5" Type="http://schemas.openxmlformats.org/officeDocument/2006/relationships/image" Target="../media/image79.png"/><Relationship Id="rId10" Type="http://schemas.openxmlformats.org/officeDocument/2006/relationships/image" Target="../media/image47.png"/><Relationship Id="rId4" Type="http://schemas.openxmlformats.org/officeDocument/2006/relationships/image" Target="../media/image78.png"/><Relationship Id="rId9" Type="http://schemas.openxmlformats.org/officeDocument/2006/relationships/image" Target="../media/image6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jpg"/><Relationship Id="rId7" Type="http://schemas.openxmlformats.org/officeDocument/2006/relationships/image" Target="../media/image88.png"/><Relationship Id="rId2" Type="http://schemas.openxmlformats.org/officeDocument/2006/relationships/image" Target="../media/image84.jp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91.png"/><Relationship Id="rId4" Type="http://schemas.openxmlformats.org/officeDocument/2006/relationships/image" Target="../media/image8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3.xml"/><Relationship Id="rId4" Type="http://schemas.openxmlformats.org/officeDocument/2006/relationships/image" Target="../media/image99.jp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3.xml"/><Relationship Id="rId4" Type="http://schemas.openxmlformats.org/officeDocument/2006/relationships/image" Target="../media/image95.jpg"/></Relationships>
</file>

<file path=ppt/slides/_rels/slide3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3.xml"/><Relationship Id="rId5" Type="http://schemas.openxmlformats.org/officeDocument/2006/relationships/image" Target="../media/image105.jpg"/><Relationship Id="rId4" Type="http://schemas.openxmlformats.org/officeDocument/2006/relationships/image" Target="../media/image104.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png"/><Relationship Id="rId18" Type="http://schemas.openxmlformats.org/officeDocument/2006/relationships/image" Target="../media/image33.emf"/><Relationship Id="rId3" Type="http://schemas.openxmlformats.org/officeDocument/2006/relationships/image" Target="../media/image13.png"/><Relationship Id="rId7" Type="http://schemas.openxmlformats.org/officeDocument/2006/relationships/image" Target="../media/image20.png"/><Relationship Id="rId12" Type="http://schemas.openxmlformats.org/officeDocument/2006/relationships/image" Target="../media/image15.png"/><Relationship Id="rId17" Type="http://schemas.openxmlformats.org/officeDocument/2006/relationships/hyperlink" Target="https://www.pexels.com/zh-tw/photo/102104/" TargetMode="External"/><Relationship Id="rId2" Type="http://schemas.openxmlformats.org/officeDocument/2006/relationships/notesSlide" Target="../notesSlides/notesSlide20.xml"/><Relationship Id="rId16" Type="http://schemas.microsoft.com/office/2007/relationships/hdphoto" Target="../media/hdphoto2.wdp"/><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14.png"/><Relationship Id="rId5" Type="http://schemas.openxmlformats.org/officeDocument/2006/relationships/image" Target="../media/image18.png"/><Relationship Id="rId15" Type="http://schemas.openxmlformats.org/officeDocument/2006/relationships/image" Target="../media/image17.png"/><Relationship Id="rId10" Type="http://schemas.openxmlformats.org/officeDocument/2006/relationships/image" Target="../media/image107.png"/><Relationship Id="rId19" Type="http://schemas.openxmlformats.org/officeDocument/2006/relationships/image" Target="../media/image34.emf"/><Relationship Id="rId4" Type="http://schemas.openxmlformats.org/officeDocument/2006/relationships/image" Target="../media/image12.png"/><Relationship Id="rId9" Type="http://schemas.openxmlformats.org/officeDocument/2006/relationships/image" Target="../media/image106.png"/><Relationship Id="rId14" Type="http://schemas.microsoft.com/office/2007/relationships/hdphoto" Target="../media/hdphoto1.wdp"/></Relationships>
</file>

<file path=ppt/slides/_rels/slide4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7.png"/><Relationship Id="rId3" Type="http://schemas.openxmlformats.org/officeDocument/2006/relationships/image" Target="../media/image109.png"/><Relationship Id="rId7" Type="http://schemas.openxmlformats.org/officeDocument/2006/relationships/image" Target="../media/image19.png"/><Relationship Id="rId12" Type="http://schemas.microsoft.com/office/2007/relationships/hdphoto" Target="../media/hdphoto1.wdp"/><Relationship Id="rId2" Type="http://schemas.openxmlformats.org/officeDocument/2006/relationships/image" Target="../media/image108.png"/><Relationship Id="rId1" Type="http://schemas.openxmlformats.org/officeDocument/2006/relationships/slideLayout" Target="../slideLayouts/slideLayout3.xml"/><Relationship Id="rId6" Type="http://schemas.openxmlformats.org/officeDocument/2006/relationships/image" Target="../media/image112.png"/><Relationship Id="rId11" Type="http://schemas.openxmlformats.org/officeDocument/2006/relationships/image" Target="../media/image16.png"/><Relationship Id="rId5" Type="http://schemas.openxmlformats.org/officeDocument/2006/relationships/image" Target="../media/image111.jpg"/><Relationship Id="rId15" Type="http://schemas.openxmlformats.org/officeDocument/2006/relationships/hyperlink" Target="https://www.pexels.com/zh-tw/photo/102104/" TargetMode="External"/><Relationship Id="rId10" Type="http://schemas.openxmlformats.org/officeDocument/2006/relationships/image" Target="../media/image34.emf"/><Relationship Id="rId4" Type="http://schemas.openxmlformats.org/officeDocument/2006/relationships/image" Target="../media/image110.png"/><Relationship Id="rId9" Type="http://schemas.openxmlformats.org/officeDocument/2006/relationships/image" Target="../media/image33.emf"/><Relationship Id="rId14" Type="http://schemas.microsoft.com/office/2007/relationships/hdphoto" Target="../media/hdphoto2.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hyperlink" Target="https://www.kaggle.com/frtgnn/dunnhumby-the-completejourney?select=product.csv" TargetMode="External"/><Relationship Id="rId4" Type="http://schemas.openxmlformats.org/officeDocument/2006/relationships/image" Target="../media/image114.svg"/></Relationships>
</file>

<file path=ppt/slides/_rels/slide4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22.svg"/><Relationship Id="rId5" Type="http://schemas.microsoft.com/office/2007/relationships/hdphoto" Target="../media/hdphoto5.wdp"/><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29.pn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08.png"/><Relationship Id="rId4" Type="http://schemas.openxmlformats.org/officeDocument/2006/relationships/image" Target="../media/image132.png"/><Relationship Id="rId9" Type="http://schemas.openxmlformats.org/officeDocument/2006/relationships/image" Target="../media/image1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37.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40.svg"/><Relationship Id="rId5" Type="http://schemas.openxmlformats.org/officeDocument/2006/relationships/image" Target="../media/image139.png"/><Relationship Id="rId10" Type="http://schemas.openxmlformats.org/officeDocument/2006/relationships/image" Target="../media/image142.svg"/><Relationship Id="rId4" Type="http://schemas.openxmlformats.org/officeDocument/2006/relationships/image" Target="../media/image138.svg"/><Relationship Id="rId9" Type="http://schemas.openxmlformats.org/officeDocument/2006/relationships/image" Target="../media/image141.png"/></Relationships>
</file>

<file path=ppt/slides/_rels/slide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9.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49.jpg"/><Relationship Id="rId7" Type="http://schemas.openxmlformats.org/officeDocument/2006/relationships/image" Target="../media/image139.png"/><Relationship Id="rId12" Type="http://schemas.openxmlformats.org/officeDocument/2006/relationships/image" Target="../media/image152.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38.svg"/><Relationship Id="rId11" Type="http://schemas.openxmlformats.org/officeDocument/2006/relationships/image" Target="../media/image151.png"/><Relationship Id="rId5" Type="http://schemas.openxmlformats.org/officeDocument/2006/relationships/image" Target="../media/image137.png"/><Relationship Id="rId10" Type="http://schemas.openxmlformats.org/officeDocument/2006/relationships/image" Target="../media/image50.svg"/><Relationship Id="rId4" Type="http://schemas.openxmlformats.org/officeDocument/2006/relationships/image" Target="../media/image150.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1.png"/></Relationships>
</file>

<file path=ppt/slides/_rels/slide6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xml"/><Relationship Id="rId5" Type="http://schemas.openxmlformats.org/officeDocument/2006/relationships/image" Target="../media/image170.png"/><Relationship Id="rId4" Type="http://schemas.openxmlformats.org/officeDocument/2006/relationships/image" Target="../media/image175.png"/></Relationships>
</file>

<file path=ppt/slides/_rels/slide6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0.png"/><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6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image" Target="../media/image181.png"/></Relationships>
</file>

<file path=ppt/slides/_rels/slide6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5.jpg"/><Relationship Id="rId5" Type="http://schemas.openxmlformats.org/officeDocument/2006/relationships/image" Target="../media/image12.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34.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hyperlink" Target="https://www.codeheroku.com/static/blog/images/pid14_find_cos_theta.png"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74.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91.png"/><Relationship Id="rId7" Type="http://schemas.openxmlformats.org/officeDocument/2006/relationships/image" Target="../media/image18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92.png"/><Relationship Id="rId5" Type="http://schemas.openxmlformats.org/officeDocument/2006/relationships/image" Target="../media/image190.png"/><Relationship Id="rId4" Type="http://schemas.openxmlformats.org/officeDocument/2006/relationships/image" Target="../media/image187.png"/></Relationships>
</file>

<file path=ppt/slides/_rels/slide75.xml.rels><?xml version="1.0" encoding="UTF-8" standalone="yes"?>
<Relationships xmlns="http://schemas.openxmlformats.org/package/2006/relationships"><Relationship Id="rId3" Type="http://schemas.openxmlformats.org/officeDocument/2006/relationships/image" Target="../media/image193.jpeg"/><Relationship Id="rId7" Type="http://schemas.openxmlformats.org/officeDocument/2006/relationships/image" Target="../media/image197.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99.emf"/><Relationship Id="rId4" Type="http://schemas.openxmlformats.org/officeDocument/2006/relationships/image" Target="../media/image19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02.svg"/><Relationship Id="rId5" Type="http://schemas.openxmlformats.org/officeDocument/2006/relationships/image" Target="../media/image201.png"/><Relationship Id="rId4" Type="http://schemas.openxmlformats.org/officeDocument/2006/relationships/image" Target="../media/image17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38.jp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202.svg"/><Relationship Id="rId4" Type="http://schemas.openxmlformats.org/officeDocument/2006/relationships/image" Target="../media/image20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3.xml"/><Relationship Id="rId4" Type="http://schemas.openxmlformats.org/officeDocument/2006/relationships/image" Target="../media/image33.emf"/></Relationships>
</file>

<file path=ppt/slides/_rels/slide83.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15.svg"/><Relationship Id="rId3" Type="http://schemas.openxmlformats.org/officeDocument/2006/relationships/image" Target="../media/image206.JPG"/><Relationship Id="rId7" Type="http://schemas.openxmlformats.org/officeDocument/2006/relationships/image" Target="../media/image210.png"/><Relationship Id="rId12" Type="http://schemas.openxmlformats.org/officeDocument/2006/relationships/image" Target="../media/image214.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09.jpeg"/><Relationship Id="rId11" Type="http://schemas.openxmlformats.org/officeDocument/2006/relationships/image" Target="../media/image213.svg"/><Relationship Id="rId5" Type="http://schemas.openxmlformats.org/officeDocument/2006/relationships/image" Target="../media/image208.JPG"/><Relationship Id="rId15" Type="http://schemas.openxmlformats.org/officeDocument/2006/relationships/image" Target="../media/image217.svg"/><Relationship Id="rId10" Type="http://schemas.openxmlformats.org/officeDocument/2006/relationships/image" Target="../media/image212.png"/><Relationship Id="rId4" Type="http://schemas.openxmlformats.org/officeDocument/2006/relationships/image" Target="../media/image207.jpg"/><Relationship Id="rId9" Type="http://schemas.openxmlformats.org/officeDocument/2006/relationships/image" Target="../media/image211.jpg"/><Relationship Id="rId14" Type="http://schemas.openxmlformats.org/officeDocument/2006/relationships/image" Target="../media/image216.png"/></Relationships>
</file>

<file path=ppt/slides/_rels/slide84.xml.rels><?xml version="1.0" encoding="UTF-8" standalone="yes"?>
<Relationships xmlns="http://schemas.openxmlformats.org/package/2006/relationships"><Relationship Id="rId3" Type="http://schemas.openxmlformats.org/officeDocument/2006/relationships/hyperlink" Target="https://zhuanlan.zhihu.com/p/161083602" TargetMode="External"/><Relationship Id="rId2" Type="http://schemas.openxmlformats.org/officeDocument/2006/relationships/hyperlink" Target="https://www.kaggle.com/frtgnn/dunnhumby-the-complete-journey" TargetMode="External"/><Relationship Id="rId1" Type="http://schemas.openxmlformats.org/officeDocument/2006/relationships/slideLayout" Target="../slideLayouts/slideLayout3.xml"/><Relationship Id="rId4" Type="http://schemas.openxmlformats.org/officeDocument/2006/relationships/hyperlink" Target="https://github.com/omoindrot/tensorflow-triplet-loss"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0.jp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圖: 打孔紙帶 8">
            <a:extLst>
              <a:ext uri="{FF2B5EF4-FFF2-40B4-BE49-F238E27FC236}">
                <a16:creationId xmlns:a16="http://schemas.microsoft.com/office/drawing/2014/main" id="{DB8202FD-6BF9-4B35-B7B4-5073209948FE}"/>
              </a:ext>
            </a:extLst>
          </p:cNvPr>
          <p:cNvSpPr/>
          <p:nvPr/>
        </p:nvSpPr>
        <p:spPr>
          <a:xfrm rot="2525192">
            <a:off x="-1722483" y="5540707"/>
            <a:ext cx="4368205" cy="2968383"/>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147 h 10147"/>
              <a:gd name="connsiteX1" fmla="*/ 2500 w 10000"/>
              <a:gd name="connsiteY1" fmla="*/ 2147 h 10147"/>
              <a:gd name="connsiteX2" fmla="*/ 5000 w 10000"/>
              <a:gd name="connsiteY2" fmla="*/ 1147 h 10147"/>
              <a:gd name="connsiteX3" fmla="*/ 7500 w 10000"/>
              <a:gd name="connsiteY3" fmla="*/ 147 h 10147"/>
              <a:gd name="connsiteX4" fmla="*/ 10000 w 10000"/>
              <a:gd name="connsiteY4" fmla="*/ 1147 h 10147"/>
              <a:gd name="connsiteX5" fmla="*/ 10000 w 10000"/>
              <a:gd name="connsiteY5" fmla="*/ 9147 h 10147"/>
              <a:gd name="connsiteX6" fmla="*/ 7500 w 10000"/>
              <a:gd name="connsiteY6" fmla="*/ 8147 h 10147"/>
              <a:gd name="connsiteX7" fmla="*/ 5000 w 10000"/>
              <a:gd name="connsiteY7" fmla="*/ 9147 h 10147"/>
              <a:gd name="connsiteX8" fmla="*/ 2500 w 10000"/>
              <a:gd name="connsiteY8" fmla="*/ 10147 h 10147"/>
              <a:gd name="connsiteX9" fmla="*/ 0 w 10000"/>
              <a:gd name="connsiteY9" fmla="*/ 9147 h 10147"/>
              <a:gd name="connsiteX10" fmla="*/ 0 w 10000"/>
              <a:gd name="connsiteY10" fmla="*/ 1147 h 10147"/>
              <a:gd name="connsiteX0" fmla="*/ 0 w 10000"/>
              <a:gd name="connsiteY0" fmla="*/ 1101 h 10101"/>
              <a:gd name="connsiteX1" fmla="*/ 2500 w 10000"/>
              <a:gd name="connsiteY1" fmla="*/ 2101 h 10101"/>
              <a:gd name="connsiteX2" fmla="*/ 5000 w 10000"/>
              <a:gd name="connsiteY2" fmla="*/ 1101 h 10101"/>
              <a:gd name="connsiteX3" fmla="*/ 7500 w 10000"/>
              <a:gd name="connsiteY3" fmla="*/ 101 h 10101"/>
              <a:gd name="connsiteX4" fmla="*/ 10000 w 10000"/>
              <a:gd name="connsiteY4" fmla="*/ 1101 h 10101"/>
              <a:gd name="connsiteX5" fmla="*/ 10000 w 10000"/>
              <a:gd name="connsiteY5" fmla="*/ 9101 h 10101"/>
              <a:gd name="connsiteX6" fmla="*/ 7500 w 10000"/>
              <a:gd name="connsiteY6" fmla="*/ 8101 h 10101"/>
              <a:gd name="connsiteX7" fmla="*/ 5000 w 10000"/>
              <a:gd name="connsiteY7" fmla="*/ 9101 h 10101"/>
              <a:gd name="connsiteX8" fmla="*/ 2500 w 10000"/>
              <a:gd name="connsiteY8" fmla="*/ 10101 h 10101"/>
              <a:gd name="connsiteX9" fmla="*/ 0 w 10000"/>
              <a:gd name="connsiteY9" fmla="*/ 9101 h 10101"/>
              <a:gd name="connsiteX10" fmla="*/ 0 w 10000"/>
              <a:gd name="connsiteY10" fmla="*/ 1101 h 10101"/>
              <a:gd name="connsiteX0" fmla="*/ 0 w 10000"/>
              <a:gd name="connsiteY0" fmla="*/ 1008 h 10008"/>
              <a:gd name="connsiteX1" fmla="*/ 2500 w 10000"/>
              <a:gd name="connsiteY1" fmla="*/ 2008 h 10008"/>
              <a:gd name="connsiteX2" fmla="*/ 4816 w 10000"/>
              <a:gd name="connsiteY2" fmla="*/ 708 h 10008"/>
              <a:gd name="connsiteX3" fmla="*/ 7500 w 10000"/>
              <a:gd name="connsiteY3" fmla="*/ 8 h 10008"/>
              <a:gd name="connsiteX4" fmla="*/ 10000 w 10000"/>
              <a:gd name="connsiteY4" fmla="*/ 1008 h 10008"/>
              <a:gd name="connsiteX5" fmla="*/ 10000 w 10000"/>
              <a:gd name="connsiteY5" fmla="*/ 9008 h 10008"/>
              <a:gd name="connsiteX6" fmla="*/ 7500 w 10000"/>
              <a:gd name="connsiteY6" fmla="*/ 8008 h 10008"/>
              <a:gd name="connsiteX7" fmla="*/ 5000 w 10000"/>
              <a:gd name="connsiteY7" fmla="*/ 9008 h 10008"/>
              <a:gd name="connsiteX8" fmla="*/ 2500 w 10000"/>
              <a:gd name="connsiteY8" fmla="*/ 10008 h 10008"/>
              <a:gd name="connsiteX9" fmla="*/ 0 w 10000"/>
              <a:gd name="connsiteY9" fmla="*/ 9008 h 10008"/>
              <a:gd name="connsiteX10" fmla="*/ 0 w 10000"/>
              <a:gd name="connsiteY10" fmla="*/ 1008 h 1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8">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flip="none" rotWithShape="1">
            <a:gsLst>
              <a:gs pos="88284">
                <a:srgbClr val="25B0DB">
                  <a:alpha val="57647"/>
                </a:srgbClr>
              </a:gs>
              <a:gs pos="0">
                <a:srgbClr val="002060"/>
              </a:gs>
              <a:gs pos="70264">
                <a:srgbClr val="34A3D6"/>
              </a:gs>
              <a:gs pos="54963">
                <a:srgbClr val="1C8CCC"/>
              </a:gs>
              <a:gs pos="37000">
                <a:srgbClr val="0070C0"/>
              </a:gs>
              <a:gs pos="100000">
                <a:srgbClr val="63D0EA"/>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E7FA5E-FE38-4A7B-A448-A66F9082FA32}"/>
              </a:ext>
            </a:extLst>
          </p:cNvPr>
          <p:cNvSpPr/>
          <p:nvPr/>
        </p:nvSpPr>
        <p:spPr>
          <a:xfrm>
            <a:off x="-407406" y="33841"/>
            <a:ext cx="323552" cy="323552"/>
          </a:xfrm>
          <a:prstGeom prst="rect">
            <a:avLst/>
          </a:prstGeom>
          <a:solidFill>
            <a:srgbClr val="63D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3ED8376-B73C-4BFC-8AA1-8EC838EE450D}"/>
              </a:ext>
            </a:extLst>
          </p:cNvPr>
          <p:cNvSpPr/>
          <p:nvPr/>
        </p:nvSpPr>
        <p:spPr>
          <a:xfrm>
            <a:off x="-843481" y="33841"/>
            <a:ext cx="323552" cy="323552"/>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CB39876-6D04-4912-93DB-EFDD0EE67C41}"/>
              </a:ext>
            </a:extLst>
          </p:cNvPr>
          <p:cNvSpPr/>
          <p:nvPr/>
        </p:nvSpPr>
        <p:spPr>
          <a:xfrm>
            <a:off x="-407406" y="452235"/>
            <a:ext cx="323552" cy="3235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CA18313B-D0FE-4EAE-8066-FE2258779D0A}"/>
              </a:ext>
            </a:extLst>
          </p:cNvPr>
          <p:cNvSpPr/>
          <p:nvPr/>
        </p:nvSpPr>
        <p:spPr>
          <a:xfrm>
            <a:off x="-409779" y="908339"/>
            <a:ext cx="323552" cy="323552"/>
          </a:xfrm>
          <a:prstGeom prst="rect">
            <a:avLst/>
          </a:prstGeom>
          <a:gradFill flip="none" rotWithShape="1">
            <a:gsLst>
              <a:gs pos="88284">
                <a:srgbClr val="25B0DB">
                  <a:alpha val="57647"/>
                </a:srgbClr>
              </a:gs>
              <a:gs pos="0">
                <a:srgbClr val="002060"/>
              </a:gs>
              <a:gs pos="70264">
                <a:srgbClr val="34A3D6"/>
              </a:gs>
              <a:gs pos="54963">
                <a:srgbClr val="1C8CCC"/>
              </a:gs>
              <a:gs pos="37000">
                <a:srgbClr val="0070C0"/>
              </a:gs>
              <a:gs pos="100000">
                <a:srgbClr val="63D0EA"/>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流程圖: 打孔紙帶 8">
            <a:extLst>
              <a:ext uri="{FF2B5EF4-FFF2-40B4-BE49-F238E27FC236}">
                <a16:creationId xmlns:a16="http://schemas.microsoft.com/office/drawing/2014/main" id="{BC9CB5C5-CBD7-45B2-B6F1-12EFAC736B9C}"/>
              </a:ext>
            </a:extLst>
          </p:cNvPr>
          <p:cNvSpPr/>
          <p:nvPr/>
        </p:nvSpPr>
        <p:spPr>
          <a:xfrm rot="8022596">
            <a:off x="8336225" y="-637722"/>
            <a:ext cx="5775105" cy="4229159"/>
          </a:xfrm>
          <a:custGeom>
            <a:avLst/>
            <a:gdLst>
              <a:gd name="connsiteX0" fmla="*/ 0 w 5956443"/>
              <a:gd name="connsiteY0" fmla="*/ 0 h 3641188"/>
              <a:gd name="connsiteX1" fmla="*/ 2978222 w 5956443"/>
              <a:gd name="connsiteY1" fmla="*/ 0 h 3641188"/>
              <a:gd name="connsiteX2" fmla="*/ 5956444 w 5956443"/>
              <a:gd name="connsiteY2" fmla="*/ 1820594 h 3641188"/>
              <a:gd name="connsiteX3" fmla="*/ 2978222 w 5956443"/>
              <a:gd name="connsiteY3" fmla="*/ 3641188 h 3641188"/>
              <a:gd name="connsiteX4" fmla="*/ 0 w 5956443"/>
              <a:gd name="connsiteY4" fmla="*/ 3641188 h 3641188"/>
              <a:gd name="connsiteX5" fmla="*/ 0 w 5956443"/>
              <a:gd name="connsiteY5" fmla="*/ 0 h 3641188"/>
              <a:gd name="connsiteX0" fmla="*/ 0 w 5956446"/>
              <a:gd name="connsiteY0" fmla="*/ 0 h 3641188"/>
              <a:gd name="connsiteX1" fmla="*/ 2978222 w 5956446"/>
              <a:gd name="connsiteY1" fmla="*/ 0 h 3641188"/>
              <a:gd name="connsiteX2" fmla="*/ 5956444 w 5956446"/>
              <a:gd name="connsiteY2" fmla="*/ 1820594 h 3641188"/>
              <a:gd name="connsiteX3" fmla="*/ 2966019 w 5956446"/>
              <a:gd name="connsiteY3" fmla="*/ 3271347 h 3641188"/>
              <a:gd name="connsiteX4" fmla="*/ 0 w 5956446"/>
              <a:gd name="connsiteY4" fmla="*/ 3641188 h 3641188"/>
              <a:gd name="connsiteX5" fmla="*/ 0 w 5956446"/>
              <a:gd name="connsiteY5" fmla="*/ 0 h 3641188"/>
              <a:gd name="connsiteX0" fmla="*/ 0 w 6006384"/>
              <a:gd name="connsiteY0" fmla="*/ 0 h 3641188"/>
              <a:gd name="connsiteX1" fmla="*/ 2978222 w 6006384"/>
              <a:gd name="connsiteY1" fmla="*/ 0 h 3641188"/>
              <a:gd name="connsiteX2" fmla="*/ 5956444 w 6006384"/>
              <a:gd name="connsiteY2" fmla="*/ 1820594 h 3641188"/>
              <a:gd name="connsiteX3" fmla="*/ 4710726 w 6006384"/>
              <a:gd name="connsiteY3" fmla="*/ 3509656 h 3641188"/>
              <a:gd name="connsiteX4" fmla="*/ 2966019 w 6006384"/>
              <a:gd name="connsiteY4" fmla="*/ 3271347 h 3641188"/>
              <a:gd name="connsiteX5" fmla="*/ 0 w 6006384"/>
              <a:gd name="connsiteY5" fmla="*/ 3641188 h 3641188"/>
              <a:gd name="connsiteX6" fmla="*/ 0 w 6006384"/>
              <a:gd name="connsiteY6" fmla="*/ 0 h 3641188"/>
              <a:gd name="connsiteX0" fmla="*/ 0 w 5458095"/>
              <a:gd name="connsiteY0" fmla="*/ 0 h 3641188"/>
              <a:gd name="connsiteX1" fmla="*/ 2978222 w 5458095"/>
              <a:gd name="connsiteY1" fmla="*/ 0 h 3641188"/>
              <a:gd name="connsiteX2" fmla="*/ 5367015 w 5458095"/>
              <a:gd name="connsiteY2" fmla="*/ 1098984 h 3641188"/>
              <a:gd name="connsiteX3" fmla="*/ 4710726 w 5458095"/>
              <a:gd name="connsiteY3" fmla="*/ 3509656 h 3641188"/>
              <a:gd name="connsiteX4" fmla="*/ 2966019 w 5458095"/>
              <a:gd name="connsiteY4" fmla="*/ 3271347 h 3641188"/>
              <a:gd name="connsiteX5" fmla="*/ 0 w 5458095"/>
              <a:gd name="connsiteY5" fmla="*/ 3641188 h 3641188"/>
              <a:gd name="connsiteX6" fmla="*/ 0 w 5458095"/>
              <a:gd name="connsiteY6" fmla="*/ 0 h 3641188"/>
              <a:gd name="connsiteX0" fmla="*/ 0 w 5429631"/>
              <a:gd name="connsiteY0" fmla="*/ 0 h 3641188"/>
              <a:gd name="connsiteX1" fmla="*/ 3413511 w 5429631"/>
              <a:gd name="connsiteY1" fmla="*/ 728405 h 3641188"/>
              <a:gd name="connsiteX2" fmla="*/ 5367015 w 5429631"/>
              <a:gd name="connsiteY2" fmla="*/ 1098984 h 3641188"/>
              <a:gd name="connsiteX3" fmla="*/ 4710726 w 5429631"/>
              <a:gd name="connsiteY3" fmla="*/ 3509656 h 3641188"/>
              <a:gd name="connsiteX4" fmla="*/ 2966019 w 5429631"/>
              <a:gd name="connsiteY4" fmla="*/ 3271347 h 3641188"/>
              <a:gd name="connsiteX5" fmla="*/ 0 w 5429631"/>
              <a:gd name="connsiteY5" fmla="*/ 3641188 h 3641188"/>
              <a:gd name="connsiteX6" fmla="*/ 0 w 5429631"/>
              <a:gd name="connsiteY6" fmla="*/ 0 h 3641188"/>
              <a:gd name="connsiteX0" fmla="*/ 0 w 5429631"/>
              <a:gd name="connsiteY0" fmla="*/ 0 h 3641188"/>
              <a:gd name="connsiteX1" fmla="*/ 3413511 w 5429631"/>
              <a:gd name="connsiteY1" fmla="*/ 728405 h 3641188"/>
              <a:gd name="connsiteX2" fmla="*/ 5367015 w 5429631"/>
              <a:gd name="connsiteY2" fmla="*/ 1098984 h 3641188"/>
              <a:gd name="connsiteX3" fmla="*/ 4710726 w 5429631"/>
              <a:gd name="connsiteY3" fmla="*/ 3509656 h 3641188"/>
              <a:gd name="connsiteX4" fmla="*/ 2966019 w 5429631"/>
              <a:gd name="connsiteY4" fmla="*/ 3271347 h 3641188"/>
              <a:gd name="connsiteX5" fmla="*/ 0 w 5429631"/>
              <a:gd name="connsiteY5" fmla="*/ 3641188 h 3641188"/>
              <a:gd name="connsiteX6" fmla="*/ 0 w 5429631"/>
              <a:gd name="connsiteY6" fmla="*/ 0 h 3641188"/>
              <a:gd name="connsiteX0" fmla="*/ 0 w 5429631"/>
              <a:gd name="connsiteY0" fmla="*/ 0 h 3641188"/>
              <a:gd name="connsiteX1" fmla="*/ 3413511 w 5429631"/>
              <a:gd name="connsiteY1" fmla="*/ 728405 h 3641188"/>
              <a:gd name="connsiteX2" fmla="*/ 5367015 w 5429631"/>
              <a:gd name="connsiteY2" fmla="*/ 1098984 h 3641188"/>
              <a:gd name="connsiteX3" fmla="*/ 4710726 w 5429631"/>
              <a:gd name="connsiteY3" fmla="*/ 3509656 h 3641188"/>
              <a:gd name="connsiteX4" fmla="*/ 2966019 w 5429631"/>
              <a:gd name="connsiteY4" fmla="*/ 3271347 h 3641188"/>
              <a:gd name="connsiteX5" fmla="*/ 0 w 5429631"/>
              <a:gd name="connsiteY5" fmla="*/ 3641188 h 3641188"/>
              <a:gd name="connsiteX6" fmla="*/ 0 w 5429631"/>
              <a:gd name="connsiteY6" fmla="*/ 0 h 3641188"/>
              <a:gd name="connsiteX0" fmla="*/ 0 w 5429631"/>
              <a:gd name="connsiteY0" fmla="*/ 0 h 3641188"/>
              <a:gd name="connsiteX1" fmla="*/ 3413511 w 5429631"/>
              <a:gd name="connsiteY1" fmla="*/ 728405 h 3641188"/>
              <a:gd name="connsiteX2" fmla="*/ 5367015 w 5429631"/>
              <a:gd name="connsiteY2" fmla="*/ 1098984 h 3641188"/>
              <a:gd name="connsiteX3" fmla="*/ 4710726 w 5429631"/>
              <a:gd name="connsiteY3" fmla="*/ 3509656 h 3641188"/>
              <a:gd name="connsiteX4" fmla="*/ 2966019 w 5429631"/>
              <a:gd name="connsiteY4" fmla="*/ 3271347 h 3641188"/>
              <a:gd name="connsiteX5" fmla="*/ 0 w 5429631"/>
              <a:gd name="connsiteY5" fmla="*/ 3641188 h 3641188"/>
              <a:gd name="connsiteX6" fmla="*/ 0 w 5429631"/>
              <a:gd name="connsiteY6" fmla="*/ 0 h 3641188"/>
              <a:gd name="connsiteX0" fmla="*/ 0 w 5432456"/>
              <a:gd name="connsiteY0" fmla="*/ 0 h 3641188"/>
              <a:gd name="connsiteX1" fmla="*/ 3369370 w 5432456"/>
              <a:gd name="connsiteY1" fmla="*/ 409173 h 3641188"/>
              <a:gd name="connsiteX2" fmla="*/ 5367015 w 5432456"/>
              <a:gd name="connsiteY2" fmla="*/ 1098984 h 3641188"/>
              <a:gd name="connsiteX3" fmla="*/ 4710726 w 5432456"/>
              <a:gd name="connsiteY3" fmla="*/ 3509656 h 3641188"/>
              <a:gd name="connsiteX4" fmla="*/ 2966019 w 5432456"/>
              <a:gd name="connsiteY4" fmla="*/ 3271347 h 3641188"/>
              <a:gd name="connsiteX5" fmla="*/ 0 w 5432456"/>
              <a:gd name="connsiteY5" fmla="*/ 3641188 h 3641188"/>
              <a:gd name="connsiteX6" fmla="*/ 0 w 5432456"/>
              <a:gd name="connsiteY6" fmla="*/ 0 h 3641188"/>
              <a:gd name="connsiteX0" fmla="*/ 0 w 5499894"/>
              <a:gd name="connsiteY0" fmla="*/ 0 h 3641188"/>
              <a:gd name="connsiteX1" fmla="*/ 3369370 w 5499894"/>
              <a:gd name="connsiteY1" fmla="*/ 409173 h 3641188"/>
              <a:gd name="connsiteX2" fmla="*/ 5367015 w 5499894"/>
              <a:gd name="connsiteY2" fmla="*/ 1098984 h 3641188"/>
              <a:gd name="connsiteX3" fmla="*/ 4710726 w 5499894"/>
              <a:gd name="connsiteY3" fmla="*/ 3509656 h 3641188"/>
              <a:gd name="connsiteX4" fmla="*/ 2966019 w 5499894"/>
              <a:gd name="connsiteY4" fmla="*/ 3271347 h 3641188"/>
              <a:gd name="connsiteX5" fmla="*/ 0 w 5499894"/>
              <a:gd name="connsiteY5" fmla="*/ 3641188 h 3641188"/>
              <a:gd name="connsiteX6" fmla="*/ 0 w 5499894"/>
              <a:gd name="connsiteY6" fmla="*/ 0 h 3641188"/>
              <a:gd name="connsiteX0" fmla="*/ 0 w 5499894"/>
              <a:gd name="connsiteY0" fmla="*/ 0 h 3641188"/>
              <a:gd name="connsiteX1" fmla="*/ 3369370 w 5499894"/>
              <a:gd name="connsiteY1" fmla="*/ 409173 h 3641188"/>
              <a:gd name="connsiteX2" fmla="*/ 5367015 w 5499894"/>
              <a:gd name="connsiteY2" fmla="*/ 1098984 h 3641188"/>
              <a:gd name="connsiteX3" fmla="*/ 4710726 w 5499894"/>
              <a:gd name="connsiteY3" fmla="*/ 3509656 h 3641188"/>
              <a:gd name="connsiteX4" fmla="*/ 2966019 w 5499894"/>
              <a:gd name="connsiteY4" fmla="*/ 3271347 h 3641188"/>
              <a:gd name="connsiteX5" fmla="*/ 0 w 5499894"/>
              <a:gd name="connsiteY5" fmla="*/ 3641188 h 3641188"/>
              <a:gd name="connsiteX6" fmla="*/ 0 w 5499894"/>
              <a:gd name="connsiteY6" fmla="*/ 0 h 3641188"/>
              <a:gd name="connsiteX0" fmla="*/ 0 w 5499894"/>
              <a:gd name="connsiteY0" fmla="*/ 0 h 3641188"/>
              <a:gd name="connsiteX1" fmla="*/ 3369370 w 5499894"/>
              <a:gd name="connsiteY1" fmla="*/ 409173 h 3641188"/>
              <a:gd name="connsiteX2" fmla="*/ 5367015 w 5499894"/>
              <a:gd name="connsiteY2" fmla="*/ 1098984 h 3641188"/>
              <a:gd name="connsiteX3" fmla="*/ 4710726 w 5499894"/>
              <a:gd name="connsiteY3" fmla="*/ 3509656 h 3641188"/>
              <a:gd name="connsiteX4" fmla="*/ 2966019 w 5499894"/>
              <a:gd name="connsiteY4" fmla="*/ 3271347 h 3641188"/>
              <a:gd name="connsiteX5" fmla="*/ 0 w 5499894"/>
              <a:gd name="connsiteY5" fmla="*/ 3641188 h 3641188"/>
              <a:gd name="connsiteX6" fmla="*/ 0 w 5499894"/>
              <a:gd name="connsiteY6" fmla="*/ 0 h 3641188"/>
              <a:gd name="connsiteX0" fmla="*/ 0 w 5499894"/>
              <a:gd name="connsiteY0" fmla="*/ 0 h 3641188"/>
              <a:gd name="connsiteX1" fmla="*/ 3369370 w 5499894"/>
              <a:gd name="connsiteY1" fmla="*/ 409173 h 3641188"/>
              <a:gd name="connsiteX2" fmla="*/ 5367015 w 5499894"/>
              <a:gd name="connsiteY2" fmla="*/ 1098984 h 3641188"/>
              <a:gd name="connsiteX3" fmla="*/ 4710726 w 5499894"/>
              <a:gd name="connsiteY3" fmla="*/ 3509656 h 3641188"/>
              <a:gd name="connsiteX4" fmla="*/ 2966019 w 5499894"/>
              <a:gd name="connsiteY4" fmla="*/ 3271347 h 3641188"/>
              <a:gd name="connsiteX5" fmla="*/ 0 w 5499894"/>
              <a:gd name="connsiteY5" fmla="*/ 3641188 h 3641188"/>
              <a:gd name="connsiteX6" fmla="*/ 0 w 5499894"/>
              <a:gd name="connsiteY6" fmla="*/ 0 h 3641188"/>
              <a:gd name="connsiteX0" fmla="*/ 0 w 5499894"/>
              <a:gd name="connsiteY0" fmla="*/ 110206 h 3751394"/>
              <a:gd name="connsiteX1" fmla="*/ 3369370 w 5499894"/>
              <a:gd name="connsiteY1" fmla="*/ 519379 h 3751394"/>
              <a:gd name="connsiteX2" fmla="*/ 5367015 w 5499894"/>
              <a:gd name="connsiteY2" fmla="*/ 1209190 h 3751394"/>
              <a:gd name="connsiteX3" fmla="*/ 4710726 w 5499894"/>
              <a:gd name="connsiteY3" fmla="*/ 3619862 h 3751394"/>
              <a:gd name="connsiteX4" fmla="*/ 2966019 w 5499894"/>
              <a:gd name="connsiteY4" fmla="*/ 3381553 h 3751394"/>
              <a:gd name="connsiteX5" fmla="*/ 0 w 5499894"/>
              <a:gd name="connsiteY5" fmla="*/ 3751394 h 3751394"/>
              <a:gd name="connsiteX6" fmla="*/ 0 w 5499894"/>
              <a:gd name="connsiteY6" fmla="*/ 110206 h 3751394"/>
              <a:gd name="connsiteX0" fmla="*/ 0 w 5499894"/>
              <a:gd name="connsiteY0" fmla="*/ 110206 h 3751394"/>
              <a:gd name="connsiteX1" fmla="*/ 3369370 w 5499894"/>
              <a:gd name="connsiteY1" fmla="*/ 519379 h 3751394"/>
              <a:gd name="connsiteX2" fmla="*/ 5367015 w 5499894"/>
              <a:gd name="connsiteY2" fmla="*/ 1209190 h 3751394"/>
              <a:gd name="connsiteX3" fmla="*/ 4710726 w 5499894"/>
              <a:gd name="connsiteY3" fmla="*/ 3619862 h 3751394"/>
              <a:gd name="connsiteX4" fmla="*/ 2966019 w 5499894"/>
              <a:gd name="connsiteY4" fmla="*/ 3381553 h 3751394"/>
              <a:gd name="connsiteX5" fmla="*/ 0 w 5499894"/>
              <a:gd name="connsiteY5" fmla="*/ 3751394 h 3751394"/>
              <a:gd name="connsiteX6" fmla="*/ 0 w 5499894"/>
              <a:gd name="connsiteY6" fmla="*/ 110206 h 3751394"/>
              <a:gd name="connsiteX0" fmla="*/ 0 w 5615315"/>
              <a:gd name="connsiteY0" fmla="*/ 319064 h 3960252"/>
              <a:gd name="connsiteX1" fmla="*/ 3369370 w 5615315"/>
              <a:gd name="connsiteY1" fmla="*/ 728237 h 3960252"/>
              <a:gd name="connsiteX2" fmla="*/ 5517270 w 5615315"/>
              <a:gd name="connsiteY2" fmla="*/ 672032 h 3960252"/>
              <a:gd name="connsiteX3" fmla="*/ 4710726 w 5615315"/>
              <a:gd name="connsiteY3" fmla="*/ 3828720 h 3960252"/>
              <a:gd name="connsiteX4" fmla="*/ 2966019 w 5615315"/>
              <a:gd name="connsiteY4" fmla="*/ 3590411 h 3960252"/>
              <a:gd name="connsiteX5" fmla="*/ 0 w 5615315"/>
              <a:gd name="connsiteY5" fmla="*/ 3960252 h 3960252"/>
              <a:gd name="connsiteX6" fmla="*/ 0 w 5615315"/>
              <a:gd name="connsiteY6" fmla="*/ 319064 h 3960252"/>
              <a:gd name="connsiteX0" fmla="*/ 0 w 5739440"/>
              <a:gd name="connsiteY0" fmla="*/ 375244 h 4016432"/>
              <a:gd name="connsiteX1" fmla="*/ 3369370 w 5739440"/>
              <a:gd name="connsiteY1" fmla="*/ 784417 h 4016432"/>
              <a:gd name="connsiteX2" fmla="*/ 5664153 w 5739440"/>
              <a:gd name="connsiteY2" fmla="*/ 587799 h 4016432"/>
              <a:gd name="connsiteX3" fmla="*/ 4710726 w 5739440"/>
              <a:gd name="connsiteY3" fmla="*/ 3884900 h 4016432"/>
              <a:gd name="connsiteX4" fmla="*/ 2966019 w 5739440"/>
              <a:gd name="connsiteY4" fmla="*/ 3646591 h 4016432"/>
              <a:gd name="connsiteX5" fmla="*/ 0 w 5739440"/>
              <a:gd name="connsiteY5" fmla="*/ 4016432 h 4016432"/>
              <a:gd name="connsiteX6" fmla="*/ 0 w 5739440"/>
              <a:gd name="connsiteY6" fmla="*/ 375244 h 4016432"/>
              <a:gd name="connsiteX0" fmla="*/ 0 w 5704284"/>
              <a:gd name="connsiteY0" fmla="*/ 337734 h 3978922"/>
              <a:gd name="connsiteX1" fmla="*/ 3369370 w 5704284"/>
              <a:gd name="connsiteY1" fmla="*/ 746907 h 3978922"/>
              <a:gd name="connsiteX2" fmla="*/ 5664153 w 5704284"/>
              <a:gd name="connsiteY2" fmla="*/ 550289 h 3978922"/>
              <a:gd name="connsiteX3" fmla="*/ 4710726 w 5704284"/>
              <a:gd name="connsiteY3" fmla="*/ 3847390 h 3978922"/>
              <a:gd name="connsiteX4" fmla="*/ 2966019 w 5704284"/>
              <a:gd name="connsiteY4" fmla="*/ 3609081 h 3978922"/>
              <a:gd name="connsiteX5" fmla="*/ 0 w 5704284"/>
              <a:gd name="connsiteY5" fmla="*/ 3978922 h 3978922"/>
              <a:gd name="connsiteX6" fmla="*/ 0 w 5704284"/>
              <a:gd name="connsiteY6" fmla="*/ 337734 h 3978922"/>
              <a:gd name="connsiteX0" fmla="*/ 0 w 5782066"/>
              <a:gd name="connsiteY0" fmla="*/ 385817 h 4084322"/>
              <a:gd name="connsiteX1" fmla="*/ 3369370 w 5782066"/>
              <a:gd name="connsiteY1" fmla="*/ 794990 h 4084322"/>
              <a:gd name="connsiteX2" fmla="*/ 5664153 w 5782066"/>
              <a:gd name="connsiteY2" fmla="*/ 598372 h 4084322"/>
              <a:gd name="connsiteX3" fmla="*/ 4891256 w 5782066"/>
              <a:gd name="connsiteY3" fmla="*/ 4084322 h 4084322"/>
              <a:gd name="connsiteX4" fmla="*/ 2966019 w 5782066"/>
              <a:gd name="connsiteY4" fmla="*/ 3657164 h 4084322"/>
              <a:gd name="connsiteX5" fmla="*/ 0 w 5782066"/>
              <a:gd name="connsiteY5" fmla="*/ 4027005 h 4084322"/>
              <a:gd name="connsiteX6" fmla="*/ 0 w 5782066"/>
              <a:gd name="connsiteY6" fmla="*/ 385817 h 4084322"/>
              <a:gd name="connsiteX0" fmla="*/ 0 w 5734978"/>
              <a:gd name="connsiteY0" fmla="*/ 383250 h 4048017"/>
              <a:gd name="connsiteX1" fmla="*/ 3369370 w 5734978"/>
              <a:gd name="connsiteY1" fmla="*/ 792423 h 4048017"/>
              <a:gd name="connsiteX2" fmla="*/ 5664153 w 5734978"/>
              <a:gd name="connsiteY2" fmla="*/ 595805 h 4048017"/>
              <a:gd name="connsiteX3" fmla="*/ 4686969 w 5734978"/>
              <a:gd name="connsiteY3" fmla="*/ 4036091 h 4048017"/>
              <a:gd name="connsiteX4" fmla="*/ 2966019 w 5734978"/>
              <a:gd name="connsiteY4" fmla="*/ 3654597 h 4048017"/>
              <a:gd name="connsiteX5" fmla="*/ 0 w 5734978"/>
              <a:gd name="connsiteY5" fmla="*/ 4024438 h 4048017"/>
              <a:gd name="connsiteX6" fmla="*/ 0 w 5734978"/>
              <a:gd name="connsiteY6" fmla="*/ 383250 h 4048017"/>
              <a:gd name="connsiteX0" fmla="*/ 0 w 5734978"/>
              <a:gd name="connsiteY0" fmla="*/ 383250 h 4129011"/>
              <a:gd name="connsiteX1" fmla="*/ 3369370 w 5734978"/>
              <a:gd name="connsiteY1" fmla="*/ 792423 h 4129011"/>
              <a:gd name="connsiteX2" fmla="*/ 5664153 w 5734978"/>
              <a:gd name="connsiteY2" fmla="*/ 595805 h 4129011"/>
              <a:gd name="connsiteX3" fmla="*/ 4686969 w 5734978"/>
              <a:gd name="connsiteY3" fmla="*/ 4036091 h 4129011"/>
              <a:gd name="connsiteX4" fmla="*/ 2966019 w 5734978"/>
              <a:gd name="connsiteY4" fmla="*/ 3654597 h 4129011"/>
              <a:gd name="connsiteX5" fmla="*/ 0 w 5734978"/>
              <a:gd name="connsiteY5" fmla="*/ 4024438 h 4129011"/>
              <a:gd name="connsiteX6" fmla="*/ 0 w 5734978"/>
              <a:gd name="connsiteY6" fmla="*/ 383250 h 4129011"/>
              <a:gd name="connsiteX0" fmla="*/ 0 w 5717087"/>
              <a:gd name="connsiteY0" fmla="*/ 383250 h 4129011"/>
              <a:gd name="connsiteX1" fmla="*/ 3369370 w 5717087"/>
              <a:gd name="connsiteY1" fmla="*/ 792423 h 4129011"/>
              <a:gd name="connsiteX2" fmla="*/ 5664153 w 5717087"/>
              <a:gd name="connsiteY2" fmla="*/ 595805 h 4129011"/>
              <a:gd name="connsiteX3" fmla="*/ 4686969 w 5717087"/>
              <a:gd name="connsiteY3" fmla="*/ 4036091 h 4129011"/>
              <a:gd name="connsiteX4" fmla="*/ 2966019 w 5717087"/>
              <a:gd name="connsiteY4" fmla="*/ 3654597 h 4129011"/>
              <a:gd name="connsiteX5" fmla="*/ 0 w 5717087"/>
              <a:gd name="connsiteY5" fmla="*/ 4024438 h 4129011"/>
              <a:gd name="connsiteX6" fmla="*/ 0 w 5717087"/>
              <a:gd name="connsiteY6" fmla="*/ 383250 h 4129011"/>
              <a:gd name="connsiteX0" fmla="*/ 0 w 5717087"/>
              <a:gd name="connsiteY0" fmla="*/ 383250 h 4210534"/>
              <a:gd name="connsiteX1" fmla="*/ 3369370 w 5717087"/>
              <a:gd name="connsiteY1" fmla="*/ 792423 h 4210534"/>
              <a:gd name="connsiteX2" fmla="*/ 5664153 w 5717087"/>
              <a:gd name="connsiteY2" fmla="*/ 595805 h 4210534"/>
              <a:gd name="connsiteX3" fmla="*/ 4686969 w 5717087"/>
              <a:gd name="connsiteY3" fmla="*/ 4036091 h 4210534"/>
              <a:gd name="connsiteX4" fmla="*/ 2966019 w 5717087"/>
              <a:gd name="connsiteY4" fmla="*/ 3654597 h 4210534"/>
              <a:gd name="connsiteX5" fmla="*/ 0 w 5717087"/>
              <a:gd name="connsiteY5" fmla="*/ 4024438 h 4210534"/>
              <a:gd name="connsiteX6" fmla="*/ 0 w 5717087"/>
              <a:gd name="connsiteY6" fmla="*/ 383250 h 4210534"/>
              <a:gd name="connsiteX0" fmla="*/ 0 w 5722706"/>
              <a:gd name="connsiteY0" fmla="*/ 383250 h 4210534"/>
              <a:gd name="connsiteX1" fmla="*/ 3369370 w 5722706"/>
              <a:gd name="connsiteY1" fmla="*/ 792423 h 4210534"/>
              <a:gd name="connsiteX2" fmla="*/ 5664153 w 5722706"/>
              <a:gd name="connsiteY2" fmla="*/ 595805 h 4210534"/>
              <a:gd name="connsiteX3" fmla="*/ 4686969 w 5722706"/>
              <a:gd name="connsiteY3" fmla="*/ 4036091 h 4210534"/>
              <a:gd name="connsiteX4" fmla="*/ 2966019 w 5722706"/>
              <a:gd name="connsiteY4" fmla="*/ 3654597 h 4210534"/>
              <a:gd name="connsiteX5" fmla="*/ 0 w 5722706"/>
              <a:gd name="connsiteY5" fmla="*/ 4024438 h 4210534"/>
              <a:gd name="connsiteX6" fmla="*/ 0 w 5722706"/>
              <a:gd name="connsiteY6" fmla="*/ 383250 h 4210534"/>
              <a:gd name="connsiteX0" fmla="*/ 0 w 5770702"/>
              <a:gd name="connsiteY0" fmla="*/ 210735 h 4038019"/>
              <a:gd name="connsiteX1" fmla="*/ 3369370 w 5770702"/>
              <a:gd name="connsiteY1" fmla="*/ 619908 h 4038019"/>
              <a:gd name="connsiteX2" fmla="*/ 5664153 w 5770702"/>
              <a:gd name="connsiteY2" fmla="*/ 423290 h 4038019"/>
              <a:gd name="connsiteX3" fmla="*/ 4686969 w 5770702"/>
              <a:gd name="connsiteY3" fmla="*/ 3863576 h 4038019"/>
              <a:gd name="connsiteX4" fmla="*/ 2966019 w 5770702"/>
              <a:gd name="connsiteY4" fmla="*/ 3482082 h 4038019"/>
              <a:gd name="connsiteX5" fmla="*/ 0 w 5770702"/>
              <a:gd name="connsiteY5" fmla="*/ 3851923 h 4038019"/>
              <a:gd name="connsiteX6" fmla="*/ 0 w 5770702"/>
              <a:gd name="connsiteY6" fmla="*/ 210735 h 4038019"/>
              <a:gd name="connsiteX0" fmla="*/ 0 w 5741906"/>
              <a:gd name="connsiteY0" fmla="*/ 239852 h 4067136"/>
              <a:gd name="connsiteX1" fmla="*/ 3369370 w 5741906"/>
              <a:gd name="connsiteY1" fmla="*/ 649025 h 4067136"/>
              <a:gd name="connsiteX2" fmla="*/ 5664153 w 5741906"/>
              <a:gd name="connsiteY2" fmla="*/ 452407 h 4067136"/>
              <a:gd name="connsiteX3" fmla="*/ 4686969 w 5741906"/>
              <a:gd name="connsiteY3" fmla="*/ 3892693 h 4067136"/>
              <a:gd name="connsiteX4" fmla="*/ 2966019 w 5741906"/>
              <a:gd name="connsiteY4" fmla="*/ 3511199 h 4067136"/>
              <a:gd name="connsiteX5" fmla="*/ 0 w 5741906"/>
              <a:gd name="connsiteY5" fmla="*/ 3881040 h 4067136"/>
              <a:gd name="connsiteX6" fmla="*/ 0 w 5741906"/>
              <a:gd name="connsiteY6" fmla="*/ 239852 h 4067136"/>
              <a:gd name="connsiteX0" fmla="*/ 0 w 5719980"/>
              <a:gd name="connsiteY0" fmla="*/ 503088 h 4330372"/>
              <a:gd name="connsiteX1" fmla="*/ 3414572 w 5719980"/>
              <a:gd name="connsiteY1" fmla="*/ 728495 h 4330372"/>
              <a:gd name="connsiteX2" fmla="*/ 5664153 w 5719980"/>
              <a:gd name="connsiteY2" fmla="*/ 715643 h 4330372"/>
              <a:gd name="connsiteX3" fmla="*/ 4686969 w 5719980"/>
              <a:gd name="connsiteY3" fmla="*/ 4155929 h 4330372"/>
              <a:gd name="connsiteX4" fmla="*/ 2966019 w 5719980"/>
              <a:gd name="connsiteY4" fmla="*/ 3774435 h 4330372"/>
              <a:gd name="connsiteX5" fmla="*/ 0 w 5719980"/>
              <a:gd name="connsiteY5" fmla="*/ 4144276 h 4330372"/>
              <a:gd name="connsiteX6" fmla="*/ 0 w 5719980"/>
              <a:gd name="connsiteY6" fmla="*/ 503088 h 4330372"/>
              <a:gd name="connsiteX0" fmla="*/ 0 w 5719980"/>
              <a:gd name="connsiteY0" fmla="*/ 503088 h 4330372"/>
              <a:gd name="connsiteX1" fmla="*/ 3414572 w 5719980"/>
              <a:gd name="connsiteY1" fmla="*/ 728495 h 4330372"/>
              <a:gd name="connsiteX2" fmla="*/ 5664153 w 5719980"/>
              <a:gd name="connsiteY2" fmla="*/ 715643 h 4330372"/>
              <a:gd name="connsiteX3" fmla="*/ 4686969 w 5719980"/>
              <a:gd name="connsiteY3" fmla="*/ 4155929 h 4330372"/>
              <a:gd name="connsiteX4" fmla="*/ 2966019 w 5719980"/>
              <a:gd name="connsiteY4" fmla="*/ 3774435 h 4330372"/>
              <a:gd name="connsiteX5" fmla="*/ 0 w 5719980"/>
              <a:gd name="connsiteY5" fmla="*/ 4144276 h 4330372"/>
              <a:gd name="connsiteX6" fmla="*/ 0 w 5719980"/>
              <a:gd name="connsiteY6" fmla="*/ 503088 h 4330372"/>
              <a:gd name="connsiteX0" fmla="*/ 0 w 5719980"/>
              <a:gd name="connsiteY0" fmla="*/ 503088 h 4330372"/>
              <a:gd name="connsiteX1" fmla="*/ 3414572 w 5719980"/>
              <a:gd name="connsiteY1" fmla="*/ 728495 h 4330372"/>
              <a:gd name="connsiteX2" fmla="*/ 5664153 w 5719980"/>
              <a:gd name="connsiteY2" fmla="*/ 715643 h 4330372"/>
              <a:gd name="connsiteX3" fmla="*/ 4686969 w 5719980"/>
              <a:gd name="connsiteY3" fmla="*/ 4155929 h 4330372"/>
              <a:gd name="connsiteX4" fmla="*/ 2966019 w 5719980"/>
              <a:gd name="connsiteY4" fmla="*/ 3774435 h 4330372"/>
              <a:gd name="connsiteX5" fmla="*/ 0 w 5719980"/>
              <a:gd name="connsiteY5" fmla="*/ 4144276 h 4330372"/>
              <a:gd name="connsiteX6" fmla="*/ 0 w 5719980"/>
              <a:gd name="connsiteY6" fmla="*/ 503088 h 4330372"/>
              <a:gd name="connsiteX0" fmla="*/ 0 w 5719980"/>
              <a:gd name="connsiteY0" fmla="*/ 503088 h 4330372"/>
              <a:gd name="connsiteX1" fmla="*/ 3414572 w 5719980"/>
              <a:gd name="connsiteY1" fmla="*/ 728495 h 4330372"/>
              <a:gd name="connsiteX2" fmla="*/ 5664153 w 5719980"/>
              <a:gd name="connsiteY2" fmla="*/ 715643 h 4330372"/>
              <a:gd name="connsiteX3" fmla="*/ 4686969 w 5719980"/>
              <a:gd name="connsiteY3" fmla="*/ 4155929 h 4330372"/>
              <a:gd name="connsiteX4" fmla="*/ 2966019 w 5719980"/>
              <a:gd name="connsiteY4" fmla="*/ 3774435 h 4330372"/>
              <a:gd name="connsiteX5" fmla="*/ 0 w 5719980"/>
              <a:gd name="connsiteY5" fmla="*/ 4144276 h 4330372"/>
              <a:gd name="connsiteX6" fmla="*/ 0 w 5719980"/>
              <a:gd name="connsiteY6" fmla="*/ 503088 h 4330372"/>
              <a:gd name="connsiteX0" fmla="*/ 0 w 5719980"/>
              <a:gd name="connsiteY0" fmla="*/ 534591 h 4361875"/>
              <a:gd name="connsiteX1" fmla="*/ 3414572 w 5719980"/>
              <a:gd name="connsiteY1" fmla="*/ 759998 h 4361875"/>
              <a:gd name="connsiteX2" fmla="*/ 5664153 w 5719980"/>
              <a:gd name="connsiteY2" fmla="*/ 747146 h 4361875"/>
              <a:gd name="connsiteX3" fmla="*/ 4686969 w 5719980"/>
              <a:gd name="connsiteY3" fmla="*/ 4187432 h 4361875"/>
              <a:gd name="connsiteX4" fmla="*/ 2966019 w 5719980"/>
              <a:gd name="connsiteY4" fmla="*/ 3805938 h 4361875"/>
              <a:gd name="connsiteX5" fmla="*/ 0 w 5719980"/>
              <a:gd name="connsiteY5" fmla="*/ 4175779 h 4361875"/>
              <a:gd name="connsiteX6" fmla="*/ 0 w 5719980"/>
              <a:gd name="connsiteY6" fmla="*/ 534591 h 4361875"/>
              <a:gd name="connsiteX0" fmla="*/ 0 w 5775105"/>
              <a:gd name="connsiteY0" fmla="*/ 401875 h 4229159"/>
              <a:gd name="connsiteX1" fmla="*/ 3414572 w 5775105"/>
              <a:gd name="connsiteY1" fmla="*/ 627282 h 4229159"/>
              <a:gd name="connsiteX2" fmla="*/ 5664153 w 5775105"/>
              <a:gd name="connsiteY2" fmla="*/ 614430 h 4229159"/>
              <a:gd name="connsiteX3" fmla="*/ 4686969 w 5775105"/>
              <a:gd name="connsiteY3" fmla="*/ 4054716 h 4229159"/>
              <a:gd name="connsiteX4" fmla="*/ 2966019 w 5775105"/>
              <a:gd name="connsiteY4" fmla="*/ 3673222 h 4229159"/>
              <a:gd name="connsiteX5" fmla="*/ 0 w 5775105"/>
              <a:gd name="connsiteY5" fmla="*/ 4043063 h 4229159"/>
              <a:gd name="connsiteX6" fmla="*/ 0 w 5775105"/>
              <a:gd name="connsiteY6" fmla="*/ 401875 h 422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5105" h="4229159">
                <a:moveTo>
                  <a:pt x="0" y="401875"/>
                </a:moveTo>
                <a:cubicBezTo>
                  <a:pt x="1137837" y="644677"/>
                  <a:pt x="2199924" y="1060290"/>
                  <a:pt x="3414572" y="627282"/>
                </a:cubicBezTo>
                <a:cubicBezTo>
                  <a:pt x="5439222" y="-739776"/>
                  <a:pt x="5307378" y="542955"/>
                  <a:pt x="5664153" y="614430"/>
                </a:cubicBezTo>
                <a:cubicBezTo>
                  <a:pt x="6020928" y="685905"/>
                  <a:pt x="5469896" y="3942522"/>
                  <a:pt x="4686969" y="4054716"/>
                </a:cubicBezTo>
                <a:cubicBezTo>
                  <a:pt x="4075469" y="4304227"/>
                  <a:pt x="3769166" y="4370309"/>
                  <a:pt x="2966019" y="3673222"/>
                </a:cubicBezTo>
                <a:cubicBezTo>
                  <a:pt x="1926549" y="2861174"/>
                  <a:pt x="988673" y="3919783"/>
                  <a:pt x="0" y="4043063"/>
                </a:cubicBezTo>
                <a:lnTo>
                  <a:pt x="0" y="401875"/>
                </a:lnTo>
                <a:close/>
              </a:path>
            </a:pathLst>
          </a:custGeom>
          <a:gradFill flip="none" rotWithShape="1">
            <a:gsLst>
              <a:gs pos="88284">
                <a:srgbClr val="25B0DB">
                  <a:alpha val="20000"/>
                </a:srgbClr>
              </a:gs>
              <a:gs pos="0">
                <a:srgbClr val="002060">
                  <a:alpha val="20000"/>
                </a:srgbClr>
              </a:gs>
              <a:gs pos="70264">
                <a:srgbClr val="34A3D6">
                  <a:alpha val="20000"/>
                </a:srgbClr>
              </a:gs>
              <a:gs pos="54963">
                <a:srgbClr val="1C8CCC">
                  <a:alpha val="20000"/>
                </a:srgbClr>
              </a:gs>
              <a:gs pos="37000">
                <a:srgbClr val="0070C0">
                  <a:alpha val="20000"/>
                </a:srgbClr>
              </a:gs>
              <a:gs pos="100000">
                <a:srgbClr val="63D0EA">
                  <a:alpha val="20000"/>
                </a:srgb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7C65FE8C-89D6-47BC-BDE0-DB02B6B7BC1A}"/>
              </a:ext>
            </a:extLst>
          </p:cNvPr>
          <p:cNvSpPr/>
          <p:nvPr/>
        </p:nvSpPr>
        <p:spPr>
          <a:xfrm>
            <a:off x="9546990" y="-149999"/>
            <a:ext cx="367680" cy="367680"/>
          </a:xfrm>
          <a:prstGeom prst="ellipse">
            <a:avLst/>
          </a:prstGeom>
          <a:solidFill>
            <a:srgbClr val="CEE5F3">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31D9A467-B669-4DFA-8BB1-79C36637FD57}"/>
              </a:ext>
            </a:extLst>
          </p:cNvPr>
          <p:cNvSpPr/>
          <p:nvPr/>
        </p:nvSpPr>
        <p:spPr>
          <a:xfrm>
            <a:off x="11840247" y="4275690"/>
            <a:ext cx="221124" cy="221124"/>
          </a:xfrm>
          <a:prstGeom prst="ellipse">
            <a:avLst/>
          </a:prstGeom>
          <a:solidFill>
            <a:srgbClr val="CEE5F3">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FA30EE04-345E-4510-9601-9F13C1C7D27C}"/>
              </a:ext>
            </a:extLst>
          </p:cNvPr>
          <p:cNvSpPr/>
          <p:nvPr/>
        </p:nvSpPr>
        <p:spPr>
          <a:xfrm>
            <a:off x="11223777" y="4725106"/>
            <a:ext cx="300202" cy="300202"/>
          </a:xfrm>
          <a:prstGeom prst="ellipse">
            <a:avLst/>
          </a:prstGeom>
          <a:solidFill>
            <a:srgbClr val="CEE5F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7" name="群組 36">
            <a:extLst>
              <a:ext uri="{FF2B5EF4-FFF2-40B4-BE49-F238E27FC236}">
                <a16:creationId xmlns:a16="http://schemas.microsoft.com/office/drawing/2014/main" id="{B7D5B7EF-29F1-48EE-AC49-E3C84A04C67E}"/>
              </a:ext>
            </a:extLst>
          </p:cNvPr>
          <p:cNvGrpSpPr/>
          <p:nvPr/>
        </p:nvGrpSpPr>
        <p:grpSpPr>
          <a:xfrm>
            <a:off x="5350027" y="1959428"/>
            <a:ext cx="7236904" cy="4479197"/>
            <a:chOff x="4195455" y="1538514"/>
            <a:chExt cx="7996545" cy="4850987"/>
          </a:xfrm>
        </p:grpSpPr>
        <p:pic>
          <p:nvPicPr>
            <p:cNvPr id="18" name="圖片 17">
              <a:extLst>
                <a:ext uri="{FF2B5EF4-FFF2-40B4-BE49-F238E27FC236}">
                  <a16:creationId xmlns:a16="http://schemas.microsoft.com/office/drawing/2014/main" id="{10725BF6-68B1-4238-AFE9-02CACFD5BF2B}"/>
                </a:ext>
              </a:extLst>
            </p:cNvPr>
            <p:cNvPicPr>
              <a:picLocks noChangeAspect="1"/>
            </p:cNvPicPr>
            <p:nvPr/>
          </p:nvPicPr>
          <p:blipFill>
            <a:blip r:embed="rId2"/>
            <a:stretch>
              <a:fillRect/>
            </a:stretch>
          </p:blipFill>
          <p:spPr>
            <a:xfrm>
              <a:off x="4195455" y="1538514"/>
              <a:ext cx="7996545" cy="4850987"/>
            </a:xfrm>
            <a:prstGeom prst="rect">
              <a:avLst/>
            </a:prstGeom>
          </p:spPr>
        </p:pic>
        <p:pic>
          <p:nvPicPr>
            <p:cNvPr id="29" name="圖片 28">
              <a:extLst>
                <a:ext uri="{FF2B5EF4-FFF2-40B4-BE49-F238E27FC236}">
                  <a16:creationId xmlns:a16="http://schemas.microsoft.com/office/drawing/2014/main" id="{BF7BF062-FDC3-4EA0-999A-E1CF433952CE}"/>
                </a:ext>
              </a:extLst>
            </p:cNvPr>
            <p:cNvPicPr>
              <a:picLocks noChangeAspect="1"/>
            </p:cNvPicPr>
            <p:nvPr/>
          </p:nvPicPr>
          <p:blipFill>
            <a:blip r:embed="rId3"/>
            <a:stretch>
              <a:fillRect/>
            </a:stretch>
          </p:blipFill>
          <p:spPr>
            <a:xfrm>
              <a:off x="4294649" y="3814330"/>
              <a:ext cx="1254073" cy="2355980"/>
            </a:xfrm>
            <a:prstGeom prst="rect">
              <a:avLst/>
            </a:prstGeom>
          </p:spPr>
        </p:pic>
        <p:sp>
          <p:nvSpPr>
            <p:cNvPr id="21" name="文字方塊 20">
              <a:extLst>
                <a:ext uri="{FF2B5EF4-FFF2-40B4-BE49-F238E27FC236}">
                  <a16:creationId xmlns:a16="http://schemas.microsoft.com/office/drawing/2014/main" id="{13F159E4-A46C-4BA9-8CB7-CF1787175D26}"/>
                </a:ext>
              </a:extLst>
            </p:cNvPr>
            <p:cNvSpPr txBox="1"/>
            <p:nvPr/>
          </p:nvSpPr>
          <p:spPr>
            <a:xfrm>
              <a:off x="4442045" y="5310713"/>
              <a:ext cx="967467" cy="499985"/>
            </a:xfrm>
            <a:prstGeom prst="rect">
              <a:avLst/>
            </a:prstGeom>
            <a:noFill/>
          </p:spPr>
          <p:txBody>
            <a:bodyPr wrap="none" rtlCol="0">
              <a:spAutoFit/>
            </a:bodyPr>
            <a:lstStyle/>
            <a:p>
              <a:pPr algn="ctr"/>
              <a:r>
                <a:rPr lang="en-US" altLang="zh-TW" sz="2400" b="1" dirty="0">
                  <a:solidFill>
                    <a:srgbClr val="8FAADC"/>
                  </a:solidFill>
                  <a:latin typeface="Helvetica" panose="020B0604020202020204" pitchFamily="34" charset="0"/>
                  <a:cs typeface="Helvetica" panose="020B0604020202020204" pitchFamily="34" charset="0"/>
                </a:rPr>
                <a:t>New</a:t>
              </a:r>
              <a:r>
                <a:rPr lang="en-US" altLang="zh-TW" sz="1600" b="1" dirty="0">
                  <a:solidFill>
                    <a:srgbClr val="8FAADC"/>
                  </a:solidFill>
                  <a:latin typeface="Helvetica" panose="020B0604020202020204" pitchFamily="34" charset="0"/>
                  <a:cs typeface="Helvetica" panose="020B0604020202020204" pitchFamily="34" charset="0"/>
                </a:rPr>
                <a:t> </a:t>
              </a:r>
            </a:p>
          </p:txBody>
        </p:sp>
        <p:sp>
          <p:nvSpPr>
            <p:cNvPr id="31" name="文字方塊 30">
              <a:extLst>
                <a:ext uri="{FF2B5EF4-FFF2-40B4-BE49-F238E27FC236}">
                  <a16:creationId xmlns:a16="http://schemas.microsoft.com/office/drawing/2014/main" id="{3D105B0F-55EA-4932-AC7C-A399D791037E}"/>
                </a:ext>
              </a:extLst>
            </p:cNvPr>
            <p:cNvSpPr txBox="1"/>
            <p:nvPr/>
          </p:nvSpPr>
          <p:spPr>
            <a:xfrm>
              <a:off x="4222079" y="5660282"/>
              <a:ext cx="1371599" cy="399988"/>
            </a:xfrm>
            <a:prstGeom prst="rect">
              <a:avLst/>
            </a:prstGeom>
            <a:noFill/>
          </p:spPr>
          <p:txBody>
            <a:bodyPr wrap="square">
              <a:spAutoFit/>
            </a:bodyPr>
            <a:lstStyle/>
            <a:p>
              <a:pPr algn="ctr"/>
              <a:r>
                <a:rPr lang="en-US" altLang="zh-TW" b="1" dirty="0">
                  <a:solidFill>
                    <a:srgbClr val="8FAADC"/>
                  </a:solidFill>
                  <a:latin typeface="Helvetica" panose="020B0604020202020204" pitchFamily="34" charset="0"/>
                  <a:cs typeface="Helvetica" panose="020B0604020202020204" pitchFamily="34" charset="0"/>
                </a:rPr>
                <a:t>opening</a:t>
              </a:r>
              <a:endParaRPr lang="zh-TW" altLang="en-US" b="1" dirty="0">
                <a:solidFill>
                  <a:srgbClr val="8FAADC"/>
                </a:solidFill>
                <a:latin typeface="Helvetica" panose="020B0604020202020204" pitchFamily="34" charset="0"/>
                <a:cs typeface="Helvetica" panose="020B0604020202020204" pitchFamily="34" charset="0"/>
              </a:endParaRPr>
            </a:p>
          </p:txBody>
        </p:sp>
      </p:grpSp>
      <p:sp>
        <p:nvSpPr>
          <p:cNvPr id="32" name="橢圓 31">
            <a:extLst>
              <a:ext uri="{FF2B5EF4-FFF2-40B4-BE49-F238E27FC236}">
                <a16:creationId xmlns:a16="http://schemas.microsoft.com/office/drawing/2014/main" id="{4523A62E-BF0C-4D40-B0F3-9AACC099839C}"/>
              </a:ext>
            </a:extLst>
          </p:cNvPr>
          <p:cNvSpPr/>
          <p:nvPr/>
        </p:nvSpPr>
        <p:spPr>
          <a:xfrm>
            <a:off x="11450089" y="5243334"/>
            <a:ext cx="464070" cy="464070"/>
          </a:xfrm>
          <a:prstGeom prst="ellipse">
            <a:avLst/>
          </a:prstGeom>
          <a:solidFill>
            <a:srgbClr val="CEE5F3">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副標題 2">
            <a:extLst>
              <a:ext uri="{FF2B5EF4-FFF2-40B4-BE49-F238E27FC236}">
                <a16:creationId xmlns:a16="http://schemas.microsoft.com/office/drawing/2014/main" id="{5948C848-3BBE-4C27-AB8C-69925F32146C}"/>
              </a:ext>
            </a:extLst>
          </p:cNvPr>
          <p:cNvSpPr txBox="1">
            <a:spLocks/>
          </p:cNvSpPr>
          <p:nvPr/>
        </p:nvSpPr>
        <p:spPr>
          <a:xfrm>
            <a:off x="631036" y="3234875"/>
            <a:ext cx="5553860" cy="1768410"/>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崔維剛</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許維哲</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林芷如</a:t>
            </a:r>
            <a:endParaRPr lang="en-US" altLang="zh-TW" sz="2200" b="1" dirty="0">
              <a:solidFill>
                <a:schemeClr val="tx2">
                  <a:lumMod val="75000"/>
                </a:schemeClr>
              </a:solidFill>
              <a:latin typeface="微軟正黑體" panose="020B0604030504040204" pitchFamily="34" charset="-120"/>
              <a:ea typeface="微軟正黑體" panose="020B0604030504040204" pitchFamily="34" charset="-120"/>
            </a:endParaRPr>
          </a:p>
          <a:p>
            <a:pPr marL="0" indent="0">
              <a:lnSpc>
                <a:spcPct val="100000"/>
              </a:lnSpc>
              <a:spcAft>
                <a:spcPts val="500"/>
              </a:spcAft>
              <a:buNone/>
            </a:pP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許翊庭</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林穎真</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王得宇</a:t>
            </a:r>
            <a:endParaRPr lang="en-US" altLang="zh-TW" sz="2200" b="1" dirty="0">
              <a:solidFill>
                <a:schemeClr val="tx2">
                  <a:lumMod val="75000"/>
                </a:schemeClr>
              </a:solidFill>
              <a:latin typeface="微軟正黑體" panose="020B0604030504040204" pitchFamily="34" charset="-120"/>
              <a:ea typeface="微軟正黑體" panose="020B0604030504040204" pitchFamily="34" charset="-120"/>
            </a:endParaRPr>
          </a:p>
          <a:p>
            <a:pPr marL="0" indent="0">
              <a:lnSpc>
                <a:spcPct val="100000"/>
              </a:lnSpc>
              <a:spcAft>
                <a:spcPts val="500"/>
              </a:spcAft>
              <a:buNone/>
            </a:pP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指導老師：郭惠民</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蔡昀翰</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蔡政廷</a:t>
            </a:r>
            <a:endParaRPr lang="en-US" altLang="zh-TW" sz="2200" b="1" dirty="0">
              <a:solidFill>
                <a:schemeClr val="tx2">
                  <a:lumMod val="75000"/>
                </a:schemeClr>
              </a:solidFill>
              <a:latin typeface="微軟正黑體" panose="020B0604030504040204" pitchFamily="34" charset="-120"/>
              <a:ea typeface="微軟正黑體" panose="020B0604030504040204" pitchFamily="34" charset="-120"/>
            </a:endParaRPr>
          </a:p>
          <a:p>
            <a:pPr marL="0" indent="0">
              <a:lnSpc>
                <a:spcPct val="100000"/>
              </a:lnSpc>
              <a:buNone/>
            </a:pPr>
            <a:endParaRPr lang="zh-TW" altLang="en-US" sz="2200" b="1" dirty="0">
              <a:solidFill>
                <a:schemeClr val="tx2">
                  <a:lumMod val="75000"/>
                </a:schemeClr>
              </a:solidFill>
              <a:latin typeface="微軟正黑體" panose="020B0604030504040204" pitchFamily="34" charset="-120"/>
              <a:ea typeface="微軟正黑體" panose="020B0604030504040204" pitchFamily="34" charset="-120"/>
            </a:endParaRPr>
          </a:p>
        </p:txBody>
      </p:sp>
      <p:sp>
        <p:nvSpPr>
          <p:cNvPr id="34" name="矩形 33">
            <a:extLst>
              <a:ext uri="{FF2B5EF4-FFF2-40B4-BE49-F238E27FC236}">
                <a16:creationId xmlns:a16="http://schemas.microsoft.com/office/drawing/2014/main" id="{2E8A76E9-FB29-47EF-BEA4-0185B9D7A3D6}"/>
              </a:ext>
            </a:extLst>
          </p:cNvPr>
          <p:cNvSpPr/>
          <p:nvPr/>
        </p:nvSpPr>
        <p:spPr>
          <a:xfrm>
            <a:off x="-409779" y="1376738"/>
            <a:ext cx="323552" cy="32355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文字方塊 34">
            <a:extLst>
              <a:ext uri="{FF2B5EF4-FFF2-40B4-BE49-F238E27FC236}">
                <a16:creationId xmlns:a16="http://schemas.microsoft.com/office/drawing/2014/main" id="{FFA4DBAE-D512-4B68-A260-5BF22B711B3A}"/>
              </a:ext>
            </a:extLst>
          </p:cNvPr>
          <p:cNvSpPr txBox="1"/>
          <p:nvPr/>
        </p:nvSpPr>
        <p:spPr>
          <a:xfrm>
            <a:off x="703606" y="1086746"/>
            <a:ext cx="1946367" cy="400110"/>
          </a:xfrm>
          <a:prstGeom prst="rect">
            <a:avLst/>
          </a:prstGeom>
          <a:noFill/>
        </p:spPr>
        <p:txBody>
          <a:bodyPr wrap="none" rtlCol="0">
            <a:spAutoFit/>
          </a:bodyPr>
          <a:lstStyle/>
          <a:p>
            <a:r>
              <a:rPr lang="en-US" altLang="zh-TW" sz="2000" b="1" dirty="0">
                <a:solidFill>
                  <a:schemeClr val="accent1">
                    <a:lumMod val="50000"/>
                  </a:schemeClr>
                </a:solidFill>
                <a:latin typeface="Helvetica" panose="020B0604020202020204" pitchFamily="34" charset="0"/>
                <a:ea typeface="微軟正黑體" panose="020B0604030504040204" pitchFamily="34" charset="-120"/>
                <a:cs typeface="Helvetica" panose="020B0604020202020204" pitchFamily="34" charset="0"/>
              </a:rPr>
              <a:t>TFB102</a:t>
            </a:r>
            <a:r>
              <a:rPr lang="en-US" altLang="zh-TW" sz="2000" b="1" dirty="0">
                <a:solidFill>
                  <a:schemeClr val="accent1">
                    <a:lumMod val="50000"/>
                  </a:schemeClr>
                </a:solidFill>
                <a:latin typeface="微軟正黑體" panose="020B0604030504040204" pitchFamily="34" charset="-120"/>
                <a:ea typeface="微軟正黑體" panose="020B0604030504040204" pitchFamily="34" charset="-120"/>
              </a:rPr>
              <a:t> </a:t>
            </a:r>
            <a:r>
              <a:rPr lang="zh-TW" altLang="en-US" sz="2000" b="1" dirty="0">
                <a:solidFill>
                  <a:schemeClr val="accent1">
                    <a:lumMod val="50000"/>
                  </a:schemeClr>
                </a:solidFill>
                <a:latin typeface="微軟正黑體" panose="020B0604030504040204" pitchFamily="34" charset="-120"/>
                <a:ea typeface="微軟正黑體" panose="020B0604030504040204" pitchFamily="34" charset="-120"/>
              </a:rPr>
              <a:t>第四組</a:t>
            </a:r>
          </a:p>
        </p:txBody>
      </p:sp>
      <p:sp>
        <p:nvSpPr>
          <p:cNvPr id="36" name="文字方塊 35">
            <a:extLst>
              <a:ext uri="{FF2B5EF4-FFF2-40B4-BE49-F238E27FC236}">
                <a16:creationId xmlns:a16="http://schemas.microsoft.com/office/drawing/2014/main" id="{389D18CB-A33B-4ACA-AB96-7064FA05285E}"/>
              </a:ext>
            </a:extLst>
          </p:cNvPr>
          <p:cNvSpPr txBox="1"/>
          <p:nvPr/>
        </p:nvSpPr>
        <p:spPr>
          <a:xfrm>
            <a:off x="631036" y="1376593"/>
            <a:ext cx="4339650" cy="1805623"/>
          </a:xfrm>
          <a:prstGeom prst="rect">
            <a:avLst/>
          </a:prstGeom>
          <a:noFill/>
        </p:spPr>
        <p:txBody>
          <a:bodyPr wrap="none" rtlCol="0">
            <a:spAutoFit/>
          </a:bodyPr>
          <a:lstStyle/>
          <a:p>
            <a:pPr>
              <a:spcAft>
                <a:spcPts val="400"/>
              </a:spcAft>
            </a:pPr>
            <a:r>
              <a:rPr lang="zh-TW" altLang="en-US" sz="5400" b="1" dirty="0">
                <a:solidFill>
                  <a:schemeClr val="accent1">
                    <a:lumMod val="50000"/>
                  </a:schemeClr>
                </a:solidFill>
                <a:latin typeface="微軟正黑體" panose="020B0604030504040204" pitchFamily="34" charset="-120"/>
                <a:ea typeface="微軟正黑體" panose="020B0604030504040204" pitchFamily="34" charset="-120"/>
              </a:rPr>
              <a:t>疫</a:t>
            </a:r>
            <a:r>
              <a:rPr lang="en-US" altLang="zh-TW" sz="5400" b="1" dirty="0">
                <a:solidFill>
                  <a:schemeClr val="accent1">
                    <a:lumMod val="50000"/>
                  </a:schemeClr>
                </a:solidFill>
                <a:latin typeface="Helvetica" panose="020B0604020202020204" pitchFamily="34" charset="0"/>
                <a:ea typeface="微軟正黑體" panose="020B0604030504040204" pitchFamily="34" charset="-120"/>
                <a:cs typeface="Helvetica" panose="020B0604020202020204" pitchFamily="34" charset="0"/>
              </a:rPr>
              <a:t>Shopping</a:t>
            </a:r>
          </a:p>
          <a:p>
            <a:pPr>
              <a:spcAft>
                <a:spcPts val="400"/>
              </a:spcAft>
            </a:pPr>
            <a:r>
              <a:rPr lang="zh-TW" altLang="en-US" sz="5400" b="1" dirty="0">
                <a:solidFill>
                  <a:schemeClr val="accent1">
                    <a:lumMod val="50000"/>
                  </a:schemeClr>
                </a:solidFill>
                <a:latin typeface="微軟正黑體" panose="020B0604030504040204" pitchFamily="34" charset="-120"/>
                <a:ea typeface="微軟正黑體" panose="020B0604030504040204" pitchFamily="34" charset="-120"/>
              </a:rPr>
              <a:t>無人智慧商店</a:t>
            </a:r>
            <a:endParaRPr lang="en-US" altLang="zh-TW" sz="5400" b="1" dirty="0">
              <a:solidFill>
                <a:schemeClr val="accent1">
                  <a:lumMod val="50000"/>
                </a:schemeClr>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782384EE-293A-495F-B66C-84FB81DFF9BA}"/>
              </a:ext>
            </a:extLst>
          </p:cNvPr>
          <p:cNvSpPr txBox="1"/>
          <p:nvPr/>
        </p:nvSpPr>
        <p:spPr>
          <a:xfrm>
            <a:off x="7375190" y="2277158"/>
            <a:ext cx="8229600" cy="523220"/>
          </a:xfrm>
          <a:prstGeom prst="rect">
            <a:avLst/>
          </a:prstGeom>
          <a:noFill/>
        </p:spPr>
        <p:txBody>
          <a:bodyPr wrap="square">
            <a:spAutoFit/>
          </a:bodyPr>
          <a:lstStyle/>
          <a:p>
            <a:r>
              <a:rPr lang="zh-TW" altLang="en-US" sz="2800" b="1" dirty="0">
                <a:solidFill>
                  <a:schemeClr val="accent1">
                    <a:lumMod val="60000"/>
                    <a:lumOff val="40000"/>
                  </a:schemeClr>
                </a:solidFill>
                <a:latin typeface="微軟正黑體" panose="020B0604030504040204" pitchFamily="34" charset="-120"/>
                <a:ea typeface="微軟正黑體" panose="020B0604030504040204" pitchFamily="34" charset="-120"/>
              </a:rPr>
              <a:t>疫</a:t>
            </a:r>
            <a:r>
              <a:rPr lang="en-US" altLang="zh-TW" sz="2800" b="1" dirty="0">
                <a:solidFill>
                  <a:schemeClr val="accent1">
                    <a:lumMod val="60000"/>
                    <a:lumOff val="40000"/>
                  </a:schemeClr>
                </a:solidFill>
                <a:latin typeface="Helvetica" panose="020B0604020202020204" pitchFamily="34" charset="0"/>
                <a:ea typeface="微軟正黑體" panose="020B0604030504040204" pitchFamily="34" charset="-120"/>
                <a:cs typeface="Helvetica" panose="020B0604020202020204" pitchFamily="34" charset="0"/>
              </a:rPr>
              <a:t>Shopping</a:t>
            </a:r>
            <a:endParaRPr lang="zh-TW" altLang="en-US" sz="2800" b="1" dirty="0">
              <a:solidFill>
                <a:schemeClr val="accent1">
                  <a:lumMod val="60000"/>
                  <a:lumOff val="40000"/>
                </a:schemeClr>
              </a:solidFill>
              <a:latin typeface="Helvetica" panose="020B0604020202020204" pitchFamily="34" charset="0"/>
              <a:cs typeface="Helvetica" panose="020B0604020202020204" pitchFamily="34" charset="0"/>
            </a:endParaRPr>
          </a:p>
        </p:txBody>
      </p:sp>
      <p:sp>
        <p:nvSpPr>
          <p:cNvPr id="46" name="矩形: 圓角 45">
            <a:extLst>
              <a:ext uri="{FF2B5EF4-FFF2-40B4-BE49-F238E27FC236}">
                <a16:creationId xmlns:a16="http://schemas.microsoft.com/office/drawing/2014/main" id="{A5B56AB2-72F9-4F0A-B62C-C154D35816D9}"/>
              </a:ext>
            </a:extLst>
          </p:cNvPr>
          <p:cNvSpPr/>
          <p:nvPr/>
        </p:nvSpPr>
        <p:spPr>
          <a:xfrm>
            <a:off x="5388608" y="2197608"/>
            <a:ext cx="671406" cy="671406"/>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5" name="群組 44">
            <a:extLst>
              <a:ext uri="{FF2B5EF4-FFF2-40B4-BE49-F238E27FC236}">
                <a16:creationId xmlns:a16="http://schemas.microsoft.com/office/drawing/2014/main" id="{D49991EF-214D-4327-B53E-E9AC467ADE6C}"/>
              </a:ext>
            </a:extLst>
          </p:cNvPr>
          <p:cNvGrpSpPr/>
          <p:nvPr/>
        </p:nvGrpSpPr>
        <p:grpSpPr>
          <a:xfrm>
            <a:off x="5495482" y="2205584"/>
            <a:ext cx="671406" cy="656711"/>
            <a:chOff x="4968965" y="1527844"/>
            <a:chExt cx="896137" cy="876524"/>
          </a:xfrm>
        </p:grpSpPr>
        <p:sp>
          <p:nvSpPr>
            <p:cNvPr id="42" name="橢圓 41">
              <a:extLst>
                <a:ext uri="{FF2B5EF4-FFF2-40B4-BE49-F238E27FC236}">
                  <a16:creationId xmlns:a16="http://schemas.microsoft.com/office/drawing/2014/main" id="{FC413B3F-CCB5-4D6F-A0EA-D2F53DDB92A3}"/>
                </a:ext>
              </a:extLst>
            </p:cNvPr>
            <p:cNvSpPr/>
            <p:nvPr/>
          </p:nvSpPr>
          <p:spPr>
            <a:xfrm>
              <a:off x="4968965" y="1527844"/>
              <a:ext cx="876524" cy="876524"/>
            </a:xfrm>
            <a:prstGeom prst="ellipse">
              <a:avLst/>
            </a:prstGeom>
            <a:noFill/>
            <a:ln w="28575">
              <a:solidFill>
                <a:srgbClr val="1C3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4" name="圖片 43">
              <a:extLst>
                <a:ext uri="{FF2B5EF4-FFF2-40B4-BE49-F238E27FC236}">
                  <a16:creationId xmlns:a16="http://schemas.microsoft.com/office/drawing/2014/main" id="{E5DD9648-3EC3-4200-A282-DB0E87334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579" y="1546853"/>
              <a:ext cx="876523" cy="836787"/>
            </a:xfrm>
            <a:prstGeom prst="rect">
              <a:avLst/>
            </a:prstGeom>
          </p:spPr>
        </p:pic>
      </p:grpSp>
    </p:spTree>
    <p:extLst>
      <p:ext uri="{BB962C8B-B14F-4D97-AF65-F5344CB8AC3E}">
        <p14:creationId xmlns:p14="http://schemas.microsoft.com/office/powerpoint/2010/main" val="403388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820566"/>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微軟正黑體" panose="020B0604030504040204" pitchFamily="34" charset="-120"/>
                <a:ea typeface="微軟正黑體" panose="020B0604030504040204" pitchFamily="34" charset="-120"/>
              </a:rPr>
              <a:t>顧客辨識</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7" name="文字方塊 6">
            <a:extLst>
              <a:ext uri="{FF2B5EF4-FFF2-40B4-BE49-F238E27FC236}">
                <a16:creationId xmlns:a16="http://schemas.microsoft.com/office/drawing/2014/main" id="{E6D7BD00-E1AB-4BF0-8F92-7D0080576950}"/>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王得宇</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Face recognition</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9" name="投影片編號版面配置區 8">
            <a:extLst>
              <a:ext uri="{FF2B5EF4-FFF2-40B4-BE49-F238E27FC236}">
                <a16:creationId xmlns:a16="http://schemas.microsoft.com/office/drawing/2014/main" id="{9BCC3D65-2142-4908-97B7-32E7A3F5C7F5}"/>
              </a:ext>
            </a:extLst>
          </p:cNvPr>
          <p:cNvSpPr>
            <a:spLocks noGrp="1"/>
          </p:cNvSpPr>
          <p:nvPr>
            <p:ph type="sldNum" sz="quarter" idx="12"/>
          </p:nvPr>
        </p:nvSpPr>
        <p:spPr/>
        <p:txBody>
          <a:bodyPr/>
          <a:lstStyle/>
          <a:p>
            <a:fld id="{AC24A62B-7E8F-4F0C-BD73-B02141D4C960}" type="slidenum">
              <a:rPr lang="zh-TW" altLang="en-US" smtClean="0"/>
              <a:t>10</a:t>
            </a:fld>
            <a:endParaRPr lang="zh-TW" altLang="en-US"/>
          </a:p>
        </p:txBody>
      </p:sp>
    </p:spTree>
    <p:extLst>
      <p:ext uri="{BB962C8B-B14F-4D97-AF65-F5344CB8AC3E}">
        <p14:creationId xmlns:p14="http://schemas.microsoft.com/office/powerpoint/2010/main" val="286297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C9C8319-633E-430A-89A0-EEA01C115DFC}"/>
              </a:ext>
            </a:extLst>
          </p:cNvPr>
          <p:cNvSpPr>
            <a:spLocks noGrp="1"/>
          </p:cNvSpPr>
          <p:nvPr>
            <p:ph idx="4294967295"/>
          </p:nvPr>
        </p:nvSpPr>
        <p:spPr>
          <a:xfrm>
            <a:off x="176141" y="718262"/>
            <a:ext cx="8318500" cy="893762"/>
          </a:xfrm>
          <a:noFill/>
        </p:spPr>
        <p:txBody>
          <a:bodyPr anchor="t" anchorCtr="0">
            <a:normAutofit/>
          </a:bodyPr>
          <a:lstStyle/>
          <a:p>
            <a:pPr marL="0" indent="0" rtl="0">
              <a:spcBef>
                <a:spcPts val="0"/>
              </a:spcBef>
              <a:spcAft>
                <a:spcPts val="0"/>
              </a:spcAft>
              <a:buNone/>
            </a:pPr>
            <a:endParaRPr lang="en-US" altLang="zh-TW" sz="1800" b="1" dirty="0">
              <a:solidFill>
                <a:srgbClr val="333F50"/>
              </a:solidFill>
              <a:latin typeface="微軟正黑體" panose="020B0604030504040204" pitchFamily="34" charset="-120"/>
              <a:ea typeface="微軟正黑體" panose="020B0604030504040204" pitchFamily="34" charset="-120"/>
            </a:endParaRPr>
          </a:p>
          <a:p>
            <a:pPr marL="0" indent="0" rtl="0">
              <a:spcBef>
                <a:spcPts val="0"/>
              </a:spcBef>
              <a:spcAft>
                <a:spcPts val="0"/>
              </a:spcAft>
              <a:buNone/>
            </a:pPr>
            <a:r>
              <a:rPr lang="zh-TW" altLang="en-US" sz="1900" b="1" i="0" u="none" strike="noStrike" dirty="0">
                <a:solidFill>
                  <a:srgbClr val="333F50"/>
                </a:solidFill>
                <a:effectLst/>
                <a:latin typeface="微軟正黑體" panose="020B0604030504040204" pitchFamily="34" charset="-120"/>
                <a:ea typeface="微軟正黑體" panose="020B0604030504040204" pitchFamily="34" charset="-120"/>
              </a:rPr>
              <a:t>運用場景 </a:t>
            </a:r>
            <a:r>
              <a:rPr lang="en-US" altLang="zh-TW" sz="1900" b="1" i="0" u="none" strike="noStrike" dirty="0">
                <a:solidFill>
                  <a:srgbClr val="333F50"/>
                </a:solidFill>
                <a:effectLst/>
                <a:latin typeface="微軟正黑體" panose="020B0604030504040204" pitchFamily="34" charset="-120"/>
                <a:ea typeface="微軟正黑體" panose="020B0604030504040204" pitchFamily="34" charset="-120"/>
              </a:rPr>
              <a:t>: </a:t>
            </a:r>
            <a:r>
              <a:rPr lang="zh-TW" altLang="en-US" sz="1900" b="1" i="0" u="none" strike="noStrike" dirty="0">
                <a:solidFill>
                  <a:srgbClr val="333F50"/>
                </a:solidFill>
                <a:effectLst/>
                <a:latin typeface="微軟正黑體" panose="020B0604030504040204" pitchFamily="34" charset="-120"/>
                <a:ea typeface="微軟正黑體" panose="020B0604030504040204" pitchFamily="34" charset="-120"/>
              </a:rPr>
              <a:t>顧客進入商店時以及進入結帳前進行身份識別</a:t>
            </a:r>
            <a:endParaRPr lang="zh-TW" altLang="en-US" sz="1900" b="1" dirty="0">
              <a:solidFill>
                <a:srgbClr val="333F50"/>
              </a:solidFill>
              <a:effectLst/>
              <a:latin typeface="微軟正黑體" panose="020B0604030504040204" pitchFamily="34" charset="-120"/>
              <a:ea typeface="微軟正黑體" panose="020B0604030504040204" pitchFamily="34" charset="-120"/>
            </a:endParaRPr>
          </a:p>
        </p:txBody>
      </p:sp>
      <p:sp>
        <p:nvSpPr>
          <p:cNvPr id="50" name="Google Shape;99;p1">
            <a:extLst>
              <a:ext uri="{FF2B5EF4-FFF2-40B4-BE49-F238E27FC236}">
                <a16:creationId xmlns:a16="http://schemas.microsoft.com/office/drawing/2014/main" id="{D1578068-DF95-45EE-852B-5F28E94C256C}"/>
              </a:ext>
            </a:extLst>
          </p:cNvPr>
          <p:cNvSpPr txBox="1">
            <a:spLocks noChangeAspect="1"/>
          </p:cNvSpPr>
          <p:nvPr/>
        </p:nvSpPr>
        <p:spPr>
          <a:xfrm>
            <a:off x="920535" y="4387305"/>
            <a:ext cx="1701544"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顧客註冊</a:t>
            </a:r>
            <a:endParaRPr sz="2000" dirty="0">
              <a:solidFill>
                <a:srgbClr val="333F50"/>
              </a:solidFill>
              <a:latin typeface="微軟正黑體" panose="020B0604030504040204" pitchFamily="34" charset="-120"/>
              <a:ea typeface="微軟正黑體" panose="020B0604030504040204" pitchFamily="34" charset="-120"/>
            </a:endParaRPr>
          </a:p>
        </p:txBody>
      </p:sp>
      <p:sp>
        <p:nvSpPr>
          <p:cNvPr id="53" name="Google Shape;102;p1">
            <a:extLst>
              <a:ext uri="{FF2B5EF4-FFF2-40B4-BE49-F238E27FC236}">
                <a16:creationId xmlns:a16="http://schemas.microsoft.com/office/drawing/2014/main" id="{6B62A934-6D23-4753-9622-C050D6772EA5}"/>
              </a:ext>
            </a:extLst>
          </p:cNvPr>
          <p:cNvSpPr txBox="1">
            <a:spLocks noChangeAspect="1"/>
          </p:cNvSpPr>
          <p:nvPr/>
        </p:nvSpPr>
        <p:spPr>
          <a:xfrm>
            <a:off x="3276415" y="4387305"/>
            <a:ext cx="1261163" cy="400069"/>
          </a:xfrm>
          <a:prstGeom prst="rect">
            <a:avLst/>
          </a:prstGeom>
          <a:noFill/>
          <a:ln>
            <a:noFill/>
          </a:ln>
        </p:spPr>
        <p:txBody>
          <a:bodyPr spcFirstLastPara="1" wrap="square" lIns="91425" tIns="45700" rIns="91425" bIns="45700" anchor="t" anchorCtr="0">
            <a:spAutoFit/>
          </a:bodyPr>
          <a:lstStyle>
            <a:defPPr>
              <a:defRPr lang="zh-TW"/>
            </a:defPPr>
            <a:lvl1pPr marR="0" lvl="0" indent="0">
              <a:spcBef>
                <a:spcPts val="0"/>
              </a:spcBef>
              <a:spcAft>
                <a:spcPts val="0"/>
              </a:spcAft>
              <a:buNone/>
              <a:defRPr sz="2000" b="1">
                <a:solidFill>
                  <a:srgbClr val="333F50"/>
                </a:solidFill>
                <a:latin typeface="微軟正黑體" panose="020B0604030504040204" pitchFamily="34" charset="-120"/>
                <a:ea typeface="微軟正黑體" panose="020B0604030504040204" pitchFamily="34" charset="-120"/>
                <a:cs typeface="Microsoft JhengHei"/>
              </a:defRPr>
            </a:lvl1pPr>
          </a:lstStyle>
          <a:p>
            <a:r>
              <a:rPr lang="zh-TW" altLang="en-US" dirty="0">
                <a:sym typeface="Microsoft JhengHei"/>
              </a:rPr>
              <a:t>建立模型</a:t>
            </a:r>
            <a:endParaRPr dirty="0"/>
          </a:p>
        </p:txBody>
      </p:sp>
      <p:sp>
        <p:nvSpPr>
          <p:cNvPr id="55" name="Google Shape;104;p1">
            <a:extLst>
              <a:ext uri="{FF2B5EF4-FFF2-40B4-BE49-F238E27FC236}">
                <a16:creationId xmlns:a16="http://schemas.microsoft.com/office/drawing/2014/main" id="{BD9C20BB-2F9B-4A0E-A01A-7FA22DA7BD60}"/>
              </a:ext>
            </a:extLst>
          </p:cNvPr>
          <p:cNvSpPr>
            <a:spLocks noChangeAspect="1"/>
          </p:cNvSpPr>
          <p:nvPr/>
        </p:nvSpPr>
        <p:spPr>
          <a:xfrm>
            <a:off x="5375409" y="2619672"/>
            <a:ext cx="3684263" cy="2167701"/>
          </a:xfrm>
          <a:prstGeom prst="roundRect">
            <a:avLst>
              <a:gd name="adj" fmla="val 16667"/>
            </a:avLst>
          </a:prstGeom>
          <a:noFill/>
          <a:ln w="3810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105;p1">
            <a:extLst>
              <a:ext uri="{FF2B5EF4-FFF2-40B4-BE49-F238E27FC236}">
                <a16:creationId xmlns:a16="http://schemas.microsoft.com/office/drawing/2014/main" id="{302C7AAE-CD3A-4D9E-A0FE-36FE574AA335}"/>
              </a:ext>
            </a:extLst>
          </p:cNvPr>
          <p:cNvSpPr txBox="1">
            <a:spLocks noChangeAspect="1"/>
          </p:cNvSpPr>
          <p:nvPr/>
        </p:nvSpPr>
        <p:spPr>
          <a:xfrm>
            <a:off x="6168570" y="2021494"/>
            <a:ext cx="2545669" cy="400069"/>
          </a:xfrm>
          <a:prstGeom prst="rect">
            <a:avLst/>
          </a:prstGeom>
          <a:noFill/>
          <a:ln>
            <a:noFill/>
          </a:ln>
        </p:spPr>
        <p:txBody>
          <a:bodyPr spcFirstLastPara="1" wrap="square" lIns="91425" tIns="45700" rIns="91425" bIns="45700" anchor="t" anchorCtr="0">
            <a:spAutoFit/>
          </a:bodyPr>
          <a:lstStyle>
            <a:defPPr>
              <a:defRPr lang="zh-TW"/>
            </a:defPPr>
            <a:lvl1pPr marR="0" lvl="0" indent="0">
              <a:spcBef>
                <a:spcPts val="0"/>
              </a:spcBef>
              <a:spcAft>
                <a:spcPts val="0"/>
              </a:spcAft>
              <a:buNone/>
              <a:defRPr sz="2000" b="1">
                <a:solidFill>
                  <a:srgbClr val="333F50"/>
                </a:solidFill>
                <a:latin typeface="微軟正黑體" panose="020B0604030504040204" pitchFamily="34" charset="-120"/>
                <a:ea typeface="微軟正黑體" panose="020B0604030504040204" pitchFamily="34" charset="-120"/>
                <a:cs typeface="Microsoft JhengHei"/>
              </a:defRPr>
            </a:lvl1pPr>
          </a:lstStyle>
          <a:p>
            <a:r>
              <a:rPr lang="zh-TW" altLang="en-US" dirty="0">
                <a:sym typeface="Microsoft JhengHei"/>
              </a:rPr>
              <a:t>進入商店</a:t>
            </a:r>
            <a:r>
              <a:rPr lang="en-US" altLang="zh-TW" dirty="0">
                <a:sym typeface="Microsoft JhengHei"/>
              </a:rPr>
              <a:t>/</a:t>
            </a:r>
            <a:r>
              <a:rPr lang="zh-TW" altLang="en-US" dirty="0">
                <a:sym typeface="Microsoft JhengHei"/>
              </a:rPr>
              <a:t>結帳前</a:t>
            </a:r>
            <a:endParaRPr dirty="0"/>
          </a:p>
        </p:txBody>
      </p:sp>
      <p:sp>
        <p:nvSpPr>
          <p:cNvPr id="58" name="Google Shape;107;p1">
            <a:extLst>
              <a:ext uri="{FF2B5EF4-FFF2-40B4-BE49-F238E27FC236}">
                <a16:creationId xmlns:a16="http://schemas.microsoft.com/office/drawing/2014/main" id="{DA5F68F0-E03B-4150-9BD0-79EB1F29DA06}"/>
              </a:ext>
            </a:extLst>
          </p:cNvPr>
          <p:cNvSpPr txBox="1">
            <a:spLocks noChangeAspect="1"/>
          </p:cNvSpPr>
          <p:nvPr/>
        </p:nvSpPr>
        <p:spPr>
          <a:xfrm>
            <a:off x="5824763" y="3928359"/>
            <a:ext cx="1478396" cy="400069"/>
          </a:xfrm>
          <a:prstGeom prst="rect">
            <a:avLst/>
          </a:prstGeom>
          <a:noFill/>
          <a:ln>
            <a:noFill/>
          </a:ln>
        </p:spPr>
        <p:txBody>
          <a:bodyPr spcFirstLastPara="1" wrap="square" lIns="91425" tIns="45700" rIns="91425" bIns="45700" anchor="t" anchorCtr="0">
            <a:spAutoFit/>
          </a:bodyPr>
          <a:lstStyle>
            <a:defPPr>
              <a:defRPr lang="zh-TW"/>
            </a:defPPr>
            <a:lvl1pPr marR="0" lvl="0" indent="0">
              <a:spcBef>
                <a:spcPts val="0"/>
              </a:spcBef>
              <a:spcAft>
                <a:spcPts val="0"/>
              </a:spcAft>
              <a:buNone/>
              <a:defRPr sz="2000" b="1">
                <a:solidFill>
                  <a:srgbClr val="333F50"/>
                </a:solidFill>
                <a:latin typeface="微軟正黑體" panose="020B0604030504040204" pitchFamily="34" charset="-120"/>
                <a:ea typeface="微軟正黑體" panose="020B0604030504040204" pitchFamily="34" charset="-120"/>
                <a:cs typeface="Microsoft JhengHei"/>
              </a:defRPr>
            </a:lvl1pPr>
          </a:lstStyle>
          <a:p>
            <a:r>
              <a:rPr lang="zh-TW" altLang="en-US" dirty="0">
                <a:sym typeface="Microsoft JhengHei"/>
              </a:rPr>
              <a:t>是否有配戴</a:t>
            </a:r>
            <a:endParaRPr dirty="0"/>
          </a:p>
        </p:txBody>
      </p:sp>
      <p:sp>
        <p:nvSpPr>
          <p:cNvPr id="60" name="Google Shape;109;p1">
            <a:extLst>
              <a:ext uri="{FF2B5EF4-FFF2-40B4-BE49-F238E27FC236}">
                <a16:creationId xmlns:a16="http://schemas.microsoft.com/office/drawing/2014/main" id="{F92035F9-23D7-4F35-9AAC-DC24E3721209}"/>
              </a:ext>
            </a:extLst>
          </p:cNvPr>
          <p:cNvSpPr txBox="1">
            <a:spLocks noChangeAspect="1"/>
          </p:cNvSpPr>
          <p:nvPr/>
        </p:nvSpPr>
        <p:spPr>
          <a:xfrm>
            <a:off x="7515874" y="3928359"/>
            <a:ext cx="1810049" cy="400069"/>
          </a:xfrm>
          <a:prstGeom prst="rect">
            <a:avLst/>
          </a:prstGeom>
          <a:noFill/>
          <a:ln>
            <a:noFill/>
          </a:ln>
        </p:spPr>
        <p:txBody>
          <a:bodyPr spcFirstLastPara="1" wrap="square" lIns="91425" tIns="45700" rIns="91425" bIns="45700" anchor="t" anchorCtr="0">
            <a:spAutoFit/>
          </a:bodyPr>
          <a:lstStyle>
            <a:defPPr>
              <a:defRPr lang="zh-TW"/>
            </a:defPPr>
            <a:lvl1pPr marR="0" lvl="0" indent="0">
              <a:spcBef>
                <a:spcPts val="0"/>
              </a:spcBef>
              <a:spcAft>
                <a:spcPts val="0"/>
              </a:spcAft>
              <a:buNone/>
              <a:defRPr sz="2000" b="1">
                <a:solidFill>
                  <a:srgbClr val="333F50"/>
                </a:solidFill>
                <a:latin typeface="微軟正黑體" panose="020B0604030504040204" pitchFamily="34" charset="-120"/>
                <a:ea typeface="微軟正黑體" panose="020B0604030504040204" pitchFamily="34" charset="-120"/>
                <a:cs typeface="Microsoft JhengHei"/>
              </a:defRPr>
            </a:lvl1pPr>
          </a:lstStyle>
          <a:p>
            <a:r>
              <a:rPr lang="zh-TW" altLang="en-US" dirty="0">
                <a:sym typeface="Microsoft JhengHei"/>
              </a:rPr>
              <a:t>顧客身份</a:t>
            </a:r>
            <a:endParaRPr dirty="0"/>
          </a:p>
        </p:txBody>
      </p:sp>
      <p:cxnSp>
        <p:nvCxnSpPr>
          <p:cNvPr id="26" name="直線單箭頭接點 25">
            <a:extLst>
              <a:ext uri="{FF2B5EF4-FFF2-40B4-BE49-F238E27FC236}">
                <a16:creationId xmlns:a16="http://schemas.microsoft.com/office/drawing/2014/main" id="{22F58E45-5C93-4515-8BC8-F63B96B0C775}"/>
              </a:ext>
            </a:extLst>
          </p:cNvPr>
          <p:cNvCxnSpPr>
            <a:cxnSpLocks/>
          </p:cNvCxnSpPr>
          <p:nvPr/>
        </p:nvCxnSpPr>
        <p:spPr>
          <a:xfrm>
            <a:off x="2620766" y="3498396"/>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27" name="直線單箭頭接點 26">
            <a:extLst>
              <a:ext uri="{FF2B5EF4-FFF2-40B4-BE49-F238E27FC236}">
                <a16:creationId xmlns:a16="http://schemas.microsoft.com/office/drawing/2014/main" id="{F4395B15-3A7A-467B-97AD-21BFC9C764ED}"/>
              </a:ext>
            </a:extLst>
          </p:cNvPr>
          <p:cNvCxnSpPr>
            <a:cxnSpLocks/>
          </p:cNvCxnSpPr>
          <p:nvPr/>
        </p:nvCxnSpPr>
        <p:spPr>
          <a:xfrm>
            <a:off x="4732766" y="3507362"/>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28" name="直線單箭頭接點 27">
            <a:extLst>
              <a:ext uri="{FF2B5EF4-FFF2-40B4-BE49-F238E27FC236}">
                <a16:creationId xmlns:a16="http://schemas.microsoft.com/office/drawing/2014/main" id="{FE54F017-93FF-4343-B95E-09A2C876E2E5}"/>
              </a:ext>
            </a:extLst>
          </p:cNvPr>
          <p:cNvCxnSpPr>
            <a:cxnSpLocks/>
          </p:cNvCxnSpPr>
          <p:nvPr/>
        </p:nvCxnSpPr>
        <p:spPr>
          <a:xfrm>
            <a:off x="9471063" y="3507362"/>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9" name="文字方塊 28">
            <a:extLst>
              <a:ext uri="{FF2B5EF4-FFF2-40B4-BE49-F238E27FC236}">
                <a16:creationId xmlns:a16="http://schemas.microsoft.com/office/drawing/2014/main" id="{AD3015DE-03C2-46BD-8BA4-96C3CA3A6800}"/>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顧客辨識</a:t>
            </a:r>
          </a:p>
        </p:txBody>
      </p:sp>
      <p:pic>
        <p:nvPicPr>
          <p:cNvPr id="4" name="圖形 3">
            <a:extLst>
              <a:ext uri="{FF2B5EF4-FFF2-40B4-BE49-F238E27FC236}">
                <a16:creationId xmlns:a16="http://schemas.microsoft.com/office/drawing/2014/main" id="{505ACEA5-BA30-455E-A155-472F996CCE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869" y="2698057"/>
            <a:ext cx="1373612" cy="1586852"/>
          </a:xfrm>
          <a:prstGeom prst="rect">
            <a:avLst/>
          </a:prstGeom>
        </p:spPr>
      </p:pic>
      <p:sp>
        <p:nvSpPr>
          <p:cNvPr id="5" name="語音泡泡: 圓角矩形 4">
            <a:extLst>
              <a:ext uri="{FF2B5EF4-FFF2-40B4-BE49-F238E27FC236}">
                <a16:creationId xmlns:a16="http://schemas.microsoft.com/office/drawing/2014/main" id="{2DF9E7C2-9670-42CA-B294-FA36755B3696}"/>
              </a:ext>
            </a:extLst>
          </p:cNvPr>
          <p:cNvSpPr/>
          <p:nvPr/>
        </p:nvSpPr>
        <p:spPr>
          <a:xfrm>
            <a:off x="1545894" y="2729594"/>
            <a:ext cx="678452" cy="502044"/>
          </a:xfrm>
          <a:prstGeom prst="wedgeRoundRectCallout">
            <a:avLst>
              <a:gd name="adj1" fmla="val -33601"/>
              <a:gd name="adj2" fmla="val 76144"/>
              <a:gd name="adj3" fmla="val 16667"/>
            </a:avLst>
          </a:prstGeom>
          <a:solidFill>
            <a:srgbClr val="0070C0">
              <a:alpha val="66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語音泡泡: 圓角矩形 30">
            <a:extLst>
              <a:ext uri="{FF2B5EF4-FFF2-40B4-BE49-F238E27FC236}">
                <a16:creationId xmlns:a16="http://schemas.microsoft.com/office/drawing/2014/main" id="{84F03797-2CC1-4EB3-95BE-071B57EEBCBC}"/>
              </a:ext>
            </a:extLst>
          </p:cNvPr>
          <p:cNvSpPr/>
          <p:nvPr/>
        </p:nvSpPr>
        <p:spPr>
          <a:xfrm>
            <a:off x="1597740" y="2732103"/>
            <a:ext cx="678452" cy="502044"/>
          </a:xfrm>
          <a:prstGeom prst="wedgeRoundRectCallout">
            <a:avLst>
              <a:gd name="adj1" fmla="val -33601"/>
              <a:gd name="adj2" fmla="val 76144"/>
              <a:gd name="adj3" fmla="val 16667"/>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1E676CE6-51D2-4660-820A-4C6B3F350736}"/>
              </a:ext>
            </a:extLst>
          </p:cNvPr>
          <p:cNvGrpSpPr/>
          <p:nvPr/>
        </p:nvGrpSpPr>
        <p:grpSpPr>
          <a:xfrm>
            <a:off x="1779487" y="2787054"/>
            <a:ext cx="329067" cy="329067"/>
            <a:chOff x="4081164" y="5059416"/>
            <a:chExt cx="1144526" cy="1144526"/>
          </a:xfrm>
        </p:grpSpPr>
        <p:sp>
          <p:nvSpPr>
            <p:cNvPr id="48" name="Google Shape;97;p1">
              <a:extLst>
                <a:ext uri="{FF2B5EF4-FFF2-40B4-BE49-F238E27FC236}">
                  <a16:creationId xmlns:a16="http://schemas.microsoft.com/office/drawing/2014/main" id="{95F50D26-99F3-43F1-859C-A78A35E6422C}"/>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 name="圖片 31">
              <a:extLst>
                <a:ext uri="{FF2B5EF4-FFF2-40B4-BE49-F238E27FC236}">
                  <a16:creationId xmlns:a16="http://schemas.microsoft.com/office/drawing/2014/main" id="{EEE0FE71-4E63-4DC5-A907-DD5FBBC003FF}"/>
                </a:ext>
              </a:extLst>
            </p:cNvPr>
            <p:cNvPicPr>
              <a:picLocks noChangeAspect="1"/>
            </p:cNvPicPr>
            <p:nvPr/>
          </p:nvPicPr>
          <p:blipFill>
            <a:blip r:embed="rId4"/>
            <a:stretch>
              <a:fillRect/>
            </a:stretch>
          </p:blipFill>
          <p:spPr>
            <a:xfrm>
              <a:off x="4296229" y="5146113"/>
              <a:ext cx="783640" cy="979550"/>
            </a:xfrm>
            <a:prstGeom prst="rect">
              <a:avLst/>
            </a:prstGeom>
          </p:spPr>
        </p:pic>
      </p:grpSp>
      <p:pic>
        <p:nvPicPr>
          <p:cNvPr id="9" name="圖形 8">
            <a:extLst>
              <a:ext uri="{FF2B5EF4-FFF2-40B4-BE49-F238E27FC236}">
                <a16:creationId xmlns:a16="http://schemas.microsoft.com/office/drawing/2014/main" id="{19FF4744-78DB-406F-8D5A-0C5731CAA6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3168" y="2888764"/>
            <a:ext cx="1167881" cy="1167881"/>
          </a:xfrm>
          <a:prstGeom prst="rect">
            <a:avLst/>
          </a:prstGeom>
        </p:spPr>
      </p:pic>
      <p:pic>
        <p:nvPicPr>
          <p:cNvPr id="38" name="圖片 37">
            <a:extLst>
              <a:ext uri="{FF2B5EF4-FFF2-40B4-BE49-F238E27FC236}">
                <a16:creationId xmlns:a16="http://schemas.microsoft.com/office/drawing/2014/main" id="{02C9C914-CAA2-4A9A-A83B-E0B91083E15C}"/>
              </a:ext>
            </a:extLst>
          </p:cNvPr>
          <p:cNvPicPr>
            <a:picLocks noChangeAspect="1"/>
          </p:cNvPicPr>
          <p:nvPr/>
        </p:nvPicPr>
        <p:blipFill>
          <a:blip r:embed="rId4"/>
          <a:stretch>
            <a:fillRect/>
          </a:stretch>
        </p:blipFill>
        <p:spPr>
          <a:xfrm>
            <a:off x="7779269" y="3126083"/>
            <a:ext cx="566528" cy="708160"/>
          </a:xfrm>
          <a:prstGeom prst="rect">
            <a:avLst/>
          </a:prstGeom>
        </p:spPr>
      </p:pic>
      <p:pic>
        <p:nvPicPr>
          <p:cNvPr id="64" name="圖形 63">
            <a:extLst>
              <a:ext uri="{FF2B5EF4-FFF2-40B4-BE49-F238E27FC236}">
                <a16:creationId xmlns:a16="http://schemas.microsoft.com/office/drawing/2014/main" id="{0CCC7E53-BDB3-49A5-8652-1A5B8D5F86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700000">
            <a:off x="6091483" y="3028729"/>
            <a:ext cx="926186" cy="926186"/>
          </a:xfrm>
          <a:prstGeom prst="rect">
            <a:avLst/>
          </a:prstGeom>
        </p:spPr>
      </p:pic>
      <p:pic>
        <p:nvPicPr>
          <p:cNvPr id="66" name="圖形 65">
            <a:extLst>
              <a:ext uri="{FF2B5EF4-FFF2-40B4-BE49-F238E27FC236}">
                <a16:creationId xmlns:a16="http://schemas.microsoft.com/office/drawing/2014/main" id="{CA234DD2-845E-4D2C-8CA9-72560F11D5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24708" y="2756790"/>
            <a:ext cx="284270" cy="284270"/>
          </a:xfrm>
          <a:prstGeom prst="rect">
            <a:avLst/>
          </a:prstGeom>
        </p:spPr>
      </p:pic>
      <p:pic>
        <p:nvPicPr>
          <p:cNvPr id="67" name="圖形 66">
            <a:extLst>
              <a:ext uri="{FF2B5EF4-FFF2-40B4-BE49-F238E27FC236}">
                <a16:creationId xmlns:a16="http://schemas.microsoft.com/office/drawing/2014/main" id="{E616F921-31D8-4A5B-842D-CBE7AA3C7D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64032" y="2980616"/>
            <a:ext cx="1216750" cy="1216750"/>
          </a:xfrm>
          <a:prstGeom prst="rect">
            <a:avLst/>
          </a:prstGeom>
        </p:spPr>
      </p:pic>
      <p:grpSp>
        <p:nvGrpSpPr>
          <p:cNvPr id="24" name="群組 23">
            <a:extLst>
              <a:ext uri="{FF2B5EF4-FFF2-40B4-BE49-F238E27FC236}">
                <a16:creationId xmlns:a16="http://schemas.microsoft.com/office/drawing/2014/main" id="{2164B6E0-7B34-4866-9DE5-668773035214}"/>
              </a:ext>
            </a:extLst>
          </p:cNvPr>
          <p:cNvGrpSpPr/>
          <p:nvPr/>
        </p:nvGrpSpPr>
        <p:grpSpPr>
          <a:xfrm>
            <a:off x="6315613" y="261142"/>
            <a:ext cx="3552287" cy="619904"/>
            <a:chOff x="6315613" y="261142"/>
            <a:chExt cx="3552287" cy="619904"/>
          </a:xfrm>
        </p:grpSpPr>
        <p:sp>
          <p:nvSpPr>
            <p:cNvPr id="25" name="矩形: 圓角 24">
              <a:extLst>
                <a:ext uri="{FF2B5EF4-FFF2-40B4-BE49-F238E27FC236}">
                  <a16:creationId xmlns:a16="http://schemas.microsoft.com/office/drawing/2014/main" id="{15B7659B-97CD-4223-8B4A-D349B7EF722B}"/>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E881A1B2-21CF-4899-B1F6-EAB7EA572C58}"/>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進度條">
              <a:extLst>
                <a:ext uri="{FF2B5EF4-FFF2-40B4-BE49-F238E27FC236}">
                  <a16:creationId xmlns:a16="http://schemas.microsoft.com/office/drawing/2014/main" id="{4DDA6689-7692-47C2-9FEA-5A0C2E7B8017}"/>
                </a:ext>
              </a:extLst>
            </p:cNvPr>
            <p:cNvSpPr/>
            <p:nvPr/>
          </p:nvSpPr>
          <p:spPr>
            <a:xfrm>
              <a:off x="6659342" y="473427"/>
              <a:ext cx="280062" cy="45719"/>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2B1E06DB-1E5F-4ACD-9B47-C3792C07B923}"/>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477964E7-8875-4C37-B240-967FBA6270CA}"/>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D7808DBE-AA83-4E03-AC82-B3E06C20CC10}"/>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AE815AC8-53E8-46EC-B734-51995F6785B3}"/>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90114A5D-B0FB-4F0E-BF8D-B923F0E10C65}"/>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026E0AFF-C8B0-4C21-B2CE-CB2D4CF74523}"/>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9C5AABD9-06A4-4C77-B009-9C3656ED75C8}"/>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30D19B28-D5A3-4614-865C-A18B0B1E7205}"/>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706E99BE-5490-4124-A4E3-EC4B22B55F67}"/>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標題 5">
              <a:extLst>
                <a:ext uri="{FF2B5EF4-FFF2-40B4-BE49-F238E27FC236}">
                  <a16:creationId xmlns:a16="http://schemas.microsoft.com/office/drawing/2014/main" id="{749A1A4F-DE94-4222-9DAB-E8C3B913222C}"/>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6" name="標題 5">
              <a:extLst>
                <a:ext uri="{FF2B5EF4-FFF2-40B4-BE49-F238E27FC236}">
                  <a16:creationId xmlns:a16="http://schemas.microsoft.com/office/drawing/2014/main" id="{2EE2644E-FD4A-4B07-BA89-D4ECE21ABB86}"/>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47" name="橢圓 46">
              <a:extLst>
                <a:ext uri="{FF2B5EF4-FFF2-40B4-BE49-F238E27FC236}">
                  <a16:creationId xmlns:a16="http://schemas.microsoft.com/office/drawing/2014/main" id="{959597FF-175A-4C5D-9BBC-3C82568B195F}"/>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7BED760E-FBEF-4FCC-910B-7063BA496423}"/>
              </a:ext>
            </a:extLst>
          </p:cNvPr>
          <p:cNvSpPr>
            <a:spLocks noGrp="1"/>
          </p:cNvSpPr>
          <p:nvPr>
            <p:ph type="sldNum" sz="quarter" idx="12"/>
          </p:nvPr>
        </p:nvSpPr>
        <p:spPr/>
        <p:txBody>
          <a:bodyPr/>
          <a:lstStyle/>
          <a:p>
            <a:fld id="{707EBC05-AD4A-43C3-A6DF-1409246104C0}" type="slidenum">
              <a:rPr lang="zh-TW" altLang="en-US" smtClean="0"/>
              <a:pPr/>
              <a:t>11</a:t>
            </a:fld>
            <a:endParaRPr lang="zh-TW" altLang="en-US" dirty="0"/>
          </a:p>
        </p:txBody>
      </p:sp>
    </p:spTree>
    <p:extLst>
      <p:ext uri="{BB962C8B-B14F-4D97-AF65-F5344CB8AC3E}">
        <p14:creationId xmlns:p14="http://schemas.microsoft.com/office/powerpoint/2010/main" val="297358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19;p2">
            <a:extLst>
              <a:ext uri="{FF2B5EF4-FFF2-40B4-BE49-F238E27FC236}">
                <a16:creationId xmlns:a16="http://schemas.microsoft.com/office/drawing/2014/main" id="{D22FE9AD-7CFA-45F7-891F-9447E1B928F9}"/>
              </a:ext>
            </a:extLst>
          </p:cNvPr>
          <p:cNvSpPr txBox="1"/>
          <p:nvPr/>
        </p:nvSpPr>
        <p:spPr>
          <a:xfrm>
            <a:off x="2217456" y="4343992"/>
            <a:ext cx="3736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CNN</a:t>
            </a:r>
            <a:r>
              <a:rPr lang="zh-TW" sz="28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 (卷軸神經網路)</a:t>
            </a:r>
            <a:endParaRPr sz="28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endParaRPr>
          </a:p>
        </p:txBody>
      </p:sp>
      <p:grpSp>
        <p:nvGrpSpPr>
          <p:cNvPr id="7" name="Google Shape;120;p2">
            <a:extLst>
              <a:ext uri="{FF2B5EF4-FFF2-40B4-BE49-F238E27FC236}">
                <a16:creationId xmlns:a16="http://schemas.microsoft.com/office/drawing/2014/main" id="{97C6B89B-BB9D-4AFF-A76F-5A6E531AE5B4}"/>
              </a:ext>
            </a:extLst>
          </p:cNvPr>
          <p:cNvGrpSpPr/>
          <p:nvPr/>
        </p:nvGrpSpPr>
        <p:grpSpPr>
          <a:xfrm>
            <a:off x="1664213" y="1734988"/>
            <a:ext cx="4191000" cy="2462546"/>
            <a:chOff x="1536700" y="1930929"/>
            <a:chExt cx="4191000" cy="2462546"/>
          </a:xfrm>
        </p:grpSpPr>
        <p:grpSp>
          <p:nvGrpSpPr>
            <p:cNvPr id="8" name="Google Shape;121;p2">
              <a:extLst>
                <a:ext uri="{FF2B5EF4-FFF2-40B4-BE49-F238E27FC236}">
                  <a16:creationId xmlns:a16="http://schemas.microsoft.com/office/drawing/2014/main" id="{3CFE4D1C-6954-48E5-AD7B-D39A6BB974F8}"/>
                </a:ext>
              </a:extLst>
            </p:cNvPr>
            <p:cNvGrpSpPr/>
            <p:nvPr/>
          </p:nvGrpSpPr>
          <p:grpSpPr>
            <a:xfrm>
              <a:off x="1536700" y="1930929"/>
              <a:ext cx="4191000" cy="2462546"/>
              <a:chOff x="1536700" y="1930929"/>
              <a:chExt cx="4191000" cy="2462546"/>
            </a:xfrm>
          </p:grpSpPr>
          <p:pic>
            <p:nvPicPr>
              <p:cNvPr id="11" name="Google Shape;122;p2">
                <a:extLst>
                  <a:ext uri="{FF2B5EF4-FFF2-40B4-BE49-F238E27FC236}">
                    <a16:creationId xmlns:a16="http://schemas.microsoft.com/office/drawing/2014/main" id="{DAA545E1-612B-45B7-A504-425D54BC6359}"/>
                  </a:ext>
                </a:extLst>
              </p:cNvPr>
              <p:cNvPicPr preferRelativeResize="0"/>
              <p:nvPr/>
            </p:nvPicPr>
            <p:blipFill rotWithShape="1">
              <a:blip r:embed="rId2">
                <a:alphaModFix/>
              </a:blip>
              <a:srcRect l="943" t="36445" r="53772" b="13631"/>
              <a:stretch/>
            </p:blipFill>
            <p:spPr>
              <a:xfrm>
                <a:off x="1536700" y="1930929"/>
                <a:ext cx="4191000" cy="2386542"/>
              </a:xfrm>
              <a:prstGeom prst="rect">
                <a:avLst/>
              </a:prstGeom>
              <a:noFill/>
              <a:ln>
                <a:noFill/>
              </a:ln>
            </p:spPr>
          </p:pic>
          <p:sp>
            <p:nvSpPr>
              <p:cNvPr id="12" name="Google Shape;123;p2">
                <a:extLst>
                  <a:ext uri="{FF2B5EF4-FFF2-40B4-BE49-F238E27FC236}">
                    <a16:creationId xmlns:a16="http://schemas.microsoft.com/office/drawing/2014/main" id="{B747C19D-3E48-4E53-80A7-D5A2FE6400C5}"/>
                  </a:ext>
                </a:extLst>
              </p:cNvPr>
              <p:cNvSpPr/>
              <p:nvPr/>
            </p:nvSpPr>
            <p:spPr>
              <a:xfrm>
                <a:off x="1666874" y="2351951"/>
                <a:ext cx="846138" cy="2041524"/>
              </a:xfrm>
              <a:custGeom>
                <a:avLst/>
                <a:gdLst/>
                <a:ahLst/>
                <a:cxnLst/>
                <a:rect l="l" t="t" r="r" b="b"/>
                <a:pathLst>
                  <a:path w="846138" h="2041524" extrusionOk="0">
                    <a:moveTo>
                      <a:pt x="0" y="508000"/>
                    </a:moveTo>
                    <a:lnTo>
                      <a:pt x="846138" y="0"/>
                    </a:lnTo>
                    <a:lnTo>
                      <a:pt x="833438" y="1508124"/>
                    </a:lnTo>
                    <a:lnTo>
                      <a:pt x="12700" y="2041524"/>
                    </a:lnTo>
                    <a:lnTo>
                      <a:pt x="0" y="508000"/>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9" name="Google Shape;124;p2">
              <a:extLst>
                <a:ext uri="{FF2B5EF4-FFF2-40B4-BE49-F238E27FC236}">
                  <a16:creationId xmlns:a16="http://schemas.microsoft.com/office/drawing/2014/main" id="{249834BD-A7FD-4748-9265-9DF600011103}"/>
                </a:ext>
              </a:extLst>
            </p:cNvPr>
            <p:cNvCxnSpPr>
              <a:stCxn id="12" idx="3"/>
            </p:cNvCxnSpPr>
            <p:nvPr/>
          </p:nvCxnSpPr>
          <p:spPr>
            <a:xfrm rot="10800000" flipH="1">
              <a:off x="1679574" y="4140275"/>
              <a:ext cx="1330200" cy="253200"/>
            </a:xfrm>
            <a:prstGeom prst="straightConnector1">
              <a:avLst/>
            </a:prstGeom>
            <a:noFill/>
            <a:ln w="9525" cap="flat" cmpd="sng">
              <a:solidFill>
                <a:srgbClr val="7F7F7F"/>
              </a:solidFill>
              <a:prstDash val="dot"/>
              <a:miter lim="800000"/>
              <a:headEnd type="none" w="sm" len="sm"/>
              <a:tailEnd type="none" w="sm" len="sm"/>
            </a:ln>
          </p:spPr>
        </p:cxnSp>
        <p:cxnSp>
          <p:nvCxnSpPr>
            <p:cNvPr id="10" name="Google Shape;125;p2">
              <a:extLst>
                <a:ext uri="{FF2B5EF4-FFF2-40B4-BE49-F238E27FC236}">
                  <a16:creationId xmlns:a16="http://schemas.microsoft.com/office/drawing/2014/main" id="{CD72A213-23D7-4831-8E92-996C4401E295}"/>
                </a:ext>
              </a:extLst>
            </p:cNvPr>
            <p:cNvCxnSpPr/>
            <p:nvPr/>
          </p:nvCxnSpPr>
          <p:spPr>
            <a:xfrm>
              <a:off x="1679574" y="2882471"/>
              <a:ext cx="1330326" cy="298879"/>
            </a:xfrm>
            <a:prstGeom prst="straightConnector1">
              <a:avLst/>
            </a:prstGeom>
            <a:noFill/>
            <a:ln w="9525" cap="flat" cmpd="sng">
              <a:solidFill>
                <a:srgbClr val="7F7F7F"/>
              </a:solidFill>
              <a:prstDash val="dot"/>
              <a:miter lim="800000"/>
              <a:headEnd type="none" w="sm" len="sm"/>
              <a:tailEnd type="none" w="sm" len="sm"/>
            </a:ln>
          </p:spPr>
        </p:cxnSp>
      </p:grpSp>
      <p:pic>
        <p:nvPicPr>
          <p:cNvPr id="13" name="Google Shape;126;p2">
            <a:extLst>
              <a:ext uri="{FF2B5EF4-FFF2-40B4-BE49-F238E27FC236}">
                <a16:creationId xmlns:a16="http://schemas.microsoft.com/office/drawing/2014/main" id="{1C40E0E9-B17C-458E-9350-4CF8A99EA223}"/>
              </a:ext>
            </a:extLst>
          </p:cNvPr>
          <p:cNvPicPr preferRelativeResize="0"/>
          <p:nvPr/>
        </p:nvPicPr>
        <p:blipFill rotWithShape="1">
          <a:blip r:embed="rId4">
            <a:alphaModFix/>
          </a:blip>
          <a:srcRect/>
          <a:stretch/>
        </p:blipFill>
        <p:spPr>
          <a:xfrm>
            <a:off x="6882502" y="2130212"/>
            <a:ext cx="3263360" cy="1727038"/>
          </a:xfrm>
          <a:prstGeom prst="rect">
            <a:avLst/>
          </a:prstGeom>
          <a:noFill/>
          <a:ln>
            <a:noFill/>
          </a:ln>
        </p:spPr>
      </p:pic>
      <p:sp>
        <p:nvSpPr>
          <p:cNvPr id="14" name="Google Shape;127;p2">
            <a:extLst>
              <a:ext uri="{FF2B5EF4-FFF2-40B4-BE49-F238E27FC236}">
                <a16:creationId xmlns:a16="http://schemas.microsoft.com/office/drawing/2014/main" id="{7AFAFA53-30DA-4887-9B8D-1A1BB9E1C990}"/>
              </a:ext>
            </a:extLst>
          </p:cNvPr>
          <p:cNvSpPr txBox="1"/>
          <p:nvPr/>
        </p:nvSpPr>
        <p:spPr>
          <a:xfrm>
            <a:off x="7685864" y="4344012"/>
            <a:ext cx="1893569"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dirty="0">
                <a:solidFill>
                  <a:srgbClr val="333F50"/>
                </a:solidFill>
                <a:latin typeface="Helvetica" panose="020B0604020202020204" pitchFamily="34" charset="0"/>
                <a:ea typeface="+mj-ea"/>
                <a:cs typeface="Helvetica" panose="020B0604020202020204" pitchFamily="34" charset="0"/>
                <a:sym typeface="Microsoft JhengHei"/>
              </a:rPr>
              <a:t>YOLO</a:t>
            </a:r>
            <a:r>
              <a:rPr lang="en-US" altLang="zh-TW" sz="2800" b="1" dirty="0">
                <a:solidFill>
                  <a:srgbClr val="333F50"/>
                </a:solidFill>
                <a:latin typeface="Helvetica" panose="020B0604020202020204" pitchFamily="34" charset="0"/>
                <a:ea typeface="+mj-ea"/>
                <a:cs typeface="Helvetica" panose="020B0604020202020204" pitchFamily="34" charset="0"/>
                <a:sym typeface="Microsoft JhengHei"/>
              </a:rPr>
              <a:t> v4</a:t>
            </a:r>
            <a:endParaRPr sz="2800" b="1" dirty="0">
              <a:solidFill>
                <a:srgbClr val="333F50"/>
              </a:solidFill>
              <a:latin typeface="Helvetica" panose="020B0604020202020204" pitchFamily="34" charset="0"/>
              <a:ea typeface="+mj-ea"/>
              <a:cs typeface="Helvetica" panose="020B0604020202020204" pitchFamily="34" charset="0"/>
              <a:sym typeface="Microsoft JhengHei"/>
            </a:endParaRPr>
          </a:p>
        </p:txBody>
      </p:sp>
      <p:sp>
        <p:nvSpPr>
          <p:cNvPr id="19" name="文字方塊 18">
            <a:extLst>
              <a:ext uri="{FF2B5EF4-FFF2-40B4-BE49-F238E27FC236}">
                <a16:creationId xmlns:a16="http://schemas.microsoft.com/office/drawing/2014/main" id="{34560F3E-3B0F-48E8-9F95-C8F523806A84}"/>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口罩辨識</a:t>
            </a:r>
          </a:p>
        </p:txBody>
      </p:sp>
      <p:grpSp>
        <p:nvGrpSpPr>
          <p:cNvPr id="15" name="群組 14">
            <a:extLst>
              <a:ext uri="{FF2B5EF4-FFF2-40B4-BE49-F238E27FC236}">
                <a16:creationId xmlns:a16="http://schemas.microsoft.com/office/drawing/2014/main" id="{B5ABF6C7-94CD-4D09-BA43-2166EDAA7BC9}"/>
              </a:ext>
            </a:extLst>
          </p:cNvPr>
          <p:cNvGrpSpPr/>
          <p:nvPr/>
        </p:nvGrpSpPr>
        <p:grpSpPr>
          <a:xfrm>
            <a:off x="6315613" y="261142"/>
            <a:ext cx="3552287" cy="619904"/>
            <a:chOff x="6315613" y="261142"/>
            <a:chExt cx="3552287" cy="619904"/>
          </a:xfrm>
        </p:grpSpPr>
        <p:sp>
          <p:nvSpPr>
            <p:cNvPr id="16" name="矩形: 圓角 15">
              <a:extLst>
                <a:ext uri="{FF2B5EF4-FFF2-40B4-BE49-F238E27FC236}">
                  <a16:creationId xmlns:a16="http://schemas.microsoft.com/office/drawing/2014/main" id="{1C9D7AC8-3F65-4B19-8380-E29CECE6B8FA}"/>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D7FABFF-D87C-4E5E-B446-0595E5F1EEE8}"/>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進度條">
              <a:extLst>
                <a:ext uri="{FF2B5EF4-FFF2-40B4-BE49-F238E27FC236}">
                  <a16:creationId xmlns:a16="http://schemas.microsoft.com/office/drawing/2014/main" id="{0CE0EEC8-F158-4D6C-82FE-73B330F4185B}"/>
                </a:ext>
              </a:extLst>
            </p:cNvPr>
            <p:cNvSpPr/>
            <p:nvPr/>
          </p:nvSpPr>
          <p:spPr>
            <a:xfrm>
              <a:off x="6659342" y="473427"/>
              <a:ext cx="497636" cy="45719"/>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D7315E4-00B4-4468-811C-F52CF34DF33B}"/>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F384EA9F-7BD0-40AE-8ED0-86C4EF68033D}"/>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F65AE87D-1B5B-4EC1-B2CD-7685A08162FE}"/>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403C777E-A3ED-40BD-A10D-1A60AF580E15}"/>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18AFE92D-7486-4DC9-9FB9-37495DA45C61}"/>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1D7A7295-C2EC-4A83-A01A-4F14A17ECD69}"/>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36FB7D9E-7EF2-4F73-AC11-06E4226C03A0}"/>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87C6E53E-B823-41D8-BDF2-C4C9C69BE9B5}"/>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A8CB2D32-E9A9-4856-9B0D-44A31C893E35}"/>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5">
              <a:extLst>
                <a:ext uri="{FF2B5EF4-FFF2-40B4-BE49-F238E27FC236}">
                  <a16:creationId xmlns:a16="http://schemas.microsoft.com/office/drawing/2014/main" id="{CCFBFCFE-B4DE-4B37-8A65-17BD0918F423}"/>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0" name="標題 5">
              <a:extLst>
                <a:ext uri="{FF2B5EF4-FFF2-40B4-BE49-F238E27FC236}">
                  <a16:creationId xmlns:a16="http://schemas.microsoft.com/office/drawing/2014/main" id="{DD72AFE7-ACDE-4F28-AF67-945DC97FC3C6}"/>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31" name="橢圓 30">
              <a:extLst>
                <a:ext uri="{FF2B5EF4-FFF2-40B4-BE49-F238E27FC236}">
                  <a16:creationId xmlns:a16="http://schemas.microsoft.com/office/drawing/2014/main" id="{0D454B76-0880-47DA-91C8-A09ED3B737DC}"/>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C117ED26-9B43-43D6-924A-DB3F7CB1C9DF}"/>
              </a:ext>
            </a:extLst>
          </p:cNvPr>
          <p:cNvSpPr>
            <a:spLocks noGrp="1"/>
          </p:cNvSpPr>
          <p:nvPr>
            <p:ph type="sldNum" sz="quarter" idx="12"/>
          </p:nvPr>
        </p:nvSpPr>
        <p:spPr/>
        <p:txBody>
          <a:bodyPr/>
          <a:lstStyle/>
          <a:p>
            <a:fld id="{707EBC05-AD4A-43C3-A6DF-1409246104C0}" type="slidenum">
              <a:rPr lang="zh-TW" altLang="en-US" smtClean="0"/>
              <a:pPr/>
              <a:t>12</a:t>
            </a:fld>
            <a:endParaRPr lang="zh-TW" altLang="en-US" dirty="0"/>
          </a:p>
        </p:txBody>
      </p:sp>
    </p:spTree>
    <p:extLst>
      <p:ext uri="{BB962C8B-B14F-4D97-AF65-F5344CB8AC3E}">
        <p14:creationId xmlns:p14="http://schemas.microsoft.com/office/powerpoint/2010/main" val="230059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3">
            <a:extLst>
              <a:ext uri="{FF2B5EF4-FFF2-40B4-BE49-F238E27FC236}">
                <a16:creationId xmlns:a16="http://schemas.microsoft.com/office/drawing/2014/main" id="{C0F12461-418C-44AC-AA18-A392C297FF83}"/>
              </a:ext>
            </a:extLst>
          </p:cNvPr>
          <p:cNvSpPr/>
          <p:nvPr/>
        </p:nvSpPr>
        <p:spPr>
          <a:xfrm rot="-5400000">
            <a:off x="7705227" y="1890990"/>
            <a:ext cx="279403" cy="159015"/>
          </a:xfrm>
          <a:prstGeom prst="triangle">
            <a:avLst>
              <a:gd name="adj" fmla="val 56330"/>
            </a:avLst>
          </a:prstGeom>
          <a:gradFill>
            <a:gsLst>
              <a:gs pos="0">
                <a:srgbClr val="0070C0">
                  <a:alpha val="47843"/>
                </a:srgbClr>
              </a:gs>
              <a:gs pos="55000">
                <a:srgbClr val="A9BEE4">
                  <a:alpha val="62745"/>
                </a:srgbClr>
              </a:gs>
              <a:gs pos="100000">
                <a:srgbClr val="FFFFFF">
                  <a:alpha val="6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cxnSp>
        <p:nvCxnSpPr>
          <p:cNvPr id="8" name="Google Shape;134;p3">
            <a:extLst>
              <a:ext uri="{FF2B5EF4-FFF2-40B4-BE49-F238E27FC236}">
                <a16:creationId xmlns:a16="http://schemas.microsoft.com/office/drawing/2014/main" id="{D4CB2964-547C-49B6-93DD-474DEE02604E}"/>
              </a:ext>
            </a:extLst>
          </p:cNvPr>
          <p:cNvCxnSpPr/>
          <p:nvPr/>
        </p:nvCxnSpPr>
        <p:spPr>
          <a:xfrm>
            <a:off x="6568054" y="4370002"/>
            <a:ext cx="774700" cy="0"/>
          </a:xfrm>
          <a:prstGeom prst="straightConnector1">
            <a:avLst/>
          </a:prstGeom>
          <a:noFill/>
          <a:ln w="9525" cap="flat" cmpd="sng">
            <a:solidFill>
              <a:schemeClr val="accent1"/>
            </a:solidFill>
            <a:prstDash val="solid"/>
            <a:miter lim="800000"/>
            <a:headEnd type="none" w="sm" len="sm"/>
            <a:tailEnd type="none" w="sm" len="sm"/>
          </a:ln>
        </p:spPr>
      </p:cxnSp>
      <p:cxnSp>
        <p:nvCxnSpPr>
          <p:cNvPr id="9" name="Google Shape;135;p3">
            <a:extLst>
              <a:ext uri="{FF2B5EF4-FFF2-40B4-BE49-F238E27FC236}">
                <a16:creationId xmlns:a16="http://schemas.microsoft.com/office/drawing/2014/main" id="{CF391C1B-3D42-49D0-81C5-C9B4BB892446}"/>
              </a:ext>
            </a:extLst>
          </p:cNvPr>
          <p:cNvCxnSpPr/>
          <p:nvPr/>
        </p:nvCxnSpPr>
        <p:spPr>
          <a:xfrm>
            <a:off x="7330054" y="4370002"/>
            <a:ext cx="0" cy="594270"/>
          </a:xfrm>
          <a:prstGeom prst="straightConnector1">
            <a:avLst/>
          </a:prstGeom>
          <a:noFill/>
          <a:ln w="9525" cap="flat" cmpd="sng">
            <a:solidFill>
              <a:schemeClr val="accent1"/>
            </a:solidFill>
            <a:prstDash val="solid"/>
            <a:miter lim="800000"/>
            <a:headEnd type="none" w="sm" len="sm"/>
            <a:tailEnd type="none" w="sm" len="sm"/>
          </a:ln>
        </p:spPr>
      </p:cxnSp>
      <p:cxnSp>
        <p:nvCxnSpPr>
          <p:cNvPr id="10" name="Google Shape;136;p3">
            <a:extLst>
              <a:ext uri="{FF2B5EF4-FFF2-40B4-BE49-F238E27FC236}">
                <a16:creationId xmlns:a16="http://schemas.microsoft.com/office/drawing/2014/main" id="{8CE20509-1940-40A7-B384-73C74B04E60E}"/>
              </a:ext>
            </a:extLst>
          </p:cNvPr>
          <p:cNvCxnSpPr/>
          <p:nvPr/>
        </p:nvCxnSpPr>
        <p:spPr>
          <a:xfrm>
            <a:off x="6555354" y="4955866"/>
            <a:ext cx="774700" cy="0"/>
          </a:xfrm>
          <a:prstGeom prst="straightConnector1">
            <a:avLst/>
          </a:prstGeom>
          <a:noFill/>
          <a:ln w="9525" cap="flat" cmpd="sng">
            <a:solidFill>
              <a:schemeClr val="accent1"/>
            </a:solidFill>
            <a:prstDash val="solid"/>
            <a:miter lim="800000"/>
            <a:headEnd type="none" w="sm" len="sm"/>
            <a:tailEnd type="none" w="sm" len="sm"/>
          </a:ln>
        </p:spPr>
      </p:cxnSp>
      <p:cxnSp>
        <p:nvCxnSpPr>
          <p:cNvPr id="11" name="Google Shape;137;p3">
            <a:extLst>
              <a:ext uri="{FF2B5EF4-FFF2-40B4-BE49-F238E27FC236}">
                <a16:creationId xmlns:a16="http://schemas.microsoft.com/office/drawing/2014/main" id="{56A8366D-FFA2-48FC-875E-4893DE8B7D87}"/>
              </a:ext>
            </a:extLst>
          </p:cNvPr>
          <p:cNvCxnSpPr/>
          <p:nvPr/>
        </p:nvCxnSpPr>
        <p:spPr>
          <a:xfrm>
            <a:off x="5392619" y="4813566"/>
            <a:ext cx="115021" cy="638104"/>
          </a:xfrm>
          <a:prstGeom prst="straightConnector1">
            <a:avLst/>
          </a:prstGeom>
          <a:noFill/>
          <a:ln w="9525" cap="flat" cmpd="sng">
            <a:solidFill>
              <a:schemeClr val="accent1"/>
            </a:solidFill>
            <a:prstDash val="solid"/>
            <a:miter lim="800000"/>
            <a:headEnd type="none" w="sm" len="sm"/>
            <a:tailEnd type="none" w="sm" len="sm"/>
          </a:ln>
        </p:spPr>
      </p:cxnSp>
      <p:cxnSp>
        <p:nvCxnSpPr>
          <p:cNvPr id="12" name="Google Shape;138;p3">
            <a:extLst>
              <a:ext uri="{FF2B5EF4-FFF2-40B4-BE49-F238E27FC236}">
                <a16:creationId xmlns:a16="http://schemas.microsoft.com/office/drawing/2014/main" id="{DF484F17-E50B-4B3F-8B53-0818354CDB2D}"/>
              </a:ext>
            </a:extLst>
          </p:cNvPr>
          <p:cNvCxnSpPr/>
          <p:nvPr/>
        </p:nvCxnSpPr>
        <p:spPr>
          <a:xfrm>
            <a:off x="5304318" y="4268237"/>
            <a:ext cx="115021" cy="638104"/>
          </a:xfrm>
          <a:prstGeom prst="straightConnector1">
            <a:avLst/>
          </a:prstGeom>
          <a:noFill/>
          <a:ln w="9525" cap="flat" cmpd="sng">
            <a:solidFill>
              <a:schemeClr val="accent1"/>
            </a:solidFill>
            <a:prstDash val="solid"/>
            <a:miter lim="800000"/>
            <a:headEnd type="none" w="sm" len="sm"/>
            <a:tailEnd type="none" w="sm" len="sm"/>
          </a:ln>
        </p:spPr>
      </p:cxnSp>
      <p:cxnSp>
        <p:nvCxnSpPr>
          <p:cNvPr id="13" name="Google Shape;139;p3">
            <a:extLst>
              <a:ext uri="{FF2B5EF4-FFF2-40B4-BE49-F238E27FC236}">
                <a16:creationId xmlns:a16="http://schemas.microsoft.com/office/drawing/2014/main" id="{DBCD42B5-526B-47B6-AD33-CC4269559CE4}"/>
              </a:ext>
            </a:extLst>
          </p:cNvPr>
          <p:cNvCxnSpPr>
            <a:stCxn id="31" idx="5"/>
            <a:endCxn id="32" idx="5"/>
          </p:cNvCxnSpPr>
          <p:nvPr/>
        </p:nvCxnSpPr>
        <p:spPr>
          <a:xfrm flipH="1">
            <a:off x="6207916" y="4888488"/>
            <a:ext cx="346800" cy="527400"/>
          </a:xfrm>
          <a:prstGeom prst="straightConnector1">
            <a:avLst/>
          </a:prstGeom>
          <a:noFill/>
          <a:ln w="9525" cap="flat" cmpd="sng">
            <a:solidFill>
              <a:schemeClr val="accent1"/>
            </a:solidFill>
            <a:prstDash val="solid"/>
            <a:miter lim="800000"/>
            <a:headEnd type="none" w="sm" len="sm"/>
            <a:tailEnd type="none" w="sm" len="sm"/>
          </a:ln>
        </p:spPr>
      </p:cxnSp>
      <p:cxnSp>
        <p:nvCxnSpPr>
          <p:cNvPr id="14" name="Google Shape;142;p3">
            <a:extLst>
              <a:ext uri="{FF2B5EF4-FFF2-40B4-BE49-F238E27FC236}">
                <a16:creationId xmlns:a16="http://schemas.microsoft.com/office/drawing/2014/main" id="{C2E98106-7052-4A7B-9731-DED7D93298FF}"/>
              </a:ext>
            </a:extLst>
          </p:cNvPr>
          <p:cNvCxnSpPr/>
          <p:nvPr/>
        </p:nvCxnSpPr>
        <p:spPr>
          <a:xfrm>
            <a:off x="5282703" y="3651916"/>
            <a:ext cx="17237" cy="584896"/>
          </a:xfrm>
          <a:prstGeom prst="straightConnector1">
            <a:avLst/>
          </a:prstGeom>
          <a:noFill/>
          <a:ln w="9525" cap="flat" cmpd="sng">
            <a:solidFill>
              <a:schemeClr val="accent1"/>
            </a:solidFill>
            <a:prstDash val="solid"/>
            <a:miter lim="800000"/>
            <a:headEnd type="none" w="sm" len="sm"/>
            <a:tailEnd type="none" w="sm" len="sm"/>
          </a:ln>
        </p:spPr>
      </p:cxnSp>
      <p:grpSp>
        <p:nvGrpSpPr>
          <p:cNvPr id="15" name="Google Shape;144;p3">
            <a:extLst>
              <a:ext uri="{FF2B5EF4-FFF2-40B4-BE49-F238E27FC236}">
                <a16:creationId xmlns:a16="http://schemas.microsoft.com/office/drawing/2014/main" id="{A2BB42C6-0858-4C9E-9584-E3FE7C618AEB}"/>
              </a:ext>
            </a:extLst>
          </p:cNvPr>
          <p:cNvGrpSpPr/>
          <p:nvPr/>
        </p:nvGrpSpPr>
        <p:grpSpPr>
          <a:xfrm>
            <a:off x="1386361" y="3820739"/>
            <a:ext cx="1014412" cy="1014412"/>
            <a:chOff x="3175000" y="3619757"/>
            <a:chExt cx="457200" cy="457200"/>
          </a:xfrm>
        </p:grpSpPr>
        <p:sp>
          <p:nvSpPr>
            <p:cNvPr id="16" name="Google Shape;145;p3">
              <a:extLst>
                <a:ext uri="{FF2B5EF4-FFF2-40B4-BE49-F238E27FC236}">
                  <a16:creationId xmlns:a16="http://schemas.microsoft.com/office/drawing/2014/main" id="{46FCF87C-7364-4E01-A5AF-710BE86E67C2}"/>
                </a:ext>
              </a:extLst>
            </p:cNvPr>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pic>
          <p:nvPicPr>
            <p:cNvPr id="17" name="Google Shape;146;p3">
              <a:extLst>
                <a:ext uri="{FF2B5EF4-FFF2-40B4-BE49-F238E27FC236}">
                  <a16:creationId xmlns:a16="http://schemas.microsoft.com/office/drawing/2014/main" id="{1D91F8E5-21CA-418F-B709-E4A08C31E4DD}"/>
                </a:ext>
              </a:extLst>
            </p:cNvPr>
            <p:cNvPicPr preferRelativeResize="0"/>
            <p:nvPr/>
          </p:nvPicPr>
          <p:blipFill rotWithShape="1">
            <a:blip r:embed="rId2">
              <a:alphaModFix/>
            </a:blip>
            <a:srcRect/>
            <a:stretch/>
          </p:blipFill>
          <p:spPr>
            <a:xfrm>
              <a:off x="3260725" y="3696215"/>
              <a:ext cx="311150" cy="311150"/>
            </a:xfrm>
            <a:prstGeom prst="rect">
              <a:avLst/>
            </a:prstGeom>
            <a:noFill/>
            <a:ln>
              <a:noFill/>
            </a:ln>
          </p:spPr>
        </p:pic>
      </p:grpSp>
      <p:grpSp>
        <p:nvGrpSpPr>
          <p:cNvPr id="18" name="Google Shape;147;p3">
            <a:extLst>
              <a:ext uri="{FF2B5EF4-FFF2-40B4-BE49-F238E27FC236}">
                <a16:creationId xmlns:a16="http://schemas.microsoft.com/office/drawing/2014/main" id="{AFA0A0B4-B57D-41DD-BBE4-533A36D33B47}"/>
              </a:ext>
            </a:extLst>
          </p:cNvPr>
          <p:cNvGrpSpPr/>
          <p:nvPr/>
        </p:nvGrpSpPr>
        <p:grpSpPr>
          <a:xfrm>
            <a:off x="1511773" y="3891793"/>
            <a:ext cx="1014412" cy="1014412"/>
            <a:chOff x="3175000" y="3619757"/>
            <a:chExt cx="457200" cy="457200"/>
          </a:xfrm>
        </p:grpSpPr>
        <p:sp>
          <p:nvSpPr>
            <p:cNvPr id="19" name="Google Shape;148;p3">
              <a:extLst>
                <a:ext uri="{FF2B5EF4-FFF2-40B4-BE49-F238E27FC236}">
                  <a16:creationId xmlns:a16="http://schemas.microsoft.com/office/drawing/2014/main" id="{9455CD8F-4761-4708-9001-FC2A895245CF}"/>
                </a:ext>
              </a:extLst>
            </p:cNvPr>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pic>
          <p:nvPicPr>
            <p:cNvPr id="20" name="Google Shape;149;p3">
              <a:extLst>
                <a:ext uri="{FF2B5EF4-FFF2-40B4-BE49-F238E27FC236}">
                  <a16:creationId xmlns:a16="http://schemas.microsoft.com/office/drawing/2014/main" id="{6A9DE2BD-FE7C-44FC-A75A-9030FDB3E175}"/>
                </a:ext>
              </a:extLst>
            </p:cNvPr>
            <p:cNvPicPr preferRelativeResize="0"/>
            <p:nvPr/>
          </p:nvPicPr>
          <p:blipFill rotWithShape="1">
            <a:blip r:embed="rId2">
              <a:alphaModFix/>
            </a:blip>
            <a:srcRect/>
            <a:stretch/>
          </p:blipFill>
          <p:spPr>
            <a:xfrm>
              <a:off x="3260725" y="3696215"/>
              <a:ext cx="311150" cy="311150"/>
            </a:xfrm>
            <a:prstGeom prst="rect">
              <a:avLst/>
            </a:prstGeom>
            <a:noFill/>
            <a:ln>
              <a:noFill/>
            </a:ln>
          </p:spPr>
        </p:pic>
      </p:grpSp>
      <p:grpSp>
        <p:nvGrpSpPr>
          <p:cNvPr id="21" name="Google Shape;150;p3">
            <a:extLst>
              <a:ext uri="{FF2B5EF4-FFF2-40B4-BE49-F238E27FC236}">
                <a16:creationId xmlns:a16="http://schemas.microsoft.com/office/drawing/2014/main" id="{544F9104-763D-4549-A150-11754B2AEDD1}"/>
              </a:ext>
            </a:extLst>
          </p:cNvPr>
          <p:cNvGrpSpPr/>
          <p:nvPr/>
        </p:nvGrpSpPr>
        <p:grpSpPr>
          <a:xfrm>
            <a:off x="1607817" y="4007295"/>
            <a:ext cx="1014412" cy="1014412"/>
            <a:chOff x="3175000" y="3619757"/>
            <a:chExt cx="457200" cy="457200"/>
          </a:xfrm>
        </p:grpSpPr>
        <p:sp>
          <p:nvSpPr>
            <p:cNvPr id="22" name="Google Shape;151;p3">
              <a:extLst>
                <a:ext uri="{FF2B5EF4-FFF2-40B4-BE49-F238E27FC236}">
                  <a16:creationId xmlns:a16="http://schemas.microsoft.com/office/drawing/2014/main" id="{4A14233F-8602-4A08-BDB0-18413564BD82}"/>
                </a:ext>
              </a:extLst>
            </p:cNvPr>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pic>
          <p:nvPicPr>
            <p:cNvPr id="23" name="Google Shape;152;p3">
              <a:extLst>
                <a:ext uri="{FF2B5EF4-FFF2-40B4-BE49-F238E27FC236}">
                  <a16:creationId xmlns:a16="http://schemas.microsoft.com/office/drawing/2014/main" id="{7413CFF1-C065-42C8-9E63-EB19EB4E79D7}"/>
                </a:ext>
              </a:extLst>
            </p:cNvPr>
            <p:cNvPicPr preferRelativeResize="0"/>
            <p:nvPr/>
          </p:nvPicPr>
          <p:blipFill rotWithShape="1">
            <a:blip r:embed="rId2">
              <a:alphaModFix/>
            </a:blip>
            <a:srcRect/>
            <a:stretch/>
          </p:blipFill>
          <p:spPr>
            <a:xfrm>
              <a:off x="3260725" y="3696215"/>
              <a:ext cx="311150" cy="311150"/>
            </a:xfrm>
            <a:prstGeom prst="rect">
              <a:avLst/>
            </a:prstGeom>
            <a:noFill/>
            <a:ln>
              <a:noFill/>
            </a:ln>
          </p:spPr>
        </p:pic>
      </p:grpSp>
      <p:sp>
        <p:nvSpPr>
          <p:cNvPr id="24" name="Google Shape;153;p3">
            <a:extLst>
              <a:ext uri="{FF2B5EF4-FFF2-40B4-BE49-F238E27FC236}">
                <a16:creationId xmlns:a16="http://schemas.microsoft.com/office/drawing/2014/main" id="{BF421D03-3354-4EB1-9B26-E1E7470ECFC3}"/>
              </a:ext>
            </a:extLst>
          </p:cNvPr>
          <p:cNvSpPr txBox="1"/>
          <p:nvPr/>
        </p:nvSpPr>
        <p:spPr>
          <a:xfrm>
            <a:off x="2734616" y="4380681"/>
            <a:ext cx="3415946" cy="400069"/>
          </a:xfrm>
          <a:prstGeom prst="rect">
            <a:avLst/>
          </a:prstGeom>
          <a:noFill/>
          <a:ln>
            <a:noFill/>
          </a:ln>
        </p:spPr>
        <p:txBody>
          <a:bodyPr spcFirstLastPara="1" wrap="square" lIns="91425" tIns="45700" rIns="91425" bIns="45700" anchor="t" anchorCtr="0">
            <a:spAutoFit/>
          </a:bodyPr>
          <a:lstStyle>
            <a:defPPr>
              <a:defRPr lang="zh-TW"/>
            </a:defPPr>
            <a:lvl1pPr marR="0" lvl="0" indent="0">
              <a:spcBef>
                <a:spcPts val="0"/>
              </a:spcBef>
              <a:spcAft>
                <a:spcPts val="0"/>
              </a:spcAft>
              <a:buNone/>
              <a:defRPr sz="1600" b="1">
                <a:solidFill>
                  <a:srgbClr val="333F50"/>
                </a:solidFill>
                <a:latin typeface="微軟正黑體" panose="020B0604030504040204" pitchFamily="34" charset="-120"/>
                <a:ea typeface="微軟正黑體" panose="020B0604030504040204" pitchFamily="34" charset="-120"/>
                <a:cs typeface="Microsoft JhengHei"/>
              </a:defRPr>
            </a:lvl1pPr>
          </a:lstStyle>
          <a:p>
            <a:r>
              <a:rPr lang="en-US" altLang="zh-TW" sz="2000" dirty="0">
                <a:sym typeface="Microsoft JhengHei"/>
              </a:rPr>
              <a:t>5987 </a:t>
            </a:r>
            <a:r>
              <a:rPr lang="zh-TW" altLang="en-US" sz="2000" dirty="0">
                <a:sym typeface="Microsoft JhengHei"/>
              </a:rPr>
              <a:t>張照片</a:t>
            </a:r>
            <a:endParaRPr sz="2000" dirty="0"/>
          </a:p>
        </p:txBody>
      </p:sp>
      <p:sp>
        <p:nvSpPr>
          <p:cNvPr id="25" name="Google Shape;154;p3">
            <a:extLst>
              <a:ext uri="{FF2B5EF4-FFF2-40B4-BE49-F238E27FC236}">
                <a16:creationId xmlns:a16="http://schemas.microsoft.com/office/drawing/2014/main" id="{CC8B6C9F-9AA8-4541-8BC6-7A1AA5511494}"/>
              </a:ext>
            </a:extLst>
          </p:cNvPr>
          <p:cNvSpPr txBox="1"/>
          <p:nvPr/>
        </p:nvSpPr>
        <p:spPr>
          <a:xfrm>
            <a:off x="1635031" y="5201810"/>
            <a:ext cx="989012" cy="400069"/>
          </a:xfrm>
          <a:prstGeom prst="rect">
            <a:avLst/>
          </a:prstGeom>
          <a:noFill/>
          <a:ln>
            <a:noFill/>
          </a:ln>
        </p:spPr>
        <p:txBody>
          <a:bodyPr spcFirstLastPara="1" wrap="square" lIns="91425" tIns="45700" rIns="91425" bIns="45700" anchor="t" anchorCtr="0">
            <a:spAutoFit/>
          </a:bodyPr>
          <a:lstStyle>
            <a:defPPr>
              <a:defRPr lang="zh-TW"/>
            </a:defPPr>
            <a:lvl1pPr marR="0" lvl="0" indent="0">
              <a:spcBef>
                <a:spcPts val="0"/>
              </a:spcBef>
              <a:spcAft>
                <a:spcPts val="0"/>
              </a:spcAft>
              <a:buNone/>
              <a:defRPr sz="1600" b="1">
                <a:solidFill>
                  <a:srgbClr val="333F50"/>
                </a:solidFill>
                <a:latin typeface="微軟正黑體" panose="020B0604030504040204" pitchFamily="34" charset="-120"/>
                <a:ea typeface="微軟正黑體" panose="020B0604030504040204" pitchFamily="34" charset="-120"/>
                <a:cs typeface="Microsoft JhengHei"/>
              </a:defRPr>
            </a:lvl1pPr>
          </a:lstStyle>
          <a:p>
            <a:r>
              <a:rPr lang="zh-TW" altLang="en-US" sz="2000" dirty="0">
                <a:sym typeface="Microsoft JhengHei"/>
              </a:rPr>
              <a:t>樣本數</a:t>
            </a:r>
            <a:endParaRPr sz="2000" dirty="0"/>
          </a:p>
        </p:txBody>
      </p:sp>
      <p:sp>
        <p:nvSpPr>
          <p:cNvPr id="26" name="Google Shape;155;p3">
            <a:extLst>
              <a:ext uri="{FF2B5EF4-FFF2-40B4-BE49-F238E27FC236}">
                <a16:creationId xmlns:a16="http://schemas.microsoft.com/office/drawing/2014/main" id="{D32CDF78-47DF-475D-A1F6-E8DE6C16996B}"/>
              </a:ext>
            </a:extLst>
          </p:cNvPr>
          <p:cNvSpPr/>
          <p:nvPr/>
        </p:nvSpPr>
        <p:spPr>
          <a:xfrm>
            <a:off x="4905942" y="3512414"/>
            <a:ext cx="2228354" cy="524397"/>
          </a:xfrm>
          <a:prstGeom prst="cube">
            <a:avLst>
              <a:gd name="adj" fmla="val 60294"/>
            </a:avLst>
          </a:prstGeom>
          <a:solidFill>
            <a:srgbClr val="0070C0"/>
          </a:solidFill>
          <a:ln w="12700" cap="flat" cmpd="sng">
            <a:solidFill>
              <a:srgbClr val="4A76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sp>
        <p:nvSpPr>
          <p:cNvPr id="27" name="Google Shape;156;p3">
            <a:extLst>
              <a:ext uri="{FF2B5EF4-FFF2-40B4-BE49-F238E27FC236}">
                <a16:creationId xmlns:a16="http://schemas.microsoft.com/office/drawing/2014/main" id="{6DD58299-563A-4B1D-96B6-BDA171534BA7}"/>
              </a:ext>
            </a:extLst>
          </p:cNvPr>
          <p:cNvSpPr/>
          <p:nvPr/>
        </p:nvSpPr>
        <p:spPr>
          <a:xfrm>
            <a:off x="5078484" y="4236812"/>
            <a:ext cx="1770435" cy="372158"/>
          </a:xfrm>
          <a:prstGeom prst="cube">
            <a:avLst>
              <a:gd name="adj" fmla="val 60294"/>
            </a:avLst>
          </a:prstGeom>
          <a:solidFill>
            <a:srgbClr val="0070C0"/>
          </a:solidFill>
          <a:ln w="12700" cap="flat" cmpd="sng">
            <a:solidFill>
              <a:srgbClr val="4A76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cxnSp>
        <p:nvCxnSpPr>
          <p:cNvPr id="28" name="Google Shape;157;p3">
            <a:extLst>
              <a:ext uri="{FF2B5EF4-FFF2-40B4-BE49-F238E27FC236}">
                <a16:creationId xmlns:a16="http://schemas.microsoft.com/office/drawing/2014/main" id="{91100860-EF7B-4795-A16E-0DDEE9AF6788}"/>
              </a:ext>
            </a:extLst>
          </p:cNvPr>
          <p:cNvCxnSpPr>
            <a:endCxn id="27" idx="2"/>
          </p:cNvCxnSpPr>
          <p:nvPr/>
        </p:nvCxnSpPr>
        <p:spPr>
          <a:xfrm>
            <a:off x="4944084" y="3945285"/>
            <a:ext cx="134400" cy="589800"/>
          </a:xfrm>
          <a:prstGeom prst="straightConnector1">
            <a:avLst/>
          </a:prstGeom>
          <a:noFill/>
          <a:ln w="9525" cap="flat" cmpd="sng">
            <a:solidFill>
              <a:schemeClr val="accent1"/>
            </a:solidFill>
            <a:prstDash val="solid"/>
            <a:miter lim="800000"/>
            <a:headEnd type="none" w="sm" len="sm"/>
            <a:tailEnd type="none" w="sm" len="sm"/>
          </a:ln>
        </p:spPr>
      </p:cxnSp>
      <p:cxnSp>
        <p:nvCxnSpPr>
          <p:cNvPr id="29" name="Google Shape;158;p3">
            <a:extLst>
              <a:ext uri="{FF2B5EF4-FFF2-40B4-BE49-F238E27FC236}">
                <a16:creationId xmlns:a16="http://schemas.microsoft.com/office/drawing/2014/main" id="{5AB6505B-6436-4C50-B472-16708FB1E667}"/>
              </a:ext>
            </a:extLst>
          </p:cNvPr>
          <p:cNvCxnSpPr>
            <a:endCxn id="27" idx="4"/>
          </p:cNvCxnSpPr>
          <p:nvPr/>
        </p:nvCxnSpPr>
        <p:spPr>
          <a:xfrm flipH="1">
            <a:off x="6624530" y="3945285"/>
            <a:ext cx="231600" cy="589800"/>
          </a:xfrm>
          <a:prstGeom prst="straightConnector1">
            <a:avLst/>
          </a:prstGeom>
          <a:noFill/>
          <a:ln w="9525" cap="flat" cmpd="sng">
            <a:solidFill>
              <a:schemeClr val="accent1"/>
            </a:solidFill>
            <a:prstDash val="solid"/>
            <a:miter lim="800000"/>
            <a:headEnd type="none" w="sm" len="sm"/>
            <a:tailEnd type="none" w="sm" len="sm"/>
          </a:ln>
        </p:spPr>
      </p:cxnSp>
      <p:cxnSp>
        <p:nvCxnSpPr>
          <p:cNvPr id="30" name="Google Shape;159;p3">
            <a:extLst>
              <a:ext uri="{FF2B5EF4-FFF2-40B4-BE49-F238E27FC236}">
                <a16:creationId xmlns:a16="http://schemas.microsoft.com/office/drawing/2014/main" id="{28346F0D-5BC5-4963-BED0-DB859D06E2C5}"/>
              </a:ext>
            </a:extLst>
          </p:cNvPr>
          <p:cNvCxnSpPr/>
          <p:nvPr/>
        </p:nvCxnSpPr>
        <p:spPr>
          <a:xfrm flipH="1">
            <a:off x="6848920" y="3616523"/>
            <a:ext cx="285376" cy="620289"/>
          </a:xfrm>
          <a:prstGeom prst="straightConnector1">
            <a:avLst/>
          </a:prstGeom>
          <a:noFill/>
          <a:ln w="9525" cap="flat" cmpd="sng">
            <a:solidFill>
              <a:schemeClr val="accent1"/>
            </a:solidFill>
            <a:prstDash val="solid"/>
            <a:miter lim="800000"/>
            <a:headEnd type="none" w="sm" len="sm"/>
            <a:tailEnd type="none" w="sm" len="sm"/>
          </a:ln>
        </p:spPr>
      </p:cxnSp>
      <p:sp>
        <p:nvSpPr>
          <p:cNvPr id="31" name="Google Shape;140;p3">
            <a:extLst>
              <a:ext uri="{FF2B5EF4-FFF2-40B4-BE49-F238E27FC236}">
                <a16:creationId xmlns:a16="http://schemas.microsoft.com/office/drawing/2014/main" id="{D8423523-EFDB-45E4-B20A-2DBADFF6372B}"/>
              </a:ext>
            </a:extLst>
          </p:cNvPr>
          <p:cNvSpPr/>
          <p:nvPr/>
        </p:nvSpPr>
        <p:spPr>
          <a:xfrm>
            <a:off x="5210302" y="4832382"/>
            <a:ext cx="1344414" cy="282605"/>
          </a:xfrm>
          <a:prstGeom prst="cube">
            <a:avLst>
              <a:gd name="adj" fmla="val 60294"/>
            </a:avLst>
          </a:prstGeom>
          <a:solidFill>
            <a:srgbClr val="0070C0"/>
          </a:solidFill>
          <a:ln w="12700" cap="flat" cmpd="sng">
            <a:solidFill>
              <a:srgbClr val="4A76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sp>
        <p:nvSpPr>
          <p:cNvPr id="32" name="Google Shape;141;p3">
            <a:extLst>
              <a:ext uri="{FF2B5EF4-FFF2-40B4-BE49-F238E27FC236}">
                <a16:creationId xmlns:a16="http://schemas.microsoft.com/office/drawing/2014/main" id="{4878B740-600A-446F-B257-FEE5766650D7}"/>
              </a:ext>
            </a:extLst>
          </p:cNvPr>
          <p:cNvSpPr/>
          <p:nvPr/>
        </p:nvSpPr>
        <p:spPr>
          <a:xfrm>
            <a:off x="5501254" y="5386470"/>
            <a:ext cx="706735" cy="148561"/>
          </a:xfrm>
          <a:prstGeom prst="cube">
            <a:avLst>
              <a:gd name="adj" fmla="val 60294"/>
            </a:avLst>
          </a:prstGeom>
          <a:solidFill>
            <a:srgbClr val="0070C0"/>
          </a:solidFill>
          <a:ln w="12700" cap="flat" cmpd="sng">
            <a:solidFill>
              <a:srgbClr val="4A76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cxnSp>
        <p:nvCxnSpPr>
          <p:cNvPr id="33" name="Google Shape;160;p3">
            <a:extLst>
              <a:ext uri="{FF2B5EF4-FFF2-40B4-BE49-F238E27FC236}">
                <a16:creationId xmlns:a16="http://schemas.microsoft.com/office/drawing/2014/main" id="{84DB8E6D-9067-4A0F-87B7-4CF12CD79762}"/>
              </a:ext>
            </a:extLst>
          </p:cNvPr>
          <p:cNvCxnSpPr>
            <a:endCxn id="31" idx="2"/>
          </p:cNvCxnSpPr>
          <p:nvPr/>
        </p:nvCxnSpPr>
        <p:spPr>
          <a:xfrm>
            <a:off x="5084902" y="4567182"/>
            <a:ext cx="125400" cy="491700"/>
          </a:xfrm>
          <a:prstGeom prst="straightConnector1">
            <a:avLst/>
          </a:prstGeom>
          <a:noFill/>
          <a:ln w="9525" cap="flat" cmpd="sng">
            <a:solidFill>
              <a:schemeClr val="accent1"/>
            </a:solidFill>
            <a:prstDash val="solid"/>
            <a:miter lim="800000"/>
            <a:headEnd type="none" w="sm" len="sm"/>
            <a:tailEnd type="none" w="sm" len="sm"/>
          </a:ln>
        </p:spPr>
      </p:cxnSp>
      <p:cxnSp>
        <p:nvCxnSpPr>
          <p:cNvPr id="34" name="Google Shape;161;p3">
            <a:extLst>
              <a:ext uri="{FF2B5EF4-FFF2-40B4-BE49-F238E27FC236}">
                <a16:creationId xmlns:a16="http://schemas.microsoft.com/office/drawing/2014/main" id="{BB4D4C98-B73F-451B-9CFE-8029E00E6A4D}"/>
              </a:ext>
            </a:extLst>
          </p:cNvPr>
          <p:cNvCxnSpPr>
            <a:stCxn id="27" idx="4"/>
          </p:cNvCxnSpPr>
          <p:nvPr/>
        </p:nvCxnSpPr>
        <p:spPr>
          <a:xfrm flipH="1">
            <a:off x="6370430" y="4535085"/>
            <a:ext cx="254100" cy="534900"/>
          </a:xfrm>
          <a:prstGeom prst="straightConnector1">
            <a:avLst/>
          </a:prstGeom>
          <a:noFill/>
          <a:ln w="9525" cap="flat" cmpd="sng">
            <a:solidFill>
              <a:schemeClr val="accent1"/>
            </a:solidFill>
            <a:prstDash val="solid"/>
            <a:miter lim="800000"/>
            <a:headEnd type="none" w="sm" len="sm"/>
            <a:tailEnd type="none" w="sm" len="sm"/>
          </a:ln>
        </p:spPr>
      </p:cxnSp>
      <p:cxnSp>
        <p:nvCxnSpPr>
          <p:cNvPr id="35" name="Google Shape;162;p3">
            <a:extLst>
              <a:ext uri="{FF2B5EF4-FFF2-40B4-BE49-F238E27FC236}">
                <a16:creationId xmlns:a16="http://schemas.microsoft.com/office/drawing/2014/main" id="{F39739E5-D382-4857-84E2-C13D9C768A5B}"/>
              </a:ext>
            </a:extLst>
          </p:cNvPr>
          <p:cNvCxnSpPr>
            <a:stCxn id="31" idx="4"/>
          </p:cNvCxnSpPr>
          <p:nvPr/>
        </p:nvCxnSpPr>
        <p:spPr>
          <a:xfrm flipH="1">
            <a:off x="6091222" y="5058882"/>
            <a:ext cx="293100" cy="484800"/>
          </a:xfrm>
          <a:prstGeom prst="straightConnector1">
            <a:avLst/>
          </a:prstGeom>
          <a:noFill/>
          <a:ln w="9525" cap="flat" cmpd="sng">
            <a:solidFill>
              <a:schemeClr val="accent1"/>
            </a:solidFill>
            <a:prstDash val="solid"/>
            <a:miter lim="800000"/>
            <a:headEnd type="none" w="sm" len="sm"/>
            <a:tailEnd type="none" w="sm" len="sm"/>
          </a:ln>
        </p:spPr>
      </p:cxnSp>
      <p:cxnSp>
        <p:nvCxnSpPr>
          <p:cNvPr id="36" name="Google Shape;163;p3">
            <a:extLst>
              <a:ext uri="{FF2B5EF4-FFF2-40B4-BE49-F238E27FC236}">
                <a16:creationId xmlns:a16="http://schemas.microsoft.com/office/drawing/2014/main" id="{ED1B13E9-030D-4D71-A6CE-4105231AC7B1}"/>
              </a:ext>
            </a:extLst>
          </p:cNvPr>
          <p:cNvCxnSpPr>
            <a:endCxn id="32" idx="2"/>
          </p:cNvCxnSpPr>
          <p:nvPr/>
        </p:nvCxnSpPr>
        <p:spPr>
          <a:xfrm>
            <a:off x="5237254" y="5099937"/>
            <a:ext cx="264000" cy="405600"/>
          </a:xfrm>
          <a:prstGeom prst="straightConnector1">
            <a:avLst/>
          </a:prstGeom>
          <a:noFill/>
          <a:ln w="9525" cap="flat" cmpd="sng">
            <a:solidFill>
              <a:schemeClr val="accent1"/>
            </a:solidFill>
            <a:prstDash val="solid"/>
            <a:miter lim="800000"/>
            <a:headEnd type="none" w="sm" len="sm"/>
            <a:tailEnd type="none" w="sm" len="sm"/>
          </a:ln>
        </p:spPr>
      </p:cxnSp>
      <p:cxnSp>
        <p:nvCxnSpPr>
          <p:cNvPr id="37" name="Google Shape;164;p3">
            <a:extLst>
              <a:ext uri="{FF2B5EF4-FFF2-40B4-BE49-F238E27FC236}">
                <a16:creationId xmlns:a16="http://schemas.microsoft.com/office/drawing/2014/main" id="{4E808DB2-DEB7-4597-87F8-66FB79879934}"/>
              </a:ext>
            </a:extLst>
          </p:cNvPr>
          <p:cNvCxnSpPr/>
          <p:nvPr/>
        </p:nvCxnSpPr>
        <p:spPr>
          <a:xfrm flipH="1">
            <a:off x="6497486" y="4379414"/>
            <a:ext cx="323477" cy="607589"/>
          </a:xfrm>
          <a:prstGeom prst="straightConnector1">
            <a:avLst/>
          </a:prstGeom>
          <a:noFill/>
          <a:ln w="9525" cap="flat" cmpd="sng">
            <a:solidFill>
              <a:schemeClr val="accent1"/>
            </a:solidFill>
            <a:prstDash val="solid"/>
            <a:miter lim="800000"/>
            <a:headEnd type="none" w="sm" len="sm"/>
            <a:tailEnd type="none" w="sm" len="sm"/>
          </a:ln>
        </p:spPr>
      </p:cxnSp>
      <p:sp>
        <p:nvSpPr>
          <p:cNvPr id="38" name="Google Shape;165;p3">
            <a:extLst>
              <a:ext uri="{FF2B5EF4-FFF2-40B4-BE49-F238E27FC236}">
                <a16:creationId xmlns:a16="http://schemas.microsoft.com/office/drawing/2014/main" id="{76D4C9DD-C140-4C5C-A563-DF81403C20C9}"/>
              </a:ext>
            </a:extLst>
          </p:cNvPr>
          <p:cNvSpPr txBox="1"/>
          <p:nvPr/>
        </p:nvSpPr>
        <p:spPr>
          <a:xfrm>
            <a:off x="6521375" y="5052868"/>
            <a:ext cx="1070497" cy="338514"/>
          </a:xfrm>
          <a:prstGeom prst="rect">
            <a:avLst/>
          </a:prstGeom>
          <a:noFill/>
          <a:ln>
            <a:noFill/>
          </a:ln>
        </p:spPr>
        <p:txBody>
          <a:bodyPr spcFirstLastPara="1" wrap="square" lIns="91425" tIns="45700" rIns="91425" bIns="45700" anchor="t" anchorCtr="0">
            <a:spAutoFit/>
          </a:bodyPr>
          <a:lstStyle>
            <a:defPPr>
              <a:defRPr lang="zh-TW"/>
            </a:defPPr>
            <a:lvl1pPr marR="0" lvl="0" indent="0">
              <a:spcBef>
                <a:spcPts val="0"/>
              </a:spcBef>
              <a:spcAft>
                <a:spcPts val="0"/>
              </a:spcAft>
              <a:buNone/>
              <a:defRPr sz="1600" b="1">
                <a:solidFill>
                  <a:srgbClr val="333F50"/>
                </a:solidFill>
                <a:latin typeface="微軟正黑體" panose="020B0604030504040204" pitchFamily="34" charset="-120"/>
                <a:ea typeface="微軟正黑體" panose="020B0604030504040204" pitchFamily="34" charset="-120"/>
                <a:cs typeface="Microsoft JhengHei"/>
              </a:defRPr>
            </a:lvl1pPr>
          </a:lstStyle>
          <a:p>
            <a:r>
              <a:rPr lang="zh-TW" altLang="en-US" dirty="0">
                <a:sym typeface="Microsoft JhengHei"/>
              </a:rPr>
              <a:t>卷積層</a:t>
            </a:r>
            <a:endParaRPr dirty="0"/>
          </a:p>
        </p:txBody>
      </p:sp>
      <p:sp>
        <p:nvSpPr>
          <p:cNvPr id="39" name="Google Shape;166;p3">
            <a:extLst>
              <a:ext uri="{FF2B5EF4-FFF2-40B4-BE49-F238E27FC236}">
                <a16:creationId xmlns:a16="http://schemas.microsoft.com/office/drawing/2014/main" id="{A760352C-45BF-4A93-B486-0BB276FA5E6D}"/>
              </a:ext>
            </a:extLst>
          </p:cNvPr>
          <p:cNvSpPr txBox="1"/>
          <p:nvPr/>
        </p:nvSpPr>
        <p:spPr>
          <a:xfrm>
            <a:off x="5254629" y="5745818"/>
            <a:ext cx="1312787" cy="400069"/>
          </a:xfrm>
          <a:prstGeom prst="rect">
            <a:avLst/>
          </a:prstGeom>
          <a:noFill/>
          <a:ln>
            <a:noFill/>
          </a:ln>
        </p:spPr>
        <p:txBody>
          <a:bodyPr spcFirstLastPara="1" wrap="square" lIns="91425" tIns="45700" rIns="91425" bIns="45700" anchor="t" anchorCtr="0">
            <a:spAutoFit/>
          </a:bodyPr>
          <a:lstStyle>
            <a:defPPr>
              <a:defRPr lang="zh-TW"/>
            </a:defPPr>
            <a:lvl1pPr marR="0" lvl="0" indent="0">
              <a:spcBef>
                <a:spcPts val="0"/>
              </a:spcBef>
              <a:spcAft>
                <a:spcPts val="0"/>
              </a:spcAft>
              <a:buNone/>
              <a:defRPr sz="1600" b="1">
                <a:solidFill>
                  <a:srgbClr val="333F50"/>
                </a:solidFill>
                <a:latin typeface="微軟正黑體" panose="020B0604030504040204" pitchFamily="34" charset="-120"/>
                <a:ea typeface="微軟正黑體" panose="020B0604030504040204" pitchFamily="34" charset="-120"/>
                <a:cs typeface="Microsoft JhengHei"/>
              </a:defRPr>
            </a:lvl1pPr>
          </a:lstStyle>
          <a:p>
            <a:r>
              <a:rPr lang="en-US" altLang="zh-TW" sz="2000" dirty="0">
                <a:sym typeface="Microsoft JhengHei"/>
              </a:rPr>
              <a:t>CNN</a:t>
            </a:r>
            <a:r>
              <a:rPr lang="zh-TW" altLang="en-US" sz="2000" dirty="0">
                <a:sym typeface="Microsoft JhengHei"/>
              </a:rPr>
              <a:t>模型</a:t>
            </a:r>
            <a:endParaRPr sz="2000" dirty="0"/>
          </a:p>
        </p:txBody>
      </p:sp>
      <p:sp>
        <p:nvSpPr>
          <p:cNvPr id="40" name="Google Shape;167;p3">
            <a:extLst>
              <a:ext uri="{FF2B5EF4-FFF2-40B4-BE49-F238E27FC236}">
                <a16:creationId xmlns:a16="http://schemas.microsoft.com/office/drawing/2014/main" id="{DFC055C2-7CFB-4956-8AFD-458DECD62A9B}"/>
              </a:ext>
            </a:extLst>
          </p:cNvPr>
          <p:cNvSpPr/>
          <p:nvPr/>
        </p:nvSpPr>
        <p:spPr>
          <a:xfrm>
            <a:off x="3151990" y="1629870"/>
            <a:ext cx="1485512" cy="734014"/>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dirty="0">
                <a:solidFill>
                  <a:schemeClr val="lt1"/>
                </a:solidFill>
                <a:latin typeface="微軟正黑體" panose="020B0604030504040204" pitchFamily="34" charset="-120"/>
                <a:ea typeface="微軟正黑體" panose="020B0604030504040204" pitchFamily="34" charset="-120"/>
                <a:cs typeface="Arial"/>
                <a:sym typeface="Arial"/>
              </a:rPr>
              <a:t>RetinaFace</a:t>
            </a:r>
            <a:endParaRPr sz="1800" b="1" dirty="0">
              <a:solidFill>
                <a:schemeClr val="lt1"/>
              </a:solidFill>
              <a:latin typeface="微軟正黑體" panose="020B0604030504040204" pitchFamily="34" charset="-120"/>
              <a:ea typeface="微軟正黑體" panose="020B0604030504040204" pitchFamily="34" charset="-120"/>
              <a:cs typeface="Arial"/>
              <a:sym typeface="Arial"/>
            </a:endParaRPr>
          </a:p>
        </p:txBody>
      </p:sp>
      <p:sp>
        <p:nvSpPr>
          <p:cNvPr id="42" name="Google Shape;169;p3">
            <a:extLst>
              <a:ext uri="{FF2B5EF4-FFF2-40B4-BE49-F238E27FC236}">
                <a16:creationId xmlns:a16="http://schemas.microsoft.com/office/drawing/2014/main" id="{810FEC5B-F3DE-41FF-BFF1-DFE546AC2120}"/>
              </a:ext>
            </a:extLst>
          </p:cNvPr>
          <p:cNvSpPr/>
          <p:nvPr/>
        </p:nvSpPr>
        <p:spPr>
          <a:xfrm>
            <a:off x="2209609" y="1304647"/>
            <a:ext cx="7687263" cy="1740458"/>
          </a:xfrm>
          <a:prstGeom prst="roundRect">
            <a:avLst>
              <a:gd name="adj" fmla="val 16667"/>
            </a:avLst>
          </a:prstGeom>
          <a:noFill/>
          <a:ln w="3810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sp>
        <p:nvSpPr>
          <p:cNvPr id="43" name="Google Shape;170;p3">
            <a:extLst>
              <a:ext uri="{FF2B5EF4-FFF2-40B4-BE49-F238E27FC236}">
                <a16:creationId xmlns:a16="http://schemas.microsoft.com/office/drawing/2014/main" id="{6D31A236-1CB2-4130-BF62-49E0C9591BF7}"/>
              </a:ext>
            </a:extLst>
          </p:cNvPr>
          <p:cNvSpPr/>
          <p:nvPr/>
        </p:nvSpPr>
        <p:spPr>
          <a:xfrm>
            <a:off x="7366165" y="4498542"/>
            <a:ext cx="548548" cy="338514"/>
          </a:xfrm>
          <a:prstGeom prst="rect">
            <a:avLst/>
          </a:prstGeom>
          <a:noFill/>
          <a:ln>
            <a:noFill/>
          </a:ln>
        </p:spPr>
        <p:txBody>
          <a:bodyPr spcFirstLastPara="1" wrap="square" lIns="91425" tIns="45700" rIns="91425" bIns="45700" anchor="t" anchorCtr="0">
            <a:spAutoFit/>
          </a:bodyPr>
          <a:lstStyle/>
          <a:p>
            <a:r>
              <a:rPr lang="en-US" altLang="zh-TW" sz="1600" b="1" dirty="0">
                <a:solidFill>
                  <a:srgbClr val="333F50"/>
                </a:solidFill>
                <a:latin typeface="微軟正黑體" panose="020B0604030504040204" pitchFamily="34" charset="-120"/>
                <a:ea typeface="微軟正黑體" panose="020B0604030504040204" pitchFamily="34" charset="-120"/>
                <a:sym typeface="Microsoft JhengHei"/>
              </a:rPr>
              <a:t>2</a:t>
            </a:r>
            <a:r>
              <a:rPr lang="zh-TW" altLang="en-US" sz="1600" b="1" dirty="0">
                <a:solidFill>
                  <a:srgbClr val="333F50"/>
                </a:solidFill>
                <a:latin typeface="微軟正黑體" panose="020B0604030504040204" pitchFamily="34" charset="-120"/>
                <a:ea typeface="微軟正黑體" panose="020B0604030504040204" pitchFamily="34" charset="-120"/>
                <a:sym typeface="Microsoft JhengHei"/>
              </a:rPr>
              <a:t>層</a:t>
            </a:r>
            <a:endParaRPr sz="1600" b="1" dirty="0">
              <a:solidFill>
                <a:srgbClr val="333F50"/>
              </a:solidFill>
              <a:latin typeface="微軟正黑體" panose="020B0604030504040204" pitchFamily="34" charset="-120"/>
              <a:ea typeface="微軟正黑體" panose="020B0604030504040204" pitchFamily="34" charset="-120"/>
              <a:sym typeface="Calibri"/>
            </a:endParaRPr>
          </a:p>
        </p:txBody>
      </p:sp>
      <p:sp>
        <p:nvSpPr>
          <p:cNvPr id="44" name="Google Shape;171;p3">
            <a:extLst>
              <a:ext uri="{FF2B5EF4-FFF2-40B4-BE49-F238E27FC236}">
                <a16:creationId xmlns:a16="http://schemas.microsoft.com/office/drawing/2014/main" id="{AC5AFC7B-39D8-4DAB-93E7-C78626AD814C}"/>
              </a:ext>
            </a:extLst>
          </p:cNvPr>
          <p:cNvSpPr txBox="1"/>
          <p:nvPr/>
        </p:nvSpPr>
        <p:spPr>
          <a:xfrm>
            <a:off x="3374514" y="2543334"/>
            <a:ext cx="11447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追蹤人臉</a:t>
            </a:r>
            <a:endParaRPr b="1" dirty="0">
              <a:solidFill>
                <a:srgbClr val="333F50"/>
              </a:solidFill>
              <a:latin typeface="微軟正黑體" panose="020B0604030504040204" pitchFamily="34" charset="-120"/>
              <a:ea typeface="微軟正黑體" panose="020B0604030504040204" pitchFamily="34" charset="-120"/>
            </a:endParaRPr>
          </a:p>
        </p:txBody>
      </p:sp>
      <p:sp>
        <p:nvSpPr>
          <p:cNvPr id="46" name="Google Shape;173;p3">
            <a:extLst>
              <a:ext uri="{FF2B5EF4-FFF2-40B4-BE49-F238E27FC236}">
                <a16:creationId xmlns:a16="http://schemas.microsoft.com/office/drawing/2014/main" id="{24563638-D087-44A5-9923-6F3CED0545A7}"/>
              </a:ext>
            </a:extLst>
          </p:cNvPr>
          <p:cNvSpPr txBox="1"/>
          <p:nvPr/>
        </p:nvSpPr>
        <p:spPr>
          <a:xfrm>
            <a:off x="5541658" y="2543334"/>
            <a:ext cx="13127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CNN模型</a:t>
            </a:r>
            <a:endParaRPr b="1" dirty="0">
              <a:solidFill>
                <a:srgbClr val="333F50"/>
              </a:solidFill>
              <a:latin typeface="微軟正黑體" panose="020B0604030504040204" pitchFamily="34" charset="-120"/>
              <a:ea typeface="微軟正黑體" panose="020B0604030504040204" pitchFamily="34" charset="-120"/>
            </a:endParaRPr>
          </a:p>
        </p:txBody>
      </p:sp>
      <p:sp>
        <p:nvSpPr>
          <p:cNvPr id="51" name="Google Shape;178;p3">
            <a:extLst>
              <a:ext uri="{FF2B5EF4-FFF2-40B4-BE49-F238E27FC236}">
                <a16:creationId xmlns:a16="http://schemas.microsoft.com/office/drawing/2014/main" id="{D7BF4FDD-FEBE-49C9-A7D7-5634AE446447}"/>
              </a:ext>
            </a:extLst>
          </p:cNvPr>
          <p:cNvSpPr txBox="1"/>
          <p:nvPr/>
        </p:nvSpPr>
        <p:spPr>
          <a:xfrm>
            <a:off x="7422753" y="2543334"/>
            <a:ext cx="172311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辨識是否戴口罩</a:t>
            </a:r>
            <a:endParaRPr b="1" dirty="0">
              <a:solidFill>
                <a:srgbClr val="333F50"/>
              </a:solidFill>
              <a:latin typeface="微軟正黑體" panose="020B0604030504040204" pitchFamily="34" charset="-120"/>
              <a:ea typeface="微軟正黑體" panose="020B0604030504040204" pitchFamily="34" charset="-120"/>
            </a:endParaRPr>
          </a:p>
        </p:txBody>
      </p:sp>
      <p:sp>
        <p:nvSpPr>
          <p:cNvPr id="53" name="Google Shape;180;p3">
            <a:extLst>
              <a:ext uri="{FF2B5EF4-FFF2-40B4-BE49-F238E27FC236}">
                <a16:creationId xmlns:a16="http://schemas.microsoft.com/office/drawing/2014/main" id="{085C7165-5667-4880-BAB0-C93934F5473D}"/>
              </a:ext>
            </a:extLst>
          </p:cNvPr>
          <p:cNvSpPr/>
          <p:nvPr/>
        </p:nvSpPr>
        <p:spPr>
          <a:xfrm>
            <a:off x="8564345" y="4054879"/>
            <a:ext cx="1796953" cy="554178"/>
          </a:xfrm>
          <a:prstGeom prst="round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微軟正黑體" panose="020B0604030504040204" pitchFamily="34" charset="-120"/>
                <a:ea typeface="微軟正黑體" panose="020B0604030504040204" pitchFamily="34" charset="-120"/>
                <a:cs typeface="Microsoft JhengHei"/>
                <a:sym typeface="Microsoft JhengHei"/>
              </a:rPr>
              <a:t>0 : 沒戴口罩</a:t>
            </a:r>
            <a:endParaRPr>
              <a:latin typeface="微軟正黑體" panose="020B0604030504040204" pitchFamily="34" charset="-120"/>
              <a:ea typeface="微軟正黑體" panose="020B0604030504040204" pitchFamily="34" charset="-120"/>
            </a:endParaRPr>
          </a:p>
        </p:txBody>
      </p:sp>
      <p:sp>
        <p:nvSpPr>
          <p:cNvPr id="54" name="Google Shape;181;p3">
            <a:extLst>
              <a:ext uri="{FF2B5EF4-FFF2-40B4-BE49-F238E27FC236}">
                <a16:creationId xmlns:a16="http://schemas.microsoft.com/office/drawing/2014/main" id="{48EFD9C9-F72F-4F53-92DF-07AF7966C616}"/>
              </a:ext>
            </a:extLst>
          </p:cNvPr>
          <p:cNvSpPr/>
          <p:nvPr/>
        </p:nvSpPr>
        <p:spPr>
          <a:xfrm>
            <a:off x="8566798" y="4788976"/>
            <a:ext cx="1796953" cy="554178"/>
          </a:xfrm>
          <a:prstGeom prst="round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微軟正黑體" panose="020B0604030504040204" pitchFamily="34" charset="-120"/>
                <a:ea typeface="微軟正黑體" panose="020B0604030504040204" pitchFamily="34" charset="-120"/>
                <a:cs typeface="Microsoft JhengHei"/>
                <a:sym typeface="Microsoft JhengHei"/>
              </a:rPr>
              <a:t>1 : 有戴口罩</a:t>
            </a:r>
            <a:endParaRPr>
              <a:latin typeface="微軟正黑體" panose="020B0604030504040204" pitchFamily="34" charset="-120"/>
              <a:ea typeface="微軟正黑體" panose="020B0604030504040204" pitchFamily="34" charset="-120"/>
            </a:endParaRPr>
          </a:p>
        </p:txBody>
      </p:sp>
      <p:pic>
        <p:nvPicPr>
          <p:cNvPr id="55" name="Google Shape;182;p3">
            <a:extLst>
              <a:ext uri="{FF2B5EF4-FFF2-40B4-BE49-F238E27FC236}">
                <a16:creationId xmlns:a16="http://schemas.microsoft.com/office/drawing/2014/main" id="{473B4952-336E-4BE9-99B2-F383FABD88A2}"/>
              </a:ext>
            </a:extLst>
          </p:cNvPr>
          <p:cNvPicPr preferRelativeResize="0"/>
          <p:nvPr/>
        </p:nvPicPr>
        <p:blipFill rotWithShape="1">
          <a:blip r:embed="rId3">
            <a:alphaModFix/>
          </a:blip>
          <a:srcRect l="12605" b="11496"/>
          <a:stretch/>
        </p:blipFill>
        <p:spPr>
          <a:xfrm>
            <a:off x="1620517" y="3988860"/>
            <a:ext cx="1044285" cy="1032847"/>
          </a:xfrm>
          <a:prstGeom prst="rect">
            <a:avLst/>
          </a:prstGeom>
          <a:noFill/>
          <a:ln>
            <a:noFill/>
          </a:ln>
        </p:spPr>
      </p:pic>
      <p:cxnSp>
        <p:nvCxnSpPr>
          <p:cNvPr id="61" name="直線單箭頭接點 60">
            <a:extLst>
              <a:ext uri="{FF2B5EF4-FFF2-40B4-BE49-F238E27FC236}">
                <a16:creationId xmlns:a16="http://schemas.microsoft.com/office/drawing/2014/main" id="{08440B22-09F5-4BB9-A61B-AD225066916C}"/>
              </a:ext>
            </a:extLst>
          </p:cNvPr>
          <p:cNvCxnSpPr>
            <a:cxnSpLocks/>
          </p:cNvCxnSpPr>
          <p:nvPr/>
        </p:nvCxnSpPr>
        <p:spPr>
          <a:xfrm>
            <a:off x="7997805" y="4652512"/>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62" name="文字方塊 61">
            <a:extLst>
              <a:ext uri="{FF2B5EF4-FFF2-40B4-BE49-F238E27FC236}">
                <a16:creationId xmlns:a16="http://schemas.microsoft.com/office/drawing/2014/main" id="{084B1C72-0F61-47D0-8FC0-2A283A5B3E81}"/>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口罩辨識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CNN</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cxnSp>
        <p:nvCxnSpPr>
          <p:cNvPr id="63" name="直線單箭頭接點 62">
            <a:extLst>
              <a:ext uri="{FF2B5EF4-FFF2-40B4-BE49-F238E27FC236}">
                <a16:creationId xmlns:a16="http://schemas.microsoft.com/office/drawing/2014/main" id="{AD676A8C-7258-4BD0-BF2F-CC32FAC4D1FA}"/>
              </a:ext>
            </a:extLst>
          </p:cNvPr>
          <p:cNvCxnSpPr>
            <a:cxnSpLocks/>
          </p:cNvCxnSpPr>
          <p:nvPr/>
        </p:nvCxnSpPr>
        <p:spPr>
          <a:xfrm>
            <a:off x="4989174" y="1969650"/>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64" name="直線單箭頭接點 63">
            <a:extLst>
              <a:ext uri="{FF2B5EF4-FFF2-40B4-BE49-F238E27FC236}">
                <a16:creationId xmlns:a16="http://schemas.microsoft.com/office/drawing/2014/main" id="{CBBAD310-6342-4D13-A4D4-58BB57794902}"/>
              </a:ext>
            </a:extLst>
          </p:cNvPr>
          <p:cNvCxnSpPr>
            <a:cxnSpLocks/>
          </p:cNvCxnSpPr>
          <p:nvPr/>
        </p:nvCxnSpPr>
        <p:spPr>
          <a:xfrm>
            <a:off x="6822981" y="1969650"/>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65" name="圖形 64">
            <a:extLst>
              <a:ext uri="{FF2B5EF4-FFF2-40B4-BE49-F238E27FC236}">
                <a16:creationId xmlns:a16="http://schemas.microsoft.com/office/drawing/2014/main" id="{E9F35C4E-8F21-4F91-9F6E-C7D262D65C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2829" y="1496349"/>
            <a:ext cx="993877" cy="993877"/>
          </a:xfrm>
          <a:prstGeom prst="rect">
            <a:avLst/>
          </a:prstGeom>
        </p:spPr>
      </p:pic>
      <p:pic>
        <p:nvPicPr>
          <p:cNvPr id="66" name="圖形 65">
            <a:extLst>
              <a:ext uri="{FF2B5EF4-FFF2-40B4-BE49-F238E27FC236}">
                <a16:creationId xmlns:a16="http://schemas.microsoft.com/office/drawing/2014/main" id="{176597AC-3A7B-4224-AF7B-B409EB6349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13228" y="1827515"/>
            <a:ext cx="284270" cy="284270"/>
          </a:xfrm>
          <a:prstGeom prst="rect">
            <a:avLst/>
          </a:prstGeom>
        </p:spPr>
      </p:pic>
      <p:grpSp>
        <p:nvGrpSpPr>
          <p:cNvPr id="67" name="群組 66">
            <a:extLst>
              <a:ext uri="{FF2B5EF4-FFF2-40B4-BE49-F238E27FC236}">
                <a16:creationId xmlns:a16="http://schemas.microsoft.com/office/drawing/2014/main" id="{FB45D81F-A4AE-4DE3-90A0-6B089AFCD663}"/>
              </a:ext>
            </a:extLst>
          </p:cNvPr>
          <p:cNvGrpSpPr/>
          <p:nvPr/>
        </p:nvGrpSpPr>
        <p:grpSpPr>
          <a:xfrm>
            <a:off x="7923996" y="1564676"/>
            <a:ext cx="715828" cy="715828"/>
            <a:chOff x="4081164" y="5059416"/>
            <a:chExt cx="1144526" cy="1144526"/>
          </a:xfrm>
        </p:grpSpPr>
        <p:sp>
          <p:nvSpPr>
            <p:cNvPr id="68" name="Google Shape;97;p1">
              <a:extLst>
                <a:ext uri="{FF2B5EF4-FFF2-40B4-BE49-F238E27FC236}">
                  <a16:creationId xmlns:a16="http://schemas.microsoft.com/office/drawing/2014/main" id="{26B6402A-35EE-4B04-8D5B-F5DA9553B529}"/>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9" name="圖片 68">
              <a:extLst>
                <a:ext uri="{FF2B5EF4-FFF2-40B4-BE49-F238E27FC236}">
                  <a16:creationId xmlns:a16="http://schemas.microsoft.com/office/drawing/2014/main" id="{A5348C28-0BA2-4C1F-A503-81EF6A341777}"/>
                </a:ext>
              </a:extLst>
            </p:cNvPr>
            <p:cNvPicPr>
              <a:picLocks noChangeAspect="1"/>
            </p:cNvPicPr>
            <p:nvPr/>
          </p:nvPicPr>
          <p:blipFill>
            <a:blip r:embed="rId8"/>
            <a:stretch>
              <a:fillRect/>
            </a:stretch>
          </p:blipFill>
          <p:spPr>
            <a:xfrm>
              <a:off x="4296229" y="5146113"/>
              <a:ext cx="783640" cy="979550"/>
            </a:xfrm>
            <a:prstGeom prst="rect">
              <a:avLst/>
            </a:prstGeom>
          </p:spPr>
        </p:pic>
      </p:grpSp>
      <p:grpSp>
        <p:nvGrpSpPr>
          <p:cNvPr id="81" name="群組 80">
            <a:extLst>
              <a:ext uri="{FF2B5EF4-FFF2-40B4-BE49-F238E27FC236}">
                <a16:creationId xmlns:a16="http://schemas.microsoft.com/office/drawing/2014/main" id="{0DB2B0CF-0D87-4809-851E-AE2B946CC486}"/>
              </a:ext>
            </a:extLst>
          </p:cNvPr>
          <p:cNvGrpSpPr/>
          <p:nvPr/>
        </p:nvGrpSpPr>
        <p:grpSpPr>
          <a:xfrm>
            <a:off x="6315613" y="261142"/>
            <a:ext cx="3552287" cy="619904"/>
            <a:chOff x="6315613" y="261142"/>
            <a:chExt cx="3552287" cy="619904"/>
          </a:xfrm>
        </p:grpSpPr>
        <p:sp>
          <p:nvSpPr>
            <p:cNvPr id="82" name="矩形: 圓角 81">
              <a:extLst>
                <a:ext uri="{FF2B5EF4-FFF2-40B4-BE49-F238E27FC236}">
                  <a16:creationId xmlns:a16="http://schemas.microsoft.com/office/drawing/2014/main" id="{9832609C-25ED-494D-A0A8-A01F54039E57}"/>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A24EE515-CC9E-44E0-B5CF-854217F0540E}"/>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進度條">
              <a:extLst>
                <a:ext uri="{FF2B5EF4-FFF2-40B4-BE49-F238E27FC236}">
                  <a16:creationId xmlns:a16="http://schemas.microsoft.com/office/drawing/2014/main" id="{C7791608-4E12-431D-B03B-B94A5FCF03E6}"/>
                </a:ext>
              </a:extLst>
            </p:cNvPr>
            <p:cNvSpPr/>
            <p:nvPr/>
          </p:nvSpPr>
          <p:spPr>
            <a:xfrm>
              <a:off x="6659342" y="473427"/>
              <a:ext cx="497636" cy="45719"/>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a:extLst>
                <a:ext uri="{FF2B5EF4-FFF2-40B4-BE49-F238E27FC236}">
                  <a16:creationId xmlns:a16="http://schemas.microsoft.com/office/drawing/2014/main" id="{554802ED-AF3F-43FA-AF0E-5423816F914E}"/>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橢圓 85">
              <a:extLst>
                <a:ext uri="{FF2B5EF4-FFF2-40B4-BE49-F238E27FC236}">
                  <a16:creationId xmlns:a16="http://schemas.microsoft.com/office/drawing/2014/main" id="{6D49C542-7937-42C7-801E-FEE6E438F627}"/>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橢圓 86">
              <a:extLst>
                <a:ext uri="{FF2B5EF4-FFF2-40B4-BE49-F238E27FC236}">
                  <a16:creationId xmlns:a16="http://schemas.microsoft.com/office/drawing/2014/main" id="{899F4D82-8042-45C5-A6CA-C028E28FEF16}"/>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C310C5DF-9437-4806-BA0C-8DAE77EF5F03}"/>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D7A05DEF-4747-4E61-9530-8FF11C023242}"/>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8F4D4B2B-7207-48B1-B656-BCBA23CF068F}"/>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FEE35132-3539-4D34-8AB7-C5D720C6D993}"/>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711FA543-7CDC-4E54-8064-E9BB5CEA154F}"/>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0F3882E8-311C-45AD-BBEC-F2AED381EC0A}"/>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標題 5">
              <a:extLst>
                <a:ext uri="{FF2B5EF4-FFF2-40B4-BE49-F238E27FC236}">
                  <a16:creationId xmlns:a16="http://schemas.microsoft.com/office/drawing/2014/main" id="{05FC7A5B-F644-4D23-9A33-13F6EDD35998}"/>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95" name="標題 5">
              <a:extLst>
                <a:ext uri="{FF2B5EF4-FFF2-40B4-BE49-F238E27FC236}">
                  <a16:creationId xmlns:a16="http://schemas.microsoft.com/office/drawing/2014/main" id="{C0C774B8-6D30-4A6E-9186-0D997552FE50}"/>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96" name="橢圓 95">
              <a:extLst>
                <a:ext uri="{FF2B5EF4-FFF2-40B4-BE49-F238E27FC236}">
                  <a16:creationId xmlns:a16="http://schemas.microsoft.com/office/drawing/2014/main" id="{27A6D691-B3A0-4197-B580-AB038CC95417}"/>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8660F775-2FC6-45C5-A796-1175D533EEA2}"/>
              </a:ext>
            </a:extLst>
          </p:cNvPr>
          <p:cNvSpPr>
            <a:spLocks noGrp="1"/>
          </p:cNvSpPr>
          <p:nvPr>
            <p:ph type="sldNum" sz="quarter" idx="12"/>
          </p:nvPr>
        </p:nvSpPr>
        <p:spPr/>
        <p:txBody>
          <a:bodyPr/>
          <a:lstStyle/>
          <a:p>
            <a:fld id="{707EBC05-AD4A-43C3-A6DF-1409246104C0}" type="slidenum">
              <a:rPr lang="zh-TW" altLang="en-US" smtClean="0"/>
              <a:pPr/>
              <a:t>13</a:t>
            </a:fld>
            <a:endParaRPr lang="zh-TW" altLang="en-US" dirty="0"/>
          </a:p>
        </p:txBody>
      </p:sp>
    </p:spTree>
    <p:extLst>
      <p:ext uri="{BB962C8B-B14F-4D97-AF65-F5344CB8AC3E}">
        <p14:creationId xmlns:p14="http://schemas.microsoft.com/office/powerpoint/2010/main" val="20716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188;p4">
            <a:extLst>
              <a:ext uri="{FF2B5EF4-FFF2-40B4-BE49-F238E27FC236}">
                <a16:creationId xmlns:a16="http://schemas.microsoft.com/office/drawing/2014/main" id="{5CA23322-49F2-4B80-B9CB-DD8F57ADD6AA}"/>
              </a:ext>
            </a:extLst>
          </p:cNvPr>
          <p:cNvPicPr preferRelativeResize="0"/>
          <p:nvPr/>
        </p:nvPicPr>
        <p:blipFill rotWithShape="1">
          <a:blip r:embed="rId2">
            <a:alphaModFix/>
          </a:blip>
          <a:srcRect r="51393"/>
          <a:stretch/>
        </p:blipFill>
        <p:spPr>
          <a:xfrm>
            <a:off x="492405" y="1054281"/>
            <a:ext cx="3091040" cy="2672801"/>
          </a:xfrm>
          <a:prstGeom prst="rect">
            <a:avLst/>
          </a:prstGeom>
          <a:noFill/>
          <a:ln>
            <a:noFill/>
          </a:ln>
        </p:spPr>
      </p:pic>
      <p:pic>
        <p:nvPicPr>
          <p:cNvPr id="9" name="Google Shape;189;p4">
            <a:extLst>
              <a:ext uri="{FF2B5EF4-FFF2-40B4-BE49-F238E27FC236}">
                <a16:creationId xmlns:a16="http://schemas.microsoft.com/office/drawing/2014/main" id="{2319BCF5-4B64-43A3-89C4-21B6A7923C43}"/>
              </a:ext>
            </a:extLst>
          </p:cNvPr>
          <p:cNvPicPr preferRelativeResize="0"/>
          <p:nvPr/>
        </p:nvPicPr>
        <p:blipFill rotWithShape="1">
          <a:blip r:embed="rId2">
            <a:alphaModFix/>
          </a:blip>
          <a:srcRect l="49668"/>
          <a:stretch/>
        </p:blipFill>
        <p:spPr>
          <a:xfrm>
            <a:off x="3787496" y="953239"/>
            <a:ext cx="3438442" cy="2800750"/>
          </a:xfrm>
          <a:prstGeom prst="rect">
            <a:avLst/>
          </a:prstGeom>
          <a:noFill/>
          <a:ln>
            <a:noFill/>
          </a:ln>
        </p:spPr>
      </p:pic>
      <p:sp>
        <p:nvSpPr>
          <p:cNvPr id="14" name="Google Shape;195;p4">
            <a:extLst>
              <a:ext uri="{FF2B5EF4-FFF2-40B4-BE49-F238E27FC236}">
                <a16:creationId xmlns:a16="http://schemas.microsoft.com/office/drawing/2014/main" id="{88848B52-759F-4499-AADB-C7EABA784DDD}"/>
              </a:ext>
            </a:extLst>
          </p:cNvPr>
          <p:cNvSpPr txBox="1"/>
          <p:nvPr/>
        </p:nvSpPr>
        <p:spPr>
          <a:xfrm>
            <a:off x="1709718" y="3762343"/>
            <a:ext cx="9890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準確度</a:t>
            </a:r>
            <a:endParaRPr b="1" dirty="0">
              <a:solidFill>
                <a:srgbClr val="333F50"/>
              </a:solidFill>
              <a:latin typeface="微軟正黑體" panose="020B0604030504040204" pitchFamily="34" charset="-120"/>
              <a:ea typeface="微軟正黑體" panose="020B0604030504040204" pitchFamily="34" charset="-120"/>
            </a:endParaRPr>
          </a:p>
        </p:txBody>
      </p:sp>
      <p:sp>
        <p:nvSpPr>
          <p:cNvPr id="15" name="Google Shape;196;p4">
            <a:extLst>
              <a:ext uri="{FF2B5EF4-FFF2-40B4-BE49-F238E27FC236}">
                <a16:creationId xmlns:a16="http://schemas.microsoft.com/office/drawing/2014/main" id="{8161B807-348E-4870-929A-86169D97A591}"/>
              </a:ext>
            </a:extLst>
          </p:cNvPr>
          <p:cNvSpPr txBox="1"/>
          <p:nvPr/>
        </p:nvSpPr>
        <p:spPr>
          <a:xfrm>
            <a:off x="5106987" y="3762343"/>
            <a:ext cx="9890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損失值</a:t>
            </a:r>
            <a:endParaRPr b="1" dirty="0">
              <a:solidFill>
                <a:srgbClr val="333F50"/>
              </a:solidFill>
              <a:latin typeface="微軟正黑體" panose="020B0604030504040204" pitchFamily="34" charset="-120"/>
              <a:ea typeface="微軟正黑體" panose="020B0604030504040204" pitchFamily="34" charset="-120"/>
            </a:endParaRPr>
          </a:p>
        </p:txBody>
      </p:sp>
      <p:sp>
        <p:nvSpPr>
          <p:cNvPr id="16" name="Google Shape;197;p4">
            <a:extLst>
              <a:ext uri="{FF2B5EF4-FFF2-40B4-BE49-F238E27FC236}">
                <a16:creationId xmlns:a16="http://schemas.microsoft.com/office/drawing/2014/main" id="{6E80FFD0-CEEF-4719-84CD-1DB602379A56}"/>
              </a:ext>
            </a:extLst>
          </p:cNvPr>
          <p:cNvSpPr txBox="1"/>
          <p:nvPr/>
        </p:nvSpPr>
        <p:spPr>
          <a:xfrm>
            <a:off x="7023159" y="921820"/>
            <a:ext cx="223654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實際運作畫面</a:t>
            </a:r>
            <a:endParaRPr sz="2400" b="1" dirty="0">
              <a:solidFill>
                <a:srgbClr val="333F50"/>
              </a:solidFill>
              <a:latin typeface="微軟正黑體" panose="020B0604030504040204" pitchFamily="34" charset="-120"/>
              <a:ea typeface="微軟正黑體" panose="020B0604030504040204" pitchFamily="34" charset="-120"/>
            </a:endParaRPr>
          </a:p>
        </p:txBody>
      </p:sp>
      <p:pic>
        <p:nvPicPr>
          <p:cNvPr id="17" name="Google Shape;198;p4">
            <a:extLst>
              <a:ext uri="{FF2B5EF4-FFF2-40B4-BE49-F238E27FC236}">
                <a16:creationId xmlns:a16="http://schemas.microsoft.com/office/drawing/2014/main" id="{ED169B26-4152-47DF-B90E-9C8CB5572B60}"/>
              </a:ext>
            </a:extLst>
          </p:cNvPr>
          <p:cNvPicPr preferRelativeResize="0"/>
          <p:nvPr/>
        </p:nvPicPr>
        <p:blipFill rotWithShape="1">
          <a:blip r:embed="rId3">
            <a:alphaModFix/>
          </a:blip>
          <a:srcRect/>
          <a:stretch/>
        </p:blipFill>
        <p:spPr>
          <a:xfrm>
            <a:off x="7178775" y="1450141"/>
            <a:ext cx="3959157" cy="2219728"/>
          </a:xfrm>
          <a:prstGeom prst="rect">
            <a:avLst/>
          </a:prstGeom>
          <a:noFill/>
          <a:ln>
            <a:noFill/>
          </a:ln>
        </p:spPr>
      </p:pic>
      <p:sp>
        <p:nvSpPr>
          <p:cNvPr id="18" name="Google Shape;199;p4">
            <a:extLst>
              <a:ext uri="{FF2B5EF4-FFF2-40B4-BE49-F238E27FC236}">
                <a16:creationId xmlns:a16="http://schemas.microsoft.com/office/drawing/2014/main" id="{BC2C53D5-7C9E-4694-8E37-F89A0F01AEC8}"/>
              </a:ext>
            </a:extLst>
          </p:cNvPr>
          <p:cNvSpPr/>
          <p:nvPr/>
        </p:nvSpPr>
        <p:spPr>
          <a:xfrm>
            <a:off x="7149747" y="1463619"/>
            <a:ext cx="818595" cy="795544"/>
          </a:xfrm>
          <a:prstGeom prst="rect">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sp>
        <p:nvSpPr>
          <p:cNvPr id="19" name="Google Shape;200;p4">
            <a:extLst>
              <a:ext uri="{FF2B5EF4-FFF2-40B4-BE49-F238E27FC236}">
                <a16:creationId xmlns:a16="http://schemas.microsoft.com/office/drawing/2014/main" id="{2AE53899-7E2C-45A3-991C-38F5B979E2AB}"/>
              </a:ext>
            </a:extLst>
          </p:cNvPr>
          <p:cNvSpPr/>
          <p:nvPr/>
        </p:nvSpPr>
        <p:spPr>
          <a:xfrm>
            <a:off x="8266141" y="3317846"/>
            <a:ext cx="2148989" cy="33851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dirty="0">
                <a:solidFill>
                  <a:srgbClr val="323F4F"/>
                </a:solidFill>
                <a:latin typeface="+mn-ea"/>
                <a:cs typeface="Microsoft JhengHei"/>
                <a:sym typeface="Microsoft JhengHei"/>
              </a:rPr>
              <a:t>偵測到口罩定格在這</a:t>
            </a:r>
            <a:endParaRPr dirty="0">
              <a:latin typeface="+mn-ea"/>
            </a:endParaRPr>
          </a:p>
        </p:txBody>
      </p:sp>
      <p:cxnSp>
        <p:nvCxnSpPr>
          <p:cNvPr id="20" name="Google Shape;201;p4">
            <a:extLst>
              <a:ext uri="{FF2B5EF4-FFF2-40B4-BE49-F238E27FC236}">
                <a16:creationId xmlns:a16="http://schemas.microsoft.com/office/drawing/2014/main" id="{329F8880-6DD7-4EAC-A28C-F62BB601042D}"/>
              </a:ext>
            </a:extLst>
          </p:cNvPr>
          <p:cNvCxnSpPr>
            <a:cxnSpLocks/>
            <a:endCxn id="19" idx="1"/>
          </p:cNvCxnSpPr>
          <p:nvPr/>
        </p:nvCxnSpPr>
        <p:spPr>
          <a:xfrm rot="16200000" flipH="1">
            <a:off x="7339693" y="2560654"/>
            <a:ext cx="1137057" cy="715839"/>
          </a:xfrm>
          <a:prstGeom prst="bentConnector2">
            <a:avLst/>
          </a:prstGeom>
          <a:noFill/>
          <a:ln w="38100" cap="flat" cmpd="sng">
            <a:solidFill>
              <a:srgbClr val="FFC000"/>
            </a:solidFill>
            <a:prstDash val="solid"/>
            <a:miter lim="800000"/>
            <a:headEnd type="none" w="sm" len="sm"/>
            <a:tailEnd type="none" w="sm" len="sm"/>
          </a:ln>
        </p:spPr>
      </p:cxnSp>
      <p:pic>
        <p:nvPicPr>
          <p:cNvPr id="21" name="Google Shape;202;p4">
            <a:extLst>
              <a:ext uri="{FF2B5EF4-FFF2-40B4-BE49-F238E27FC236}">
                <a16:creationId xmlns:a16="http://schemas.microsoft.com/office/drawing/2014/main" id="{3B3BF763-936A-4899-BFED-E2691D3BEEDC}"/>
              </a:ext>
            </a:extLst>
          </p:cNvPr>
          <p:cNvPicPr preferRelativeResize="0"/>
          <p:nvPr/>
        </p:nvPicPr>
        <p:blipFill rotWithShape="1">
          <a:blip r:embed="rId4">
            <a:alphaModFix/>
          </a:blip>
          <a:srcRect/>
          <a:stretch/>
        </p:blipFill>
        <p:spPr>
          <a:xfrm>
            <a:off x="7187210" y="3849006"/>
            <a:ext cx="3959158" cy="2188772"/>
          </a:xfrm>
          <a:prstGeom prst="rect">
            <a:avLst/>
          </a:prstGeom>
          <a:noFill/>
          <a:ln>
            <a:noFill/>
          </a:ln>
        </p:spPr>
      </p:pic>
      <p:sp>
        <p:nvSpPr>
          <p:cNvPr id="22" name="Google Shape;203;p4">
            <a:extLst>
              <a:ext uri="{FF2B5EF4-FFF2-40B4-BE49-F238E27FC236}">
                <a16:creationId xmlns:a16="http://schemas.microsoft.com/office/drawing/2014/main" id="{C21F513B-126C-4368-B463-E09586B2E9D5}"/>
              </a:ext>
            </a:extLst>
          </p:cNvPr>
          <p:cNvSpPr/>
          <p:nvPr/>
        </p:nvSpPr>
        <p:spPr>
          <a:xfrm>
            <a:off x="8251627" y="3864772"/>
            <a:ext cx="2148989" cy="33851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dirty="0">
                <a:solidFill>
                  <a:srgbClr val="323F4F"/>
                </a:solidFill>
                <a:latin typeface="+mn-ea"/>
                <a:cs typeface="Microsoft JhengHei"/>
                <a:sym typeface="Microsoft JhengHei"/>
              </a:rPr>
              <a:t>仰頭也偵測的到</a:t>
            </a:r>
            <a:endParaRPr dirty="0">
              <a:latin typeface="+mn-ea"/>
            </a:endParaRPr>
          </a:p>
        </p:txBody>
      </p:sp>
      <p:pic>
        <p:nvPicPr>
          <p:cNvPr id="25" name="Google Shape;190;p4">
            <a:extLst>
              <a:ext uri="{FF2B5EF4-FFF2-40B4-BE49-F238E27FC236}">
                <a16:creationId xmlns:a16="http://schemas.microsoft.com/office/drawing/2014/main" id="{B64789C2-1BD0-4564-990B-4A6AD7F1F60C}"/>
              </a:ext>
            </a:extLst>
          </p:cNvPr>
          <p:cNvPicPr preferRelativeResize="0"/>
          <p:nvPr/>
        </p:nvPicPr>
        <p:blipFill rotWithShape="1">
          <a:blip r:embed="rId5">
            <a:alphaModFix/>
          </a:blip>
          <a:srcRect r="10644"/>
          <a:stretch/>
        </p:blipFill>
        <p:spPr>
          <a:xfrm>
            <a:off x="573388" y="4087943"/>
            <a:ext cx="6020114" cy="1778472"/>
          </a:xfrm>
          <a:prstGeom prst="rect">
            <a:avLst/>
          </a:prstGeom>
          <a:noFill/>
          <a:ln>
            <a:noFill/>
          </a:ln>
        </p:spPr>
      </p:pic>
      <p:pic>
        <p:nvPicPr>
          <p:cNvPr id="10" name="Google Shape;191;p4">
            <a:extLst>
              <a:ext uri="{FF2B5EF4-FFF2-40B4-BE49-F238E27FC236}">
                <a16:creationId xmlns:a16="http://schemas.microsoft.com/office/drawing/2014/main" id="{2F9DA359-CAFB-4B19-8686-C1E27AFE6C6B}"/>
              </a:ext>
            </a:extLst>
          </p:cNvPr>
          <p:cNvPicPr preferRelativeResize="0"/>
          <p:nvPr/>
        </p:nvPicPr>
        <p:blipFill rotWithShape="1">
          <a:blip r:embed="rId5">
            <a:alphaModFix/>
          </a:blip>
          <a:srcRect l="37340" t="84917" r="46192" b="-1964"/>
          <a:stretch/>
        </p:blipFill>
        <p:spPr>
          <a:xfrm>
            <a:off x="4465057" y="5421772"/>
            <a:ext cx="1961521" cy="464017"/>
          </a:xfrm>
          <a:prstGeom prst="rect">
            <a:avLst/>
          </a:prstGeom>
          <a:noFill/>
          <a:ln w="28575" cap="flat" cmpd="sng">
            <a:solidFill>
              <a:srgbClr val="FFC000"/>
            </a:solidFill>
            <a:prstDash val="solid"/>
            <a:round/>
            <a:headEnd type="none" w="sm" len="sm"/>
            <a:tailEnd type="none" w="sm" len="sm"/>
          </a:ln>
        </p:spPr>
      </p:pic>
      <p:sp>
        <p:nvSpPr>
          <p:cNvPr id="11" name="Google Shape;192;p4">
            <a:extLst>
              <a:ext uri="{FF2B5EF4-FFF2-40B4-BE49-F238E27FC236}">
                <a16:creationId xmlns:a16="http://schemas.microsoft.com/office/drawing/2014/main" id="{10F89CD9-A702-4B73-99FD-A0B2279CD086}"/>
              </a:ext>
            </a:extLst>
          </p:cNvPr>
          <p:cNvSpPr/>
          <p:nvPr/>
        </p:nvSpPr>
        <p:spPr>
          <a:xfrm>
            <a:off x="3029127" y="5541844"/>
            <a:ext cx="1216024" cy="289329"/>
          </a:xfrm>
          <a:prstGeom prst="rect">
            <a:avLst/>
          </a:prstGeom>
          <a:no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mn-ea"/>
              <a:cs typeface="Calibri"/>
              <a:sym typeface="Calibri"/>
            </a:endParaRPr>
          </a:p>
        </p:txBody>
      </p:sp>
      <p:cxnSp>
        <p:nvCxnSpPr>
          <p:cNvPr id="12" name="Google Shape;193;p4">
            <a:extLst>
              <a:ext uri="{FF2B5EF4-FFF2-40B4-BE49-F238E27FC236}">
                <a16:creationId xmlns:a16="http://schemas.microsoft.com/office/drawing/2014/main" id="{7B186927-FCE7-4459-A270-C9E3C9D76A70}"/>
              </a:ext>
            </a:extLst>
          </p:cNvPr>
          <p:cNvCxnSpPr>
            <a:cxnSpLocks/>
          </p:cNvCxnSpPr>
          <p:nvPr/>
        </p:nvCxnSpPr>
        <p:spPr>
          <a:xfrm rot="10800000" flipH="1">
            <a:off x="4228205" y="5421772"/>
            <a:ext cx="226385" cy="120188"/>
          </a:xfrm>
          <a:prstGeom prst="straightConnector1">
            <a:avLst/>
          </a:prstGeom>
          <a:noFill/>
          <a:ln w="28575" cap="flat" cmpd="sng">
            <a:solidFill>
              <a:srgbClr val="FFC000"/>
            </a:solidFill>
            <a:prstDash val="solid"/>
            <a:miter lim="800000"/>
            <a:headEnd type="none" w="sm" len="sm"/>
            <a:tailEnd type="none" w="sm" len="sm"/>
          </a:ln>
        </p:spPr>
      </p:cxnSp>
      <p:cxnSp>
        <p:nvCxnSpPr>
          <p:cNvPr id="13" name="Google Shape;194;p4">
            <a:extLst>
              <a:ext uri="{FF2B5EF4-FFF2-40B4-BE49-F238E27FC236}">
                <a16:creationId xmlns:a16="http://schemas.microsoft.com/office/drawing/2014/main" id="{FB526775-84F2-4561-89BB-AD971EBA40A5}"/>
              </a:ext>
            </a:extLst>
          </p:cNvPr>
          <p:cNvCxnSpPr>
            <a:cxnSpLocks/>
          </p:cNvCxnSpPr>
          <p:nvPr/>
        </p:nvCxnSpPr>
        <p:spPr>
          <a:xfrm>
            <a:off x="4228205" y="5842117"/>
            <a:ext cx="226385" cy="43672"/>
          </a:xfrm>
          <a:prstGeom prst="straightConnector1">
            <a:avLst/>
          </a:prstGeom>
          <a:noFill/>
          <a:ln w="28575" cap="flat" cmpd="sng">
            <a:solidFill>
              <a:srgbClr val="FFC000"/>
            </a:solidFill>
            <a:prstDash val="solid"/>
            <a:miter lim="800000"/>
            <a:headEnd type="none" w="sm" len="sm"/>
            <a:tailEnd type="none" w="sm" len="sm"/>
          </a:ln>
        </p:spPr>
      </p:cxnSp>
      <p:sp>
        <p:nvSpPr>
          <p:cNvPr id="27" name="文字方塊 26">
            <a:extLst>
              <a:ext uri="{FF2B5EF4-FFF2-40B4-BE49-F238E27FC236}">
                <a16:creationId xmlns:a16="http://schemas.microsoft.com/office/drawing/2014/main" id="{38096917-3CD0-4505-88DE-8CA9322718F7}"/>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口罩辨識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CNN</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23" name="群組 22">
            <a:extLst>
              <a:ext uri="{FF2B5EF4-FFF2-40B4-BE49-F238E27FC236}">
                <a16:creationId xmlns:a16="http://schemas.microsoft.com/office/drawing/2014/main" id="{8103AA81-2B47-43C8-9132-B5C004927929}"/>
              </a:ext>
            </a:extLst>
          </p:cNvPr>
          <p:cNvGrpSpPr/>
          <p:nvPr/>
        </p:nvGrpSpPr>
        <p:grpSpPr>
          <a:xfrm>
            <a:off x="6315613" y="261142"/>
            <a:ext cx="3552287" cy="619904"/>
            <a:chOff x="6315613" y="261142"/>
            <a:chExt cx="3552287" cy="619904"/>
          </a:xfrm>
        </p:grpSpPr>
        <p:sp>
          <p:nvSpPr>
            <p:cNvPr id="24" name="矩形: 圓角 23">
              <a:extLst>
                <a:ext uri="{FF2B5EF4-FFF2-40B4-BE49-F238E27FC236}">
                  <a16:creationId xmlns:a16="http://schemas.microsoft.com/office/drawing/2014/main" id="{710E9C11-196C-4E59-A246-746FA22B80EF}"/>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8301272-6E1E-49C2-B936-BD4C30B63A25}"/>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進度條">
              <a:extLst>
                <a:ext uri="{FF2B5EF4-FFF2-40B4-BE49-F238E27FC236}">
                  <a16:creationId xmlns:a16="http://schemas.microsoft.com/office/drawing/2014/main" id="{F764D1DD-EAE6-4A82-B861-90FAB8EEB45D}"/>
                </a:ext>
              </a:extLst>
            </p:cNvPr>
            <p:cNvSpPr/>
            <p:nvPr/>
          </p:nvSpPr>
          <p:spPr>
            <a:xfrm>
              <a:off x="6659342" y="473427"/>
              <a:ext cx="527868" cy="48496"/>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57CDF245-A55E-41CA-AC38-75C397DB7A15}"/>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1037CBE2-EC8E-4028-8050-72DC4BB3FFD3}"/>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5675F1CD-6AD8-49C6-AC73-107C11971D28}"/>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F45A2323-394B-4425-B765-4A91FE20048F}"/>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5FCF71FE-BBDC-44E7-ADDE-60F5DACC0DF0}"/>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C4200926-6D78-4B1E-83A0-65E190ABACA0}"/>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8761EB0D-CB82-4399-BC4E-407F57E32551}"/>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9C2267D0-71AD-4774-86D9-902E6ACEEE80}"/>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580CC249-7A53-4589-9842-64D1C6895560}"/>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標題 5">
              <a:extLst>
                <a:ext uri="{FF2B5EF4-FFF2-40B4-BE49-F238E27FC236}">
                  <a16:creationId xmlns:a16="http://schemas.microsoft.com/office/drawing/2014/main" id="{D99B868F-1149-49CF-8C68-5DB4F0A0F885}"/>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9" name="標題 5">
              <a:extLst>
                <a:ext uri="{FF2B5EF4-FFF2-40B4-BE49-F238E27FC236}">
                  <a16:creationId xmlns:a16="http://schemas.microsoft.com/office/drawing/2014/main" id="{31563DE9-405D-4CBB-A079-C43F90019405}"/>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40" name="橢圓 39">
              <a:extLst>
                <a:ext uri="{FF2B5EF4-FFF2-40B4-BE49-F238E27FC236}">
                  <a16:creationId xmlns:a16="http://schemas.microsoft.com/office/drawing/2014/main" id="{7A7BB0D0-1101-4830-BA0F-75C86D79C96F}"/>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C85CA20C-1E37-4576-AFC2-F98C4FABBB43}"/>
              </a:ext>
            </a:extLst>
          </p:cNvPr>
          <p:cNvSpPr>
            <a:spLocks noGrp="1"/>
          </p:cNvSpPr>
          <p:nvPr>
            <p:ph type="sldNum" sz="quarter" idx="12"/>
          </p:nvPr>
        </p:nvSpPr>
        <p:spPr/>
        <p:txBody>
          <a:bodyPr/>
          <a:lstStyle/>
          <a:p>
            <a:fld id="{707EBC05-AD4A-43C3-A6DF-1409246104C0}" type="slidenum">
              <a:rPr lang="zh-TW" altLang="en-US" smtClean="0"/>
              <a:pPr/>
              <a:t>14</a:t>
            </a:fld>
            <a:endParaRPr lang="zh-TW" altLang="en-US" dirty="0"/>
          </a:p>
        </p:txBody>
      </p:sp>
    </p:spTree>
    <p:extLst>
      <p:ext uri="{BB962C8B-B14F-4D97-AF65-F5344CB8AC3E}">
        <p14:creationId xmlns:p14="http://schemas.microsoft.com/office/powerpoint/2010/main" val="129466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09;p5">
            <a:extLst>
              <a:ext uri="{FF2B5EF4-FFF2-40B4-BE49-F238E27FC236}">
                <a16:creationId xmlns:a16="http://schemas.microsoft.com/office/drawing/2014/main" id="{B170F0EB-DDAA-44CF-BA39-657C4B489941}"/>
              </a:ext>
            </a:extLst>
          </p:cNvPr>
          <p:cNvGrpSpPr/>
          <p:nvPr/>
        </p:nvGrpSpPr>
        <p:grpSpPr>
          <a:xfrm>
            <a:off x="8389309" y="1617160"/>
            <a:ext cx="1014412" cy="1014412"/>
            <a:chOff x="3175000" y="3619757"/>
            <a:chExt cx="457200" cy="457200"/>
          </a:xfrm>
        </p:grpSpPr>
        <p:sp>
          <p:nvSpPr>
            <p:cNvPr id="7" name="Google Shape;210;p5">
              <a:extLst>
                <a:ext uri="{FF2B5EF4-FFF2-40B4-BE49-F238E27FC236}">
                  <a16:creationId xmlns:a16="http://schemas.microsoft.com/office/drawing/2014/main" id="{53363AE1-733A-464D-B855-F3C70E6676EC}"/>
                </a:ext>
              </a:extLst>
            </p:cNvPr>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pic>
          <p:nvPicPr>
            <p:cNvPr id="8" name="Google Shape;211;p5">
              <a:extLst>
                <a:ext uri="{FF2B5EF4-FFF2-40B4-BE49-F238E27FC236}">
                  <a16:creationId xmlns:a16="http://schemas.microsoft.com/office/drawing/2014/main" id="{723D8211-004C-4A66-A54E-E6A1A32138ED}"/>
                </a:ext>
              </a:extLst>
            </p:cNvPr>
            <p:cNvPicPr preferRelativeResize="0"/>
            <p:nvPr/>
          </p:nvPicPr>
          <p:blipFill rotWithShape="1">
            <a:blip r:embed="rId2">
              <a:alphaModFix/>
            </a:blip>
            <a:srcRect/>
            <a:stretch/>
          </p:blipFill>
          <p:spPr>
            <a:xfrm>
              <a:off x="3260725" y="3696215"/>
              <a:ext cx="311150" cy="311150"/>
            </a:xfrm>
            <a:prstGeom prst="rect">
              <a:avLst/>
            </a:prstGeom>
            <a:noFill/>
            <a:ln>
              <a:noFill/>
            </a:ln>
          </p:spPr>
        </p:pic>
      </p:grpSp>
      <p:grpSp>
        <p:nvGrpSpPr>
          <p:cNvPr id="9" name="Google Shape;212;p5">
            <a:extLst>
              <a:ext uri="{FF2B5EF4-FFF2-40B4-BE49-F238E27FC236}">
                <a16:creationId xmlns:a16="http://schemas.microsoft.com/office/drawing/2014/main" id="{739F7E72-716B-451B-B537-1A14D14B5A72}"/>
              </a:ext>
            </a:extLst>
          </p:cNvPr>
          <p:cNvGrpSpPr/>
          <p:nvPr/>
        </p:nvGrpSpPr>
        <p:grpSpPr>
          <a:xfrm>
            <a:off x="8514721" y="1688214"/>
            <a:ext cx="1014412" cy="1014412"/>
            <a:chOff x="3175000" y="3619757"/>
            <a:chExt cx="457200" cy="457200"/>
          </a:xfrm>
        </p:grpSpPr>
        <p:sp>
          <p:nvSpPr>
            <p:cNvPr id="10" name="Google Shape;213;p5">
              <a:extLst>
                <a:ext uri="{FF2B5EF4-FFF2-40B4-BE49-F238E27FC236}">
                  <a16:creationId xmlns:a16="http://schemas.microsoft.com/office/drawing/2014/main" id="{A4AA51AB-012A-456A-A0B9-D0F1A4C809A1}"/>
                </a:ext>
              </a:extLst>
            </p:cNvPr>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pic>
          <p:nvPicPr>
            <p:cNvPr id="11" name="Google Shape;214;p5">
              <a:extLst>
                <a:ext uri="{FF2B5EF4-FFF2-40B4-BE49-F238E27FC236}">
                  <a16:creationId xmlns:a16="http://schemas.microsoft.com/office/drawing/2014/main" id="{5D829DAE-AFA8-4765-8A4A-76B9544611C4}"/>
                </a:ext>
              </a:extLst>
            </p:cNvPr>
            <p:cNvPicPr preferRelativeResize="0"/>
            <p:nvPr/>
          </p:nvPicPr>
          <p:blipFill rotWithShape="1">
            <a:blip r:embed="rId2">
              <a:alphaModFix/>
            </a:blip>
            <a:srcRect/>
            <a:stretch/>
          </p:blipFill>
          <p:spPr>
            <a:xfrm>
              <a:off x="3260725" y="3696215"/>
              <a:ext cx="311150" cy="311150"/>
            </a:xfrm>
            <a:prstGeom prst="rect">
              <a:avLst/>
            </a:prstGeom>
            <a:noFill/>
            <a:ln>
              <a:noFill/>
            </a:ln>
          </p:spPr>
        </p:pic>
      </p:grpSp>
      <p:grpSp>
        <p:nvGrpSpPr>
          <p:cNvPr id="12" name="Google Shape;215;p5">
            <a:extLst>
              <a:ext uri="{FF2B5EF4-FFF2-40B4-BE49-F238E27FC236}">
                <a16:creationId xmlns:a16="http://schemas.microsoft.com/office/drawing/2014/main" id="{FDF9BA02-1306-4B97-B7D9-820781CA093A}"/>
              </a:ext>
            </a:extLst>
          </p:cNvPr>
          <p:cNvGrpSpPr/>
          <p:nvPr/>
        </p:nvGrpSpPr>
        <p:grpSpPr>
          <a:xfrm>
            <a:off x="8610765" y="1803716"/>
            <a:ext cx="1014412" cy="1014412"/>
            <a:chOff x="3175000" y="3619757"/>
            <a:chExt cx="457200" cy="457200"/>
          </a:xfrm>
        </p:grpSpPr>
        <p:sp>
          <p:nvSpPr>
            <p:cNvPr id="13" name="Google Shape;216;p5">
              <a:extLst>
                <a:ext uri="{FF2B5EF4-FFF2-40B4-BE49-F238E27FC236}">
                  <a16:creationId xmlns:a16="http://schemas.microsoft.com/office/drawing/2014/main" id="{B25344D9-43CB-4A74-8E21-D2F9D0C91586}"/>
                </a:ext>
              </a:extLst>
            </p:cNvPr>
            <p:cNvSpPr/>
            <p:nvPr/>
          </p:nvSpPr>
          <p:spPr>
            <a:xfrm>
              <a:off x="3175000" y="3619757"/>
              <a:ext cx="457200" cy="457200"/>
            </a:xfrm>
            <a:prstGeom prst="rect">
              <a:avLst/>
            </a:prstGeom>
            <a:solidFill>
              <a:srgbClr val="F2F2F2"/>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pic>
          <p:nvPicPr>
            <p:cNvPr id="14" name="Google Shape;217;p5">
              <a:extLst>
                <a:ext uri="{FF2B5EF4-FFF2-40B4-BE49-F238E27FC236}">
                  <a16:creationId xmlns:a16="http://schemas.microsoft.com/office/drawing/2014/main" id="{4E5E837D-4467-4D7B-A4FA-2A95FA252F4B}"/>
                </a:ext>
              </a:extLst>
            </p:cNvPr>
            <p:cNvPicPr preferRelativeResize="0"/>
            <p:nvPr/>
          </p:nvPicPr>
          <p:blipFill rotWithShape="1">
            <a:blip r:embed="rId2">
              <a:alphaModFix/>
            </a:blip>
            <a:srcRect/>
            <a:stretch/>
          </p:blipFill>
          <p:spPr>
            <a:xfrm>
              <a:off x="3260725" y="3696215"/>
              <a:ext cx="311150" cy="311150"/>
            </a:xfrm>
            <a:prstGeom prst="rect">
              <a:avLst/>
            </a:prstGeom>
            <a:noFill/>
            <a:ln>
              <a:noFill/>
            </a:ln>
          </p:spPr>
        </p:pic>
      </p:grpSp>
      <p:sp>
        <p:nvSpPr>
          <p:cNvPr id="15" name="Google Shape;219;p5">
            <a:extLst>
              <a:ext uri="{FF2B5EF4-FFF2-40B4-BE49-F238E27FC236}">
                <a16:creationId xmlns:a16="http://schemas.microsoft.com/office/drawing/2014/main" id="{018C4FCF-E9E4-4F56-970F-FFCCB10CCFAD}"/>
              </a:ext>
            </a:extLst>
          </p:cNvPr>
          <p:cNvSpPr txBox="1"/>
          <p:nvPr/>
        </p:nvSpPr>
        <p:spPr>
          <a:xfrm>
            <a:off x="8629815" y="2940175"/>
            <a:ext cx="9890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樣本數</a:t>
            </a:r>
            <a:endParaRPr b="1" dirty="0">
              <a:solidFill>
                <a:srgbClr val="333F50"/>
              </a:solidFill>
              <a:latin typeface="微軟正黑體" panose="020B0604030504040204" pitchFamily="34" charset="-120"/>
              <a:ea typeface="微軟正黑體" panose="020B0604030504040204" pitchFamily="34" charset="-120"/>
            </a:endParaRPr>
          </a:p>
        </p:txBody>
      </p:sp>
      <p:sp>
        <p:nvSpPr>
          <p:cNvPr id="16" name="Google Shape;220;p5">
            <a:extLst>
              <a:ext uri="{FF2B5EF4-FFF2-40B4-BE49-F238E27FC236}">
                <a16:creationId xmlns:a16="http://schemas.microsoft.com/office/drawing/2014/main" id="{927FAC00-E397-40BB-932B-53B257EA41AB}"/>
              </a:ext>
            </a:extLst>
          </p:cNvPr>
          <p:cNvSpPr/>
          <p:nvPr/>
        </p:nvSpPr>
        <p:spPr>
          <a:xfrm>
            <a:off x="8171415" y="4017696"/>
            <a:ext cx="1796953" cy="55417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dirty="0">
                <a:solidFill>
                  <a:schemeClr val="lt1"/>
                </a:solidFill>
                <a:latin typeface="微軟正黑體" panose="020B0604030504040204" pitchFamily="34" charset="-120"/>
                <a:ea typeface="微軟正黑體" panose="020B0604030504040204" pitchFamily="34" charset="-120"/>
                <a:cs typeface="Microsoft JhengHei"/>
                <a:sym typeface="Microsoft JhengHei"/>
              </a:rPr>
              <a:t>辨識結果</a:t>
            </a:r>
            <a:endParaRPr dirty="0">
              <a:latin typeface="微軟正黑體" panose="020B0604030504040204" pitchFamily="34" charset="-120"/>
              <a:ea typeface="微軟正黑體" panose="020B0604030504040204" pitchFamily="34" charset="-120"/>
            </a:endParaRPr>
          </a:p>
        </p:txBody>
      </p:sp>
      <p:sp>
        <p:nvSpPr>
          <p:cNvPr id="17" name="Google Shape;221;p5">
            <a:extLst>
              <a:ext uri="{FF2B5EF4-FFF2-40B4-BE49-F238E27FC236}">
                <a16:creationId xmlns:a16="http://schemas.microsoft.com/office/drawing/2014/main" id="{3B4F181E-3DAF-4344-8962-0FB149A25899}"/>
              </a:ext>
            </a:extLst>
          </p:cNvPr>
          <p:cNvSpPr/>
          <p:nvPr/>
        </p:nvSpPr>
        <p:spPr>
          <a:xfrm>
            <a:off x="8186569" y="4695109"/>
            <a:ext cx="847171" cy="41637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400" b="1">
                <a:solidFill>
                  <a:schemeClr val="lt1"/>
                </a:solidFill>
                <a:latin typeface="Helvetica" panose="020B0604020202020204" pitchFamily="34" charset="0"/>
                <a:cs typeface="Helvetica" panose="020B0604020202020204" pitchFamily="34" charset="0"/>
                <a:sym typeface="Microsoft JhengHei"/>
              </a:rPr>
              <a:t>W</a:t>
            </a:r>
            <a:endParaRPr sz="1400" b="1">
              <a:solidFill>
                <a:schemeClr val="lt1"/>
              </a:solidFill>
              <a:latin typeface="Helvetica" panose="020B0604020202020204" pitchFamily="34" charset="0"/>
              <a:cs typeface="Helvetica" panose="020B0604020202020204" pitchFamily="34" charset="0"/>
              <a:sym typeface="Microsoft JhengHei"/>
            </a:endParaRPr>
          </a:p>
        </p:txBody>
      </p:sp>
      <p:pic>
        <p:nvPicPr>
          <p:cNvPr id="18" name="Google Shape;222;p5">
            <a:extLst>
              <a:ext uri="{FF2B5EF4-FFF2-40B4-BE49-F238E27FC236}">
                <a16:creationId xmlns:a16="http://schemas.microsoft.com/office/drawing/2014/main" id="{EC3A0CB2-5B69-4497-9E25-8807EBBFF190}"/>
              </a:ext>
            </a:extLst>
          </p:cNvPr>
          <p:cNvPicPr preferRelativeResize="0"/>
          <p:nvPr/>
        </p:nvPicPr>
        <p:blipFill rotWithShape="1">
          <a:blip r:embed="rId3">
            <a:alphaModFix/>
          </a:blip>
          <a:srcRect l="12605" b="11496"/>
          <a:stretch/>
        </p:blipFill>
        <p:spPr>
          <a:xfrm>
            <a:off x="8623465" y="1785281"/>
            <a:ext cx="1044285" cy="1032847"/>
          </a:xfrm>
          <a:prstGeom prst="rect">
            <a:avLst/>
          </a:prstGeom>
          <a:noFill/>
          <a:ln>
            <a:noFill/>
          </a:ln>
        </p:spPr>
      </p:pic>
      <p:pic>
        <p:nvPicPr>
          <p:cNvPr id="19" name="Google Shape;223;p5">
            <a:extLst>
              <a:ext uri="{FF2B5EF4-FFF2-40B4-BE49-F238E27FC236}">
                <a16:creationId xmlns:a16="http://schemas.microsoft.com/office/drawing/2014/main" id="{4074A006-E89B-4745-B237-D874008D5086}"/>
              </a:ext>
            </a:extLst>
          </p:cNvPr>
          <p:cNvPicPr preferRelativeResize="0"/>
          <p:nvPr/>
        </p:nvPicPr>
        <p:blipFill rotWithShape="1">
          <a:blip r:embed="rId4">
            <a:alphaModFix/>
          </a:blip>
          <a:srcRect/>
          <a:stretch/>
        </p:blipFill>
        <p:spPr>
          <a:xfrm>
            <a:off x="3505601" y="1349655"/>
            <a:ext cx="1973375" cy="1117797"/>
          </a:xfrm>
          <a:prstGeom prst="rect">
            <a:avLst/>
          </a:prstGeom>
          <a:noFill/>
          <a:ln>
            <a:noFill/>
          </a:ln>
        </p:spPr>
      </p:pic>
      <p:sp>
        <p:nvSpPr>
          <p:cNvPr id="20" name="Google Shape;224;p5">
            <a:extLst>
              <a:ext uri="{FF2B5EF4-FFF2-40B4-BE49-F238E27FC236}">
                <a16:creationId xmlns:a16="http://schemas.microsoft.com/office/drawing/2014/main" id="{F9C5EAC6-97A9-46B6-8D84-069C75376A83}"/>
              </a:ext>
            </a:extLst>
          </p:cNvPr>
          <p:cNvSpPr txBox="1"/>
          <p:nvPr/>
        </p:nvSpPr>
        <p:spPr>
          <a:xfrm>
            <a:off x="3226090" y="2476644"/>
            <a:ext cx="2507057"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24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sym typeface="Microsoft JhengHei"/>
              </a:rPr>
              <a:t>YOLO v4</a:t>
            </a:r>
            <a:r>
              <a:rPr lang="zh-TW" altLang="en-US" sz="24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sym typeface="Microsoft JhengHei"/>
              </a:rPr>
              <a:t> </a:t>
            </a:r>
            <a:r>
              <a:rPr lang="en-US" altLang="zh-TW" sz="24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sym typeface="Microsoft JhengHei"/>
              </a:rPr>
              <a:t>-</a:t>
            </a:r>
            <a:r>
              <a:rPr lang="zh-TW" altLang="en-US" sz="24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sym typeface="Microsoft JhengHei"/>
              </a:rPr>
              <a:t> </a:t>
            </a:r>
            <a:r>
              <a:rPr lang="zh-TW" sz="24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sym typeface="Microsoft JhengHei"/>
              </a:rPr>
              <a:t>tiny</a:t>
            </a:r>
            <a:endParaRPr sz="24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p:txBody>
      </p:sp>
      <p:sp>
        <p:nvSpPr>
          <p:cNvPr id="21" name="Google Shape;225;p5">
            <a:extLst>
              <a:ext uri="{FF2B5EF4-FFF2-40B4-BE49-F238E27FC236}">
                <a16:creationId xmlns:a16="http://schemas.microsoft.com/office/drawing/2014/main" id="{F88951A8-520F-4E86-A58A-C50E8EA7C364}"/>
              </a:ext>
            </a:extLst>
          </p:cNvPr>
          <p:cNvSpPr/>
          <p:nvPr/>
        </p:nvSpPr>
        <p:spPr>
          <a:xfrm>
            <a:off x="9190763" y="4695109"/>
            <a:ext cx="784587" cy="41637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Helvetica" panose="020B0604020202020204" pitchFamily="34" charset="0"/>
                <a:cs typeface="Helvetica" panose="020B0604020202020204" pitchFamily="34" charset="0"/>
                <a:sym typeface="Microsoft JhengHei"/>
              </a:rPr>
              <a:t>h</a:t>
            </a:r>
            <a:endParaRPr sz="1800" b="1">
              <a:solidFill>
                <a:schemeClr val="lt1"/>
              </a:solidFill>
              <a:latin typeface="Helvetica" panose="020B0604020202020204" pitchFamily="34" charset="0"/>
              <a:cs typeface="Helvetica" panose="020B0604020202020204" pitchFamily="34" charset="0"/>
              <a:sym typeface="Microsoft JhengHei"/>
            </a:endParaRPr>
          </a:p>
        </p:txBody>
      </p:sp>
      <p:sp>
        <p:nvSpPr>
          <p:cNvPr id="22" name="Google Shape;226;p5">
            <a:extLst>
              <a:ext uri="{FF2B5EF4-FFF2-40B4-BE49-F238E27FC236}">
                <a16:creationId xmlns:a16="http://schemas.microsoft.com/office/drawing/2014/main" id="{A1810588-CAEE-46BF-9024-4EDDDA6B9C31}"/>
              </a:ext>
            </a:extLst>
          </p:cNvPr>
          <p:cNvSpPr/>
          <p:nvPr/>
        </p:nvSpPr>
        <p:spPr>
          <a:xfrm>
            <a:off x="8186569" y="5241319"/>
            <a:ext cx="847171" cy="41637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400" b="1">
                <a:solidFill>
                  <a:schemeClr val="lt1"/>
                </a:solidFill>
                <a:latin typeface="Helvetica" panose="020B0604020202020204" pitchFamily="34" charset="0"/>
                <a:cs typeface="Helvetica" panose="020B0604020202020204" pitchFamily="34" charset="0"/>
                <a:sym typeface="Microsoft JhengHei"/>
              </a:rPr>
              <a:t>X</a:t>
            </a:r>
            <a:endParaRPr sz="1400" b="1">
              <a:solidFill>
                <a:schemeClr val="lt1"/>
              </a:solidFill>
              <a:latin typeface="Helvetica" panose="020B0604020202020204" pitchFamily="34" charset="0"/>
              <a:cs typeface="Helvetica" panose="020B0604020202020204" pitchFamily="34" charset="0"/>
              <a:sym typeface="Microsoft JhengHei"/>
            </a:endParaRPr>
          </a:p>
        </p:txBody>
      </p:sp>
      <p:sp>
        <p:nvSpPr>
          <p:cNvPr id="23" name="Google Shape;227;p5">
            <a:extLst>
              <a:ext uri="{FF2B5EF4-FFF2-40B4-BE49-F238E27FC236}">
                <a16:creationId xmlns:a16="http://schemas.microsoft.com/office/drawing/2014/main" id="{537BA05D-3049-435D-B1B5-BAFB087CB7E9}"/>
              </a:ext>
            </a:extLst>
          </p:cNvPr>
          <p:cNvSpPr/>
          <p:nvPr/>
        </p:nvSpPr>
        <p:spPr>
          <a:xfrm>
            <a:off x="9190763" y="5241319"/>
            <a:ext cx="784587" cy="416376"/>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b="1">
                <a:solidFill>
                  <a:schemeClr val="lt1"/>
                </a:solidFill>
                <a:latin typeface="Helvetica" panose="020B0604020202020204" pitchFamily="34" charset="0"/>
                <a:cs typeface="Helvetica" panose="020B0604020202020204" pitchFamily="34" charset="0"/>
                <a:sym typeface="Microsoft JhengHei"/>
              </a:rPr>
              <a:t>Y</a:t>
            </a:r>
            <a:endParaRPr sz="1800" b="1">
              <a:solidFill>
                <a:schemeClr val="lt1"/>
              </a:solidFill>
              <a:latin typeface="Helvetica" panose="020B0604020202020204" pitchFamily="34" charset="0"/>
              <a:cs typeface="Helvetica" panose="020B0604020202020204" pitchFamily="34" charset="0"/>
              <a:sym typeface="Microsoft JhengHei"/>
            </a:endParaRPr>
          </a:p>
        </p:txBody>
      </p:sp>
      <p:sp>
        <p:nvSpPr>
          <p:cNvPr id="24" name="Google Shape;228;p5">
            <a:extLst>
              <a:ext uri="{FF2B5EF4-FFF2-40B4-BE49-F238E27FC236}">
                <a16:creationId xmlns:a16="http://schemas.microsoft.com/office/drawing/2014/main" id="{FEB77B4B-316A-4C80-ABD0-C4DD3375FAA0}"/>
              </a:ext>
            </a:extLst>
          </p:cNvPr>
          <p:cNvSpPr/>
          <p:nvPr/>
        </p:nvSpPr>
        <p:spPr>
          <a:xfrm>
            <a:off x="1626811" y="1036753"/>
            <a:ext cx="5626746" cy="4790604"/>
          </a:xfrm>
          <a:prstGeom prst="roundRect">
            <a:avLst>
              <a:gd name="adj" fmla="val 16667"/>
            </a:avLst>
          </a:prstGeom>
          <a:noFill/>
          <a:ln w="38100" cap="flat" cmpd="sng">
            <a:solidFill>
              <a:srgbClr val="FFC000"/>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sp>
        <p:nvSpPr>
          <p:cNvPr id="27" name="Google Shape;231;p5">
            <a:extLst>
              <a:ext uri="{FF2B5EF4-FFF2-40B4-BE49-F238E27FC236}">
                <a16:creationId xmlns:a16="http://schemas.microsoft.com/office/drawing/2014/main" id="{7E90A0BB-923A-498D-A769-C0B32A7BBBD4}"/>
              </a:ext>
            </a:extLst>
          </p:cNvPr>
          <p:cNvSpPr/>
          <p:nvPr/>
        </p:nvSpPr>
        <p:spPr>
          <a:xfrm>
            <a:off x="1606634" y="3012920"/>
            <a:ext cx="5626746" cy="9079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YOLO </a:t>
            </a:r>
            <a:r>
              <a:rPr lang="zh-TW"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基於CNN模型</a:t>
            </a:r>
            <a:endParaRPr sz="16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a:p>
            <a:pPr marL="0" marR="0" lvl="0" indent="0" algn="ctr" rtl="0">
              <a:spcBef>
                <a:spcPts val="300"/>
              </a:spcBef>
              <a:spcAft>
                <a:spcPts val="0"/>
              </a:spcAft>
              <a:buNone/>
            </a:pPr>
            <a:r>
              <a:rPr lang="zh-TW" sz="16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YOLOv4 </a:t>
            </a:r>
            <a:r>
              <a:rPr lang="zh-TW"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基於</a:t>
            </a:r>
            <a:r>
              <a:rPr lang="zh-TW" sz="16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YOLOv3</a:t>
            </a:r>
            <a:r>
              <a:rPr lang="zh-TW"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a:t>
            </a:r>
            <a:endParaRPr sz="16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a:p>
            <a:pPr marL="0" marR="0" lvl="0" indent="0" algn="ctr" rtl="0">
              <a:spcBef>
                <a:spcPts val="300"/>
              </a:spcBef>
              <a:spcAft>
                <a:spcPts val="0"/>
              </a:spcAft>
              <a:buNone/>
            </a:pPr>
            <a:r>
              <a:rPr lang="zh-TW" sz="16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在速度提升同時又提高模型的檢測精度</a:t>
            </a:r>
            <a:endParaRPr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p:txBody>
      </p:sp>
      <p:pic>
        <p:nvPicPr>
          <p:cNvPr id="28" name="Google Shape;232;p5">
            <a:extLst>
              <a:ext uri="{FF2B5EF4-FFF2-40B4-BE49-F238E27FC236}">
                <a16:creationId xmlns:a16="http://schemas.microsoft.com/office/drawing/2014/main" id="{981915A5-D20D-46D6-B9E7-6C6328DDB956}"/>
              </a:ext>
            </a:extLst>
          </p:cNvPr>
          <p:cNvPicPr preferRelativeResize="0"/>
          <p:nvPr/>
        </p:nvPicPr>
        <p:blipFill rotWithShape="1">
          <a:blip r:embed="rId5">
            <a:alphaModFix/>
          </a:blip>
          <a:srcRect/>
          <a:stretch/>
        </p:blipFill>
        <p:spPr>
          <a:xfrm>
            <a:off x="1921523" y="4235358"/>
            <a:ext cx="5141533" cy="1377796"/>
          </a:xfrm>
          <a:prstGeom prst="rect">
            <a:avLst/>
          </a:prstGeom>
          <a:noFill/>
          <a:ln>
            <a:noFill/>
          </a:ln>
        </p:spPr>
      </p:pic>
      <p:cxnSp>
        <p:nvCxnSpPr>
          <p:cNvPr id="32" name="直線單箭頭接點 31">
            <a:extLst>
              <a:ext uri="{FF2B5EF4-FFF2-40B4-BE49-F238E27FC236}">
                <a16:creationId xmlns:a16="http://schemas.microsoft.com/office/drawing/2014/main" id="{2447A7FD-F06C-46E8-B044-56B6A53F55CF}"/>
              </a:ext>
            </a:extLst>
          </p:cNvPr>
          <p:cNvCxnSpPr>
            <a:cxnSpLocks/>
          </p:cNvCxnSpPr>
          <p:nvPr/>
        </p:nvCxnSpPr>
        <p:spPr>
          <a:xfrm>
            <a:off x="7598086" y="4695109"/>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33" name="直線單箭頭接點 32">
            <a:extLst>
              <a:ext uri="{FF2B5EF4-FFF2-40B4-BE49-F238E27FC236}">
                <a16:creationId xmlns:a16="http://schemas.microsoft.com/office/drawing/2014/main" id="{6B04E832-58E3-4AFD-A4A6-7398F2B605AD}"/>
              </a:ext>
            </a:extLst>
          </p:cNvPr>
          <p:cNvCxnSpPr>
            <a:cxnSpLocks/>
          </p:cNvCxnSpPr>
          <p:nvPr/>
        </p:nvCxnSpPr>
        <p:spPr>
          <a:xfrm flipH="1">
            <a:off x="7595905" y="2233717"/>
            <a:ext cx="333428"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34" name="文字方塊 33">
            <a:extLst>
              <a:ext uri="{FF2B5EF4-FFF2-40B4-BE49-F238E27FC236}">
                <a16:creationId xmlns:a16="http://schemas.microsoft.com/office/drawing/2014/main" id="{A8C5E63E-8109-4AFA-B340-77269AE2E099}"/>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口罩辨識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YOLO</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5" name="Google Shape;219;p5">
            <a:extLst>
              <a:ext uri="{FF2B5EF4-FFF2-40B4-BE49-F238E27FC236}">
                <a16:creationId xmlns:a16="http://schemas.microsoft.com/office/drawing/2014/main" id="{F0BC4B00-FD2D-484F-B147-A86C65BD4035}"/>
              </a:ext>
            </a:extLst>
          </p:cNvPr>
          <p:cNvSpPr txBox="1"/>
          <p:nvPr/>
        </p:nvSpPr>
        <p:spPr>
          <a:xfrm>
            <a:off x="8629815" y="5786285"/>
            <a:ext cx="989012"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altLang="en-US" b="1" dirty="0">
                <a:solidFill>
                  <a:srgbClr val="333F50"/>
                </a:solidFill>
                <a:latin typeface="微軟正黑體" panose="020B0604030504040204" pitchFamily="34" charset="-120"/>
                <a:ea typeface="微軟正黑體" panose="020B0604030504040204" pitchFamily="34" charset="-120"/>
              </a:rPr>
              <a:t>輸出</a:t>
            </a:r>
            <a:endParaRPr b="1" dirty="0">
              <a:solidFill>
                <a:srgbClr val="333F50"/>
              </a:solidFill>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9B1B3B40-4FD7-4E9F-9E80-04CC81C82F08}"/>
              </a:ext>
            </a:extLst>
          </p:cNvPr>
          <p:cNvGrpSpPr/>
          <p:nvPr/>
        </p:nvGrpSpPr>
        <p:grpSpPr>
          <a:xfrm>
            <a:off x="6315613" y="261142"/>
            <a:ext cx="3552287" cy="619904"/>
            <a:chOff x="6315613" y="261142"/>
            <a:chExt cx="3552287" cy="619904"/>
          </a:xfrm>
        </p:grpSpPr>
        <p:sp>
          <p:nvSpPr>
            <p:cNvPr id="30" name="矩形: 圓角 29">
              <a:extLst>
                <a:ext uri="{FF2B5EF4-FFF2-40B4-BE49-F238E27FC236}">
                  <a16:creationId xmlns:a16="http://schemas.microsoft.com/office/drawing/2014/main" id="{522A3448-C4DA-409E-951D-7AD0E4814E0F}"/>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9FEF0F39-0A45-4EE8-B15B-7D2D1134B26D}"/>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進度條">
              <a:extLst>
                <a:ext uri="{FF2B5EF4-FFF2-40B4-BE49-F238E27FC236}">
                  <a16:creationId xmlns:a16="http://schemas.microsoft.com/office/drawing/2014/main" id="{3DB58011-06CD-40E2-997C-BAC0C8C338B8}"/>
                </a:ext>
              </a:extLst>
            </p:cNvPr>
            <p:cNvSpPr/>
            <p:nvPr/>
          </p:nvSpPr>
          <p:spPr>
            <a:xfrm>
              <a:off x="6659342" y="473427"/>
              <a:ext cx="527868" cy="48496"/>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823D384A-8B6E-46FB-A423-1649355592D3}"/>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171A06F6-ADCA-4964-A085-D684587EC4D9}"/>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42A969F7-F986-4317-A360-F2608AF831FD}"/>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E6CD1895-1FB1-4581-AD53-90339C396972}"/>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60B5942A-C068-4F06-8D9D-0226939F094D}"/>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8AF77172-82DC-408E-89A6-98DE9A8D8B31}"/>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B4EE1787-0FCA-4157-8896-F04AAEA7C035}"/>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4F790FCC-1ACF-4BDC-9C84-31337A58F839}"/>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82115F02-230F-4B2B-9791-3CD5240948BB}"/>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標題 5">
              <a:extLst>
                <a:ext uri="{FF2B5EF4-FFF2-40B4-BE49-F238E27FC236}">
                  <a16:creationId xmlns:a16="http://schemas.microsoft.com/office/drawing/2014/main" id="{0E54C691-74B5-4868-8DD2-6DAA281B3AB0}"/>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7" name="標題 5">
              <a:extLst>
                <a:ext uri="{FF2B5EF4-FFF2-40B4-BE49-F238E27FC236}">
                  <a16:creationId xmlns:a16="http://schemas.microsoft.com/office/drawing/2014/main" id="{570290C1-05EE-4DC2-BFF2-70E46178FF8C}"/>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48" name="橢圓 47">
              <a:extLst>
                <a:ext uri="{FF2B5EF4-FFF2-40B4-BE49-F238E27FC236}">
                  <a16:creationId xmlns:a16="http://schemas.microsoft.com/office/drawing/2014/main" id="{0DDFF15E-2D6F-44B9-80BF-4DA333C079A4}"/>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90FD7C18-7665-41C0-AE95-FB669DCBF511}"/>
              </a:ext>
            </a:extLst>
          </p:cNvPr>
          <p:cNvSpPr>
            <a:spLocks noGrp="1"/>
          </p:cNvSpPr>
          <p:nvPr>
            <p:ph type="sldNum" sz="quarter" idx="12"/>
          </p:nvPr>
        </p:nvSpPr>
        <p:spPr/>
        <p:txBody>
          <a:bodyPr/>
          <a:lstStyle/>
          <a:p>
            <a:fld id="{707EBC05-AD4A-43C3-A6DF-1409246104C0}" type="slidenum">
              <a:rPr lang="zh-TW" altLang="en-US" smtClean="0"/>
              <a:pPr/>
              <a:t>15</a:t>
            </a:fld>
            <a:endParaRPr lang="zh-TW" altLang="en-US" dirty="0"/>
          </a:p>
        </p:txBody>
      </p:sp>
    </p:spTree>
    <p:extLst>
      <p:ext uri="{BB962C8B-B14F-4D97-AF65-F5344CB8AC3E}">
        <p14:creationId xmlns:p14="http://schemas.microsoft.com/office/powerpoint/2010/main" val="3336819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39;p6">
            <a:extLst>
              <a:ext uri="{FF2B5EF4-FFF2-40B4-BE49-F238E27FC236}">
                <a16:creationId xmlns:a16="http://schemas.microsoft.com/office/drawing/2014/main" id="{FF558CAA-FA6C-45EF-B9C7-9A58CB068731}"/>
              </a:ext>
            </a:extLst>
          </p:cNvPr>
          <p:cNvSpPr/>
          <p:nvPr/>
        </p:nvSpPr>
        <p:spPr>
          <a:xfrm>
            <a:off x="869455" y="1295400"/>
            <a:ext cx="63695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評估標準：Recall (召回率)TP / (TP + FN)</a:t>
            </a:r>
            <a:endParaRPr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0" marR="0" lvl="0" indent="0" algn="l" rtl="0">
              <a:spcBef>
                <a:spcPts val="0"/>
              </a:spcBef>
              <a:spcAft>
                <a:spcPts val="0"/>
              </a:spcAft>
              <a:buNone/>
            </a:pPr>
            <a:r>
              <a:rPr lang="zh-TW"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*此數值越高越好</a:t>
            </a:r>
            <a:endParaRPr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p:txBody>
      </p:sp>
      <p:pic>
        <p:nvPicPr>
          <p:cNvPr id="16" name="Google Shape;240;p6">
            <a:extLst>
              <a:ext uri="{FF2B5EF4-FFF2-40B4-BE49-F238E27FC236}">
                <a16:creationId xmlns:a16="http://schemas.microsoft.com/office/drawing/2014/main" id="{DFEBDD5A-4973-49A6-9E6A-91C7DA4E9877}"/>
              </a:ext>
            </a:extLst>
          </p:cNvPr>
          <p:cNvPicPr preferRelativeResize="0"/>
          <p:nvPr/>
        </p:nvPicPr>
        <p:blipFill rotWithShape="1">
          <a:blip r:embed="rId2">
            <a:alphaModFix/>
          </a:blip>
          <a:srcRect/>
          <a:stretch/>
        </p:blipFill>
        <p:spPr>
          <a:xfrm>
            <a:off x="471317" y="2190181"/>
            <a:ext cx="5737649" cy="3725930"/>
          </a:xfrm>
          <a:prstGeom prst="rect">
            <a:avLst/>
          </a:prstGeom>
          <a:noFill/>
          <a:ln>
            <a:noFill/>
          </a:ln>
        </p:spPr>
      </p:pic>
      <p:pic>
        <p:nvPicPr>
          <p:cNvPr id="17" name="Google Shape;241;p6">
            <a:extLst>
              <a:ext uri="{FF2B5EF4-FFF2-40B4-BE49-F238E27FC236}">
                <a16:creationId xmlns:a16="http://schemas.microsoft.com/office/drawing/2014/main" id="{476F3E2B-FC89-4F91-9F0A-29C275FC94A9}"/>
              </a:ext>
            </a:extLst>
          </p:cNvPr>
          <p:cNvPicPr preferRelativeResize="0"/>
          <p:nvPr/>
        </p:nvPicPr>
        <p:blipFill rotWithShape="1">
          <a:blip r:embed="rId3">
            <a:alphaModFix/>
          </a:blip>
          <a:srcRect t="7970"/>
          <a:stretch/>
        </p:blipFill>
        <p:spPr>
          <a:xfrm>
            <a:off x="6246512" y="1383444"/>
            <a:ext cx="3948744" cy="2291968"/>
          </a:xfrm>
          <a:prstGeom prst="rect">
            <a:avLst/>
          </a:prstGeom>
          <a:noFill/>
          <a:ln>
            <a:noFill/>
          </a:ln>
        </p:spPr>
      </p:pic>
      <p:pic>
        <p:nvPicPr>
          <p:cNvPr id="18" name="Google Shape;242;p6">
            <a:extLst>
              <a:ext uri="{FF2B5EF4-FFF2-40B4-BE49-F238E27FC236}">
                <a16:creationId xmlns:a16="http://schemas.microsoft.com/office/drawing/2014/main" id="{707CAE4C-E11F-47AE-A727-7BE2F0EDD0E1}"/>
              </a:ext>
            </a:extLst>
          </p:cNvPr>
          <p:cNvPicPr preferRelativeResize="0"/>
          <p:nvPr/>
        </p:nvPicPr>
        <p:blipFill rotWithShape="1">
          <a:blip r:embed="rId4">
            <a:alphaModFix/>
          </a:blip>
          <a:srcRect/>
          <a:stretch/>
        </p:blipFill>
        <p:spPr>
          <a:xfrm>
            <a:off x="6208966" y="3834328"/>
            <a:ext cx="3986290" cy="2349778"/>
          </a:xfrm>
          <a:prstGeom prst="rect">
            <a:avLst/>
          </a:prstGeom>
          <a:noFill/>
          <a:ln>
            <a:noFill/>
          </a:ln>
        </p:spPr>
      </p:pic>
      <p:sp>
        <p:nvSpPr>
          <p:cNvPr id="19" name="Google Shape;243;p6">
            <a:extLst>
              <a:ext uri="{FF2B5EF4-FFF2-40B4-BE49-F238E27FC236}">
                <a16:creationId xmlns:a16="http://schemas.microsoft.com/office/drawing/2014/main" id="{A077CA31-B1B5-4D23-B0A4-6314EBDE4C38}"/>
              </a:ext>
            </a:extLst>
          </p:cNvPr>
          <p:cNvSpPr/>
          <p:nvPr/>
        </p:nvSpPr>
        <p:spPr>
          <a:xfrm>
            <a:off x="6231998" y="3848842"/>
            <a:ext cx="2547301" cy="338514"/>
          </a:xfrm>
          <a:prstGeom prst="rect">
            <a:avLst/>
          </a:prstGeom>
          <a:solidFill>
            <a:srgbClr val="F9D6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600" b="1" dirty="0">
                <a:solidFill>
                  <a:srgbClr val="323F4F"/>
                </a:solidFill>
                <a:latin typeface="+mn-ea"/>
                <a:cs typeface="Microsoft JhengHei"/>
                <a:sym typeface="Microsoft JhengHei"/>
              </a:rPr>
              <a:t>微仰頭或光影就影響偵測</a:t>
            </a:r>
            <a:endParaRPr b="1" dirty="0">
              <a:latin typeface="+mn-ea"/>
            </a:endParaRPr>
          </a:p>
        </p:txBody>
      </p:sp>
      <p:sp>
        <p:nvSpPr>
          <p:cNvPr id="13" name="文字方塊 12">
            <a:extLst>
              <a:ext uri="{FF2B5EF4-FFF2-40B4-BE49-F238E27FC236}">
                <a16:creationId xmlns:a16="http://schemas.microsoft.com/office/drawing/2014/main" id="{C8AE8BC7-B6BB-40CC-95CC-1DAF113C9B07}"/>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口罩辨識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YOLO</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1" name="Google Shape;197;p4">
            <a:extLst>
              <a:ext uri="{FF2B5EF4-FFF2-40B4-BE49-F238E27FC236}">
                <a16:creationId xmlns:a16="http://schemas.microsoft.com/office/drawing/2014/main" id="{1E2C2A61-C1EC-4CDD-99AC-18D4F097F735}"/>
              </a:ext>
            </a:extLst>
          </p:cNvPr>
          <p:cNvSpPr txBox="1"/>
          <p:nvPr/>
        </p:nvSpPr>
        <p:spPr>
          <a:xfrm>
            <a:off x="7356988" y="943987"/>
            <a:ext cx="223654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實際運作畫面</a:t>
            </a:r>
            <a:endParaRPr sz="2400" b="1" dirty="0">
              <a:solidFill>
                <a:srgbClr val="333F50"/>
              </a:solidFill>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CA91051A-8D7C-46EF-A154-EF6AE7DA3ADE}"/>
              </a:ext>
            </a:extLst>
          </p:cNvPr>
          <p:cNvGrpSpPr/>
          <p:nvPr/>
        </p:nvGrpSpPr>
        <p:grpSpPr>
          <a:xfrm>
            <a:off x="6315613" y="261142"/>
            <a:ext cx="3552287" cy="619904"/>
            <a:chOff x="6315613" y="261142"/>
            <a:chExt cx="3552287" cy="619904"/>
          </a:xfrm>
        </p:grpSpPr>
        <p:sp>
          <p:nvSpPr>
            <p:cNvPr id="10" name="矩形: 圓角 9">
              <a:extLst>
                <a:ext uri="{FF2B5EF4-FFF2-40B4-BE49-F238E27FC236}">
                  <a16:creationId xmlns:a16="http://schemas.microsoft.com/office/drawing/2014/main" id="{75B32578-BD55-433B-8623-E5D1F4F67F58}"/>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6DF889B5-BD45-4133-BC9C-B97DE875F309}"/>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進度條">
              <a:extLst>
                <a:ext uri="{FF2B5EF4-FFF2-40B4-BE49-F238E27FC236}">
                  <a16:creationId xmlns:a16="http://schemas.microsoft.com/office/drawing/2014/main" id="{D2BC9F0A-B40D-4290-9065-794EF6B17EF5}"/>
                </a:ext>
              </a:extLst>
            </p:cNvPr>
            <p:cNvSpPr/>
            <p:nvPr/>
          </p:nvSpPr>
          <p:spPr>
            <a:xfrm>
              <a:off x="6659342" y="473427"/>
              <a:ext cx="527868" cy="48496"/>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7394DD65-00C9-4A83-8601-911939DD5A8A}"/>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A759FFB3-CDBB-4244-8579-C0A23E03A3A6}"/>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27080B28-5409-40D0-AF00-DB202EAE0D4F}"/>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368897AC-A645-4081-B0D9-27817BADD24C}"/>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AD97E8BA-48A8-47FE-BCC5-DA25F7F4B0BA}"/>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583B919E-20A0-4218-99F9-8220703DD595}"/>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F01A2891-B73F-425A-8E81-E3427A13EA31}"/>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39C3BF7-2E2B-46C7-8290-47577C0295B9}"/>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605958B8-BC86-41D0-993A-DD14D488BED5}"/>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5">
              <a:extLst>
                <a:ext uri="{FF2B5EF4-FFF2-40B4-BE49-F238E27FC236}">
                  <a16:creationId xmlns:a16="http://schemas.microsoft.com/office/drawing/2014/main" id="{3531615F-5995-4E12-998F-A7C6392B4D6B}"/>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0" name="標題 5">
              <a:extLst>
                <a:ext uri="{FF2B5EF4-FFF2-40B4-BE49-F238E27FC236}">
                  <a16:creationId xmlns:a16="http://schemas.microsoft.com/office/drawing/2014/main" id="{E2C0EF93-D3E3-4DB1-A5CF-5FBF729BFA20}"/>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31" name="橢圓 30">
              <a:extLst>
                <a:ext uri="{FF2B5EF4-FFF2-40B4-BE49-F238E27FC236}">
                  <a16:creationId xmlns:a16="http://schemas.microsoft.com/office/drawing/2014/main" id="{18D2BA56-AC24-4B8E-8503-D39150EB3A68}"/>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61FB9F86-F401-4971-9E0F-F876AE16FA1F}"/>
              </a:ext>
            </a:extLst>
          </p:cNvPr>
          <p:cNvSpPr>
            <a:spLocks noGrp="1"/>
          </p:cNvSpPr>
          <p:nvPr>
            <p:ph type="sldNum" sz="quarter" idx="12"/>
          </p:nvPr>
        </p:nvSpPr>
        <p:spPr/>
        <p:txBody>
          <a:bodyPr/>
          <a:lstStyle/>
          <a:p>
            <a:fld id="{707EBC05-AD4A-43C3-A6DF-1409246104C0}" type="slidenum">
              <a:rPr lang="zh-TW" altLang="en-US" smtClean="0"/>
              <a:pPr/>
              <a:t>16</a:t>
            </a:fld>
            <a:endParaRPr lang="zh-TW" altLang="en-US" dirty="0"/>
          </a:p>
        </p:txBody>
      </p:sp>
    </p:spTree>
    <p:extLst>
      <p:ext uri="{BB962C8B-B14F-4D97-AF65-F5344CB8AC3E}">
        <p14:creationId xmlns:p14="http://schemas.microsoft.com/office/powerpoint/2010/main" val="233326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92E8D758-28CD-4EBA-9DB6-F58EE01EC397}"/>
              </a:ext>
            </a:extLst>
          </p:cNvPr>
          <p:cNvSpPr txBox="1"/>
          <p:nvPr/>
        </p:nvSpPr>
        <p:spPr>
          <a:xfrm>
            <a:off x="3184359" y="1699552"/>
            <a:ext cx="1326973" cy="523220"/>
          </a:xfrm>
          <a:prstGeom prst="rect">
            <a:avLst/>
          </a:prstGeom>
          <a:noFill/>
        </p:spPr>
        <p:txBody>
          <a:bodyPr wrap="square" rtlCol="0">
            <a:spAutoFit/>
          </a:bodyPr>
          <a:lstStyle/>
          <a:p>
            <a:r>
              <a:rPr lang="en-US" altLang="zh-TW" sz="2800" b="1" dirty="0">
                <a:solidFill>
                  <a:srgbClr val="0070C0"/>
                </a:solidFill>
                <a:latin typeface="微軟正黑體" panose="020B0604030504040204" pitchFamily="34" charset="-120"/>
                <a:ea typeface="微軟正黑體" panose="020B0604030504040204" pitchFamily="34" charset="-120"/>
              </a:rPr>
              <a:t>CNN</a:t>
            </a:r>
            <a:endParaRPr lang="zh-TW" altLang="en-US" sz="2800" b="1" dirty="0">
              <a:solidFill>
                <a:srgbClr val="0070C0"/>
              </a:solidFill>
              <a:latin typeface="微軟正黑體" panose="020B0604030504040204" pitchFamily="34" charset="-120"/>
              <a:ea typeface="微軟正黑體" panose="020B0604030504040204" pitchFamily="34" charset="-120"/>
            </a:endParaRPr>
          </a:p>
        </p:txBody>
      </p:sp>
      <p:sp>
        <p:nvSpPr>
          <p:cNvPr id="24" name="矩形 23">
            <a:extLst>
              <a:ext uri="{FF2B5EF4-FFF2-40B4-BE49-F238E27FC236}">
                <a16:creationId xmlns:a16="http://schemas.microsoft.com/office/drawing/2014/main" id="{8503B696-3AB9-43E4-A0B1-81E0CBB222F0}"/>
              </a:ext>
            </a:extLst>
          </p:cNvPr>
          <p:cNvSpPr/>
          <p:nvPr/>
        </p:nvSpPr>
        <p:spPr>
          <a:xfrm>
            <a:off x="5822142" y="2282483"/>
            <a:ext cx="954107" cy="400110"/>
          </a:xfrm>
          <a:prstGeom prst="rect">
            <a:avLst/>
          </a:prstGeom>
        </p:spPr>
        <p:txBody>
          <a:bodyPr wrap="none">
            <a:spAutoFit/>
          </a:bodyPr>
          <a:lstStyle/>
          <a:p>
            <a:r>
              <a:rPr lang="zh-TW" altLang="en-US" sz="2000" b="1" dirty="0">
                <a:solidFill>
                  <a:schemeClr val="accent1">
                    <a:lumMod val="50000"/>
                  </a:schemeClr>
                </a:solidFill>
                <a:latin typeface="Microsoft JhengHei" panose="020B0604030504040204" pitchFamily="34" charset="-120"/>
                <a:ea typeface="Microsoft JhengHei" panose="020B0604030504040204" pitchFamily="34" charset="-120"/>
              </a:rPr>
              <a:t>準確度</a:t>
            </a:r>
            <a:endParaRPr lang="en-US" altLang="zh-TW" sz="2000" b="1" dirty="0">
              <a:solidFill>
                <a:schemeClr val="accent1">
                  <a:lumMod val="50000"/>
                </a:schemeClr>
              </a:solidFill>
              <a:latin typeface="Microsoft JhengHei" panose="020B0604030504040204" pitchFamily="34" charset="-120"/>
              <a:ea typeface="Microsoft JhengHei" panose="020B0604030504040204" pitchFamily="34" charset="-120"/>
            </a:endParaRPr>
          </a:p>
        </p:txBody>
      </p:sp>
      <p:sp>
        <p:nvSpPr>
          <p:cNvPr id="25" name="矩形 24">
            <a:extLst>
              <a:ext uri="{FF2B5EF4-FFF2-40B4-BE49-F238E27FC236}">
                <a16:creationId xmlns:a16="http://schemas.microsoft.com/office/drawing/2014/main" id="{D8A4E012-C55C-47DC-B910-ABCDC4275B52}"/>
              </a:ext>
            </a:extLst>
          </p:cNvPr>
          <p:cNvSpPr/>
          <p:nvPr/>
        </p:nvSpPr>
        <p:spPr>
          <a:xfrm>
            <a:off x="5950381" y="3648415"/>
            <a:ext cx="697627" cy="400110"/>
          </a:xfrm>
          <a:prstGeom prst="rect">
            <a:avLst/>
          </a:prstGeom>
        </p:spPr>
        <p:txBody>
          <a:bodyPr wrap="none">
            <a:spAutoFit/>
          </a:bodyPr>
          <a:lstStyle/>
          <a:p>
            <a:r>
              <a:rPr lang="zh-TW" altLang="en-US" sz="2000" b="1" dirty="0">
                <a:solidFill>
                  <a:schemeClr val="accent1">
                    <a:lumMod val="50000"/>
                  </a:schemeClr>
                </a:solidFill>
                <a:latin typeface="Microsoft JhengHei" panose="020B0604030504040204" pitchFamily="34" charset="-120"/>
                <a:ea typeface="Microsoft JhengHei" panose="020B0604030504040204" pitchFamily="34" charset="-120"/>
              </a:rPr>
              <a:t>效能</a:t>
            </a:r>
            <a:endParaRPr lang="en-US" altLang="zh-TW" sz="2000" b="1" dirty="0">
              <a:solidFill>
                <a:schemeClr val="accent1">
                  <a:lumMod val="50000"/>
                </a:schemeClr>
              </a:solidFill>
              <a:latin typeface="Microsoft JhengHei" panose="020B0604030504040204" pitchFamily="34" charset="-120"/>
              <a:ea typeface="Microsoft JhengHei" panose="020B0604030504040204" pitchFamily="34" charset="-120"/>
            </a:endParaRPr>
          </a:p>
        </p:txBody>
      </p:sp>
      <p:sp>
        <p:nvSpPr>
          <p:cNvPr id="21" name="文字方塊 20">
            <a:extLst>
              <a:ext uri="{FF2B5EF4-FFF2-40B4-BE49-F238E27FC236}">
                <a16:creationId xmlns:a16="http://schemas.microsoft.com/office/drawing/2014/main" id="{4233FD37-C6D6-422B-AFF3-FCEF23FE17CC}"/>
              </a:ext>
            </a:extLst>
          </p:cNvPr>
          <p:cNvSpPr txBox="1"/>
          <p:nvPr/>
        </p:nvSpPr>
        <p:spPr>
          <a:xfrm>
            <a:off x="3236683" y="2282483"/>
            <a:ext cx="997637" cy="369332"/>
          </a:xfrm>
          <a:prstGeom prst="rect">
            <a:avLst/>
          </a:prstGeom>
          <a:noFill/>
        </p:spPr>
        <p:txBody>
          <a:bodyPr wrap="square" rtlCol="0">
            <a:spAutoFit/>
          </a:bodyPr>
          <a:lstStyle/>
          <a:p>
            <a:r>
              <a:rPr lang="en-US" altLang="zh-TW" b="1" dirty="0">
                <a:solidFill>
                  <a:srgbClr val="333F50"/>
                </a:solidFill>
                <a:latin typeface="Helvetica" panose="020B0604020202020204" pitchFamily="34" charset="0"/>
                <a:cs typeface="Helvetica" panose="020B0604020202020204" pitchFamily="34" charset="0"/>
              </a:rPr>
              <a:t>95-98%</a:t>
            </a:r>
            <a:endParaRPr lang="zh-TW" altLang="en-US" b="1" dirty="0">
              <a:solidFill>
                <a:srgbClr val="333F50"/>
              </a:solidFill>
              <a:latin typeface="Helvetica" panose="020B0604020202020204" pitchFamily="34" charset="0"/>
              <a:cs typeface="Helvetica" panose="020B0604020202020204" pitchFamily="34" charset="0"/>
            </a:endParaRPr>
          </a:p>
        </p:txBody>
      </p:sp>
      <p:sp>
        <p:nvSpPr>
          <p:cNvPr id="27" name="文字方塊 26">
            <a:extLst>
              <a:ext uri="{FF2B5EF4-FFF2-40B4-BE49-F238E27FC236}">
                <a16:creationId xmlns:a16="http://schemas.microsoft.com/office/drawing/2014/main" id="{F1441A11-01FE-418B-9B8B-2180A4C91605}"/>
              </a:ext>
            </a:extLst>
          </p:cNvPr>
          <p:cNvSpPr txBox="1"/>
          <p:nvPr/>
        </p:nvSpPr>
        <p:spPr>
          <a:xfrm>
            <a:off x="7894173" y="2282483"/>
            <a:ext cx="1326973" cy="369332"/>
          </a:xfrm>
          <a:prstGeom prst="rect">
            <a:avLst/>
          </a:prstGeom>
          <a:noFill/>
        </p:spPr>
        <p:txBody>
          <a:bodyPr wrap="square" rtlCol="0">
            <a:spAutoFit/>
          </a:bodyPr>
          <a:lstStyle>
            <a:defPPr>
              <a:defRPr lang="zh-TW"/>
            </a:defPPr>
            <a:lvl1pPr>
              <a:defRPr b="1">
                <a:solidFill>
                  <a:srgbClr val="333F50"/>
                </a:solidFill>
                <a:latin typeface="Helvetica" panose="020B0604020202020204" pitchFamily="34" charset="0"/>
                <a:cs typeface="Helvetica" panose="020B0604020202020204" pitchFamily="34" charset="0"/>
              </a:defRPr>
            </a:lvl1pPr>
          </a:lstStyle>
          <a:p>
            <a:r>
              <a:rPr lang="en-US" altLang="zh-TW" dirty="0"/>
              <a:t>85% - 87%</a:t>
            </a:r>
            <a:endParaRPr lang="zh-TW" altLang="en-US" dirty="0"/>
          </a:p>
        </p:txBody>
      </p:sp>
      <p:pic>
        <p:nvPicPr>
          <p:cNvPr id="22" name="圖片 21">
            <a:extLst>
              <a:ext uri="{FF2B5EF4-FFF2-40B4-BE49-F238E27FC236}">
                <a16:creationId xmlns:a16="http://schemas.microsoft.com/office/drawing/2014/main" id="{80E7EF83-A025-48CF-ABBE-7729416AEFAE}"/>
              </a:ext>
            </a:extLst>
          </p:cNvPr>
          <p:cNvPicPr>
            <a:picLocks noChangeAspect="1"/>
          </p:cNvPicPr>
          <p:nvPr/>
        </p:nvPicPr>
        <p:blipFill>
          <a:blip r:embed="rId2"/>
          <a:stretch>
            <a:fillRect/>
          </a:stretch>
        </p:blipFill>
        <p:spPr>
          <a:xfrm>
            <a:off x="1724338" y="2883929"/>
            <a:ext cx="3865578" cy="2039573"/>
          </a:xfrm>
          <a:prstGeom prst="rect">
            <a:avLst/>
          </a:prstGeom>
        </p:spPr>
      </p:pic>
      <p:pic>
        <p:nvPicPr>
          <p:cNvPr id="26" name="圖片 25">
            <a:extLst>
              <a:ext uri="{FF2B5EF4-FFF2-40B4-BE49-F238E27FC236}">
                <a16:creationId xmlns:a16="http://schemas.microsoft.com/office/drawing/2014/main" id="{958A1A25-9A85-4504-89A2-37333FDBAD46}"/>
              </a:ext>
            </a:extLst>
          </p:cNvPr>
          <p:cNvPicPr>
            <a:picLocks noChangeAspect="1"/>
          </p:cNvPicPr>
          <p:nvPr/>
        </p:nvPicPr>
        <p:blipFill>
          <a:blip r:embed="rId3"/>
          <a:stretch>
            <a:fillRect/>
          </a:stretch>
        </p:blipFill>
        <p:spPr>
          <a:xfrm>
            <a:off x="6755456" y="2933658"/>
            <a:ext cx="3597828" cy="1931788"/>
          </a:xfrm>
          <a:prstGeom prst="rect">
            <a:avLst/>
          </a:prstGeom>
        </p:spPr>
      </p:pic>
      <p:sp>
        <p:nvSpPr>
          <p:cNvPr id="30" name="矩形: 圓角 29">
            <a:extLst>
              <a:ext uri="{FF2B5EF4-FFF2-40B4-BE49-F238E27FC236}">
                <a16:creationId xmlns:a16="http://schemas.microsoft.com/office/drawing/2014/main" id="{E192BAD8-D66D-4D55-96CC-F393B3509857}"/>
              </a:ext>
            </a:extLst>
          </p:cNvPr>
          <p:cNvSpPr/>
          <p:nvPr/>
        </p:nvSpPr>
        <p:spPr>
          <a:xfrm>
            <a:off x="1724338" y="1495911"/>
            <a:ext cx="3865578" cy="4696428"/>
          </a:xfrm>
          <a:prstGeom prst="roundRect">
            <a:avLst/>
          </a:prstGeom>
          <a:noFill/>
          <a:ln w="28575">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C825507C-B11F-4ED0-B2AE-C1D03030302D}"/>
              </a:ext>
            </a:extLst>
          </p:cNvPr>
          <p:cNvSpPr/>
          <p:nvPr/>
        </p:nvSpPr>
        <p:spPr>
          <a:xfrm>
            <a:off x="2482989" y="4987002"/>
            <a:ext cx="1124694" cy="338554"/>
          </a:xfrm>
          <a:prstGeom prst="rect">
            <a:avLst/>
          </a:prstGeom>
          <a:solidFill>
            <a:srgbClr val="F9D6AF"/>
          </a:solidFill>
        </p:spPr>
        <p:txBody>
          <a:bodyPr wrap="square" rtlCol="0">
            <a:spAutoFit/>
          </a:bodyPr>
          <a:lstStyle/>
          <a:p>
            <a:pPr algn="ctr"/>
            <a:r>
              <a:rPr lang="zh-TW" altLang="en-US" sz="1600" b="1" dirty="0">
                <a:solidFill>
                  <a:srgbClr val="333F50"/>
                </a:solidFill>
                <a:latin typeface="微軟正黑體" panose="020B0604030504040204" pitchFamily="34" charset="-120"/>
                <a:ea typeface="微軟正黑體" panose="020B0604030504040204" pitchFamily="34" charset="-120"/>
              </a:rPr>
              <a:t>準確率高</a:t>
            </a:r>
          </a:p>
        </p:txBody>
      </p:sp>
      <p:sp>
        <p:nvSpPr>
          <p:cNvPr id="34" name="矩形 33">
            <a:extLst>
              <a:ext uri="{FF2B5EF4-FFF2-40B4-BE49-F238E27FC236}">
                <a16:creationId xmlns:a16="http://schemas.microsoft.com/office/drawing/2014/main" id="{76A0D73C-01F3-4DD5-A67D-772F955C54A7}"/>
              </a:ext>
            </a:extLst>
          </p:cNvPr>
          <p:cNvSpPr/>
          <p:nvPr/>
        </p:nvSpPr>
        <p:spPr>
          <a:xfrm>
            <a:off x="3819302" y="4987002"/>
            <a:ext cx="1124694" cy="338554"/>
          </a:xfrm>
          <a:prstGeom prst="rect">
            <a:avLst/>
          </a:prstGeom>
          <a:solidFill>
            <a:srgbClr val="F9D6AF"/>
          </a:solidFill>
        </p:spPr>
        <p:txBody>
          <a:bodyPr wrap="square" rtlCol="0">
            <a:spAutoFit/>
          </a:bodyPr>
          <a:lstStyle/>
          <a:p>
            <a:pPr algn="ctr"/>
            <a:r>
              <a:rPr lang="zh-TW" altLang="en-US" sz="1600" b="1" dirty="0">
                <a:solidFill>
                  <a:srgbClr val="333F50"/>
                </a:solidFill>
                <a:latin typeface="微軟正黑體" panose="020B0604030504040204" pitchFamily="34" charset="-120"/>
                <a:ea typeface="微軟正黑體" panose="020B0604030504040204" pitchFamily="34" charset="-120"/>
              </a:rPr>
              <a:t>效能微輸</a:t>
            </a:r>
          </a:p>
        </p:txBody>
      </p:sp>
      <p:sp>
        <p:nvSpPr>
          <p:cNvPr id="35" name="矩形 34">
            <a:extLst>
              <a:ext uri="{FF2B5EF4-FFF2-40B4-BE49-F238E27FC236}">
                <a16:creationId xmlns:a16="http://schemas.microsoft.com/office/drawing/2014/main" id="{D859DB56-1AAF-4527-B6F1-175616557853}"/>
              </a:ext>
            </a:extLst>
          </p:cNvPr>
          <p:cNvSpPr/>
          <p:nvPr/>
        </p:nvSpPr>
        <p:spPr>
          <a:xfrm>
            <a:off x="2482988" y="5557920"/>
            <a:ext cx="2461007" cy="338554"/>
          </a:xfrm>
          <a:prstGeom prst="rect">
            <a:avLst/>
          </a:prstGeom>
          <a:solidFill>
            <a:srgbClr val="F9D6AF"/>
          </a:solidFill>
        </p:spPr>
        <p:txBody>
          <a:bodyPr wrap="square" rtlCol="0">
            <a:spAutoFit/>
          </a:bodyPr>
          <a:lstStyle/>
          <a:p>
            <a:pPr algn="ctr"/>
            <a:r>
              <a:rPr lang="zh-TW" altLang="en-US" sz="1600" b="1" dirty="0">
                <a:solidFill>
                  <a:srgbClr val="333F50"/>
                </a:solidFill>
                <a:latin typeface="微軟正黑體" panose="020B0604030504040204" pitchFamily="34" charset="-120"/>
                <a:ea typeface="微軟正黑體" panose="020B0604030504040204" pitchFamily="34" charset="-120"/>
              </a:rPr>
              <a:t>環境影響度較低</a:t>
            </a:r>
          </a:p>
        </p:txBody>
      </p:sp>
      <p:sp>
        <p:nvSpPr>
          <p:cNvPr id="38" name="矩形 37">
            <a:extLst>
              <a:ext uri="{FF2B5EF4-FFF2-40B4-BE49-F238E27FC236}">
                <a16:creationId xmlns:a16="http://schemas.microsoft.com/office/drawing/2014/main" id="{ADBDCEB2-6B87-477D-A87B-D503A707ABBF}"/>
              </a:ext>
            </a:extLst>
          </p:cNvPr>
          <p:cNvSpPr/>
          <p:nvPr/>
        </p:nvSpPr>
        <p:spPr>
          <a:xfrm>
            <a:off x="7138748" y="4961930"/>
            <a:ext cx="1124694" cy="404553"/>
          </a:xfrm>
          <a:prstGeom prst="rect">
            <a:avLst/>
          </a:prstGeom>
          <a:solidFill>
            <a:srgbClr val="F9D6AF"/>
          </a:solidFill>
        </p:spPr>
        <p:txBody>
          <a:bodyPr wrap="square" rtlCol="0">
            <a:spAutoFit/>
          </a:bodyPr>
          <a:lstStyle/>
          <a:p>
            <a:pPr algn="ctr"/>
            <a:r>
              <a:rPr lang="zh-TW" altLang="en-US" sz="1600" b="1" dirty="0">
                <a:solidFill>
                  <a:srgbClr val="333F50"/>
                </a:solidFill>
                <a:latin typeface="微軟正黑體" panose="020B0604030504040204" pitchFamily="34" charset="-120"/>
                <a:ea typeface="微軟正黑體" panose="020B0604030504040204" pitchFamily="34" charset="-120"/>
              </a:rPr>
              <a:t>效能微勝</a:t>
            </a:r>
          </a:p>
        </p:txBody>
      </p:sp>
      <p:sp>
        <p:nvSpPr>
          <p:cNvPr id="39" name="矩形 38">
            <a:extLst>
              <a:ext uri="{FF2B5EF4-FFF2-40B4-BE49-F238E27FC236}">
                <a16:creationId xmlns:a16="http://schemas.microsoft.com/office/drawing/2014/main" id="{D3D88B87-6E7F-4572-8EBA-278E33E1B016}"/>
              </a:ext>
            </a:extLst>
          </p:cNvPr>
          <p:cNvSpPr/>
          <p:nvPr/>
        </p:nvSpPr>
        <p:spPr>
          <a:xfrm>
            <a:off x="7138748" y="5520059"/>
            <a:ext cx="2889409" cy="338554"/>
          </a:xfrm>
          <a:prstGeom prst="rect">
            <a:avLst/>
          </a:prstGeom>
          <a:solidFill>
            <a:srgbClr val="F9D6AF"/>
          </a:solidFill>
        </p:spPr>
        <p:txBody>
          <a:bodyPr wrap="square" rtlCol="0">
            <a:spAutoFit/>
          </a:bodyPr>
          <a:lstStyle/>
          <a:p>
            <a:pPr algn="ctr"/>
            <a:r>
              <a:rPr lang="zh-TW" altLang="en-US" sz="1600" b="1" dirty="0">
                <a:solidFill>
                  <a:srgbClr val="333F50"/>
                </a:solidFill>
                <a:latin typeface="微軟正黑體" panose="020B0604030504040204" pitchFamily="34" charset="-120"/>
                <a:ea typeface="微軟正黑體" panose="020B0604030504040204" pitchFamily="34" charset="-120"/>
              </a:rPr>
              <a:t>環境影響強烈</a:t>
            </a:r>
          </a:p>
        </p:txBody>
      </p:sp>
      <p:sp>
        <p:nvSpPr>
          <p:cNvPr id="40" name="矩形 39">
            <a:extLst>
              <a:ext uri="{FF2B5EF4-FFF2-40B4-BE49-F238E27FC236}">
                <a16:creationId xmlns:a16="http://schemas.microsoft.com/office/drawing/2014/main" id="{82D46210-A4BA-4B6E-95A2-ACB377733942}"/>
              </a:ext>
            </a:extLst>
          </p:cNvPr>
          <p:cNvSpPr/>
          <p:nvPr/>
        </p:nvSpPr>
        <p:spPr>
          <a:xfrm>
            <a:off x="8403770" y="4962005"/>
            <a:ext cx="1624388" cy="404553"/>
          </a:xfrm>
          <a:prstGeom prst="rect">
            <a:avLst/>
          </a:prstGeom>
          <a:solidFill>
            <a:srgbClr val="F9D6AF"/>
          </a:solidFill>
        </p:spPr>
        <p:txBody>
          <a:bodyPr wrap="square" rtlCol="0">
            <a:spAutoFit/>
          </a:bodyPr>
          <a:lstStyle/>
          <a:p>
            <a:pPr algn="ctr"/>
            <a:r>
              <a:rPr lang="zh-TW" altLang="en-US" sz="1600" b="1" dirty="0">
                <a:solidFill>
                  <a:srgbClr val="333F50"/>
                </a:solidFill>
                <a:latin typeface="微軟正黑體" panose="020B0604030504040204" pitchFamily="34" charset="-120"/>
                <a:ea typeface="微軟正黑體" panose="020B0604030504040204" pitchFamily="34" charset="-120"/>
              </a:rPr>
              <a:t>能追蹤口罩位置</a:t>
            </a:r>
          </a:p>
        </p:txBody>
      </p:sp>
      <p:sp>
        <p:nvSpPr>
          <p:cNvPr id="41" name="文字方塊 40">
            <a:extLst>
              <a:ext uri="{FF2B5EF4-FFF2-40B4-BE49-F238E27FC236}">
                <a16:creationId xmlns:a16="http://schemas.microsoft.com/office/drawing/2014/main" id="{2E5BC576-0A98-4912-8611-4D02E244719D}"/>
              </a:ext>
            </a:extLst>
          </p:cNvPr>
          <p:cNvSpPr txBox="1"/>
          <p:nvPr/>
        </p:nvSpPr>
        <p:spPr>
          <a:xfrm>
            <a:off x="7919965" y="1699552"/>
            <a:ext cx="1326973" cy="523220"/>
          </a:xfrm>
          <a:prstGeom prst="rect">
            <a:avLst/>
          </a:prstGeom>
          <a:noFill/>
        </p:spPr>
        <p:txBody>
          <a:bodyPr wrap="square" rtlCol="0">
            <a:spAutoFit/>
          </a:bodyPr>
          <a:lstStyle>
            <a:defPPr>
              <a:defRPr lang="zh-TW"/>
            </a:defPPr>
            <a:lvl1pPr>
              <a:defRPr sz="2800" b="1">
                <a:solidFill>
                  <a:srgbClr val="0070C0"/>
                </a:solidFill>
                <a:latin typeface="微軟正黑體" panose="020B0604030504040204" pitchFamily="34" charset="-120"/>
                <a:ea typeface="微軟正黑體" panose="020B0604030504040204" pitchFamily="34" charset="-120"/>
              </a:defRPr>
            </a:lvl1pPr>
          </a:lstStyle>
          <a:p>
            <a:r>
              <a:rPr lang="en-US" altLang="zh-TW" dirty="0"/>
              <a:t>YOLO</a:t>
            </a:r>
            <a:endParaRPr lang="zh-TW" altLang="en-US" dirty="0"/>
          </a:p>
        </p:txBody>
      </p:sp>
      <p:sp>
        <p:nvSpPr>
          <p:cNvPr id="20" name="文字方塊 19">
            <a:extLst>
              <a:ext uri="{FF2B5EF4-FFF2-40B4-BE49-F238E27FC236}">
                <a16:creationId xmlns:a16="http://schemas.microsoft.com/office/drawing/2014/main" id="{FB386D80-E6E1-4DF4-8700-1B513B4F854A}"/>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口罩辨識</a:t>
            </a:r>
          </a:p>
        </p:txBody>
      </p:sp>
      <p:sp>
        <p:nvSpPr>
          <p:cNvPr id="28" name="內容版面配置區 2">
            <a:extLst>
              <a:ext uri="{FF2B5EF4-FFF2-40B4-BE49-F238E27FC236}">
                <a16:creationId xmlns:a16="http://schemas.microsoft.com/office/drawing/2014/main" id="{8CBEB83D-50CE-4FAA-8F51-09DFD9AD4EAA}"/>
              </a:ext>
            </a:extLst>
          </p:cNvPr>
          <p:cNvSpPr txBox="1">
            <a:spLocks/>
          </p:cNvSpPr>
          <p:nvPr/>
        </p:nvSpPr>
        <p:spPr>
          <a:xfrm>
            <a:off x="176141" y="718262"/>
            <a:ext cx="8318500" cy="893762"/>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altLang="zh-TW" sz="1800" b="1" dirty="0">
              <a:solidFill>
                <a:srgbClr val="333F50"/>
              </a:solidFill>
              <a:latin typeface="微軟正黑體" panose="020B0604030504040204" pitchFamily="34" charset="-120"/>
              <a:ea typeface="微軟正黑體" panose="020B0604030504040204" pitchFamily="34" charset="-120"/>
            </a:endParaRPr>
          </a:p>
          <a:p>
            <a:pPr marL="0" indent="0">
              <a:spcBef>
                <a:spcPts val="0"/>
              </a:spcBef>
              <a:buFont typeface="Arial" panose="020B0604020202020204" pitchFamily="34" charset="0"/>
              <a:buNone/>
            </a:pPr>
            <a:r>
              <a:rPr lang="zh-TW" altLang="en-US" sz="1900" b="1" dirty="0">
                <a:solidFill>
                  <a:srgbClr val="333F50"/>
                </a:solidFill>
                <a:latin typeface="微軟正黑體" panose="020B0604030504040204" pitchFamily="34" charset="-120"/>
                <a:ea typeface="微軟正黑體" panose="020B0604030504040204" pitchFamily="34" charset="-120"/>
              </a:rPr>
              <a:t>運用場景 </a:t>
            </a:r>
            <a:r>
              <a:rPr lang="en-US" altLang="zh-TW" sz="1900" b="1" dirty="0">
                <a:solidFill>
                  <a:srgbClr val="333F50"/>
                </a:solidFill>
                <a:latin typeface="微軟正黑體" panose="020B0604030504040204" pitchFamily="34" charset="-120"/>
                <a:ea typeface="微軟正黑體" panose="020B0604030504040204" pitchFamily="34" charset="-120"/>
              </a:rPr>
              <a:t>:</a:t>
            </a:r>
            <a:r>
              <a:rPr lang="zh-TW" altLang="en-US" sz="1900" b="1" dirty="0">
                <a:solidFill>
                  <a:srgbClr val="333F50"/>
                </a:solidFill>
                <a:latin typeface="微軟正黑體" panose="020B0604030504040204" pitchFamily="34" charset="-120"/>
                <a:ea typeface="微軟正黑體" panose="020B0604030504040204" pitchFamily="34" charset="-120"/>
              </a:rPr>
              <a:t>辨識顧客是否配戴口罩</a:t>
            </a:r>
          </a:p>
        </p:txBody>
      </p:sp>
      <p:grpSp>
        <p:nvGrpSpPr>
          <p:cNvPr id="19" name="群組 18">
            <a:extLst>
              <a:ext uri="{FF2B5EF4-FFF2-40B4-BE49-F238E27FC236}">
                <a16:creationId xmlns:a16="http://schemas.microsoft.com/office/drawing/2014/main" id="{F3113BC9-8843-401F-9C97-C01F989755DD}"/>
              </a:ext>
            </a:extLst>
          </p:cNvPr>
          <p:cNvGrpSpPr/>
          <p:nvPr/>
        </p:nvGrpSpPr>
        <p:grpSpPr>
          <a:xfrm>
            <a:off x="6315613" y="261142"/>
            <a:ext cx="3552287" cy="619904"/>
            <a:chOff x="6315613" y="261142"/>
            <a:chExt cx="3552287" cy="619904"/>
          </a:xfrm>
        </p:grpSpPr>
        <p:sp>
          <p:nvSpPr>
            <p:cNvPr id="23" name="矩形: 圓角 22">
              <a:extLst>
                <a:ext uri="{FF2B5EF4-FFF2-40B4-BE49-F238E27FC236}">
                  <a16:creationId xmlns:a16="http://schemas.microsoft.com/office/drawing/2014/main" id="{29028700-D6EB-4677-9EB4-A525A6F37CD4}"/>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E8B5F6F2-D6D8-40B0-9177-29CF075DB27B}"/>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進度條">
              <a:extLst>
                <a:ext uri="{FF2B5EF4-FFF2-40B4-BE49-F238E27FC236}">
                  <a16:creationId xmlns:a16="http://schemas.microsoft.com/office/drawing/2014/main" id="{2A54827A-3233-4EB6-87C7-66E11A38245D}"/>
                </a:ext>
              </a:extLst>
            </p:cNvPr>
            <p:cNvSpPr/>
            <p:nvPr/>
          </p:nvSpPr>
          <p:spPr>
            <a:xfrm>
              <a:off x="6659342" y="473427"/>
              <a:ext cx="527868" cy="48496"/>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ED456A51-1F79-416F-9CBF-81144C54B0CC}"/>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D5C1F95E-2E94-4935-B10B-FEA7021D20D6}"/>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8A3BA76F-7B2A-4180-AC31-735E5A292E2D}"/>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D2021D6A-41B0-45AC-ACB5-91E4F7DAC524}"/>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B0FAEFF5-78AD-4EC6-8E61-771BD68D13AC}"/>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92603E69-E5BA-49D6-8B35-B4318A6BD556}"/>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22835079-C0C8-49FF-9CCE-673E30230B05}"/>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1ABEDEB0-B0B7-421F-8A3C-4D7270FBC08A}"/>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14A4D847-FA24-4C04-AD81-276B204D9D36}"/>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標題 5">
              <a:extLst>
                <a:ext uri="{FF2B5EF4-FFF2-40B4-BE49-F238E27FC236}">
                  <a16:creationId xmlns:a16="http://schemas.microsoft.com/office/drawing/2014/main" id="{0383B665-29D5-4C3F-859F-9D0957FCEEDF}"/>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9" name="標題 5">
              <a:extLst>
                <a:ext uri="{FF2B5EF4-FFF2-40B4-BE49-F238E27FC236}">
                  <a16:creationId xmlns:a16="http://schemas.microsoft.com/office/drawing/2014/main" id="{762B3C9D-2D46-4C39-AFAB-D46539066154}"/>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50" name="橢圓 49">
              <a:extLst>
                <a:ext uri="{FF2B5EF4-FFF2-40B4-BE49-F238E27FC236}">
                  <a16:creationId xmlns:a16="http://schemas.microsoft.com/office/drawing/2014/main" id="{A60227BF-6046-4039-80F8-6DF89D913701}"/>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912ED753-346D-43FA-9DB4-D4FD93D35FD8}"/>
              </a:ext>
            </a:extLst>
          </p:cNvPr>
          <p:cNvSpPr>
            <a:spLocks noGrp="1"/>
          </p:cNvSpPr>
          <p:nvPr>
            <p:ph type="sldNum" sz="quarter" idx="12"/>
          </p:nvPr>
        </p:nvSpPr>
        <p:spPr/>
        <p:txBody>
          <a:bodyPr/>
          <a:lstStyle/>
          <a:p>
            <a:fld id="{707EBC05-AD4A-43C3-A6DF-1409246104C0}" type="slidenum">
              <a:rPr lang="zh-TW" altLang="en-US" smtClean="0"/>
              <a:pPr/>
              <a:t>17</a:t>
            </a:fld>
            <a:endParaRPr lang="zh-TW" altLang="en-US" dirty="0"/>
          </a:p>
        </p:txBody>
      </p:sp>
    </p:spTree>
    <p:extLst>
      <p:ext uri="{BB962C8B-B14F-4D97-AF65-F5344CB8AC3E}">
        <p14:creationId xmlns:p14="http://schemas.microsoft.com/office/powerpoint/2010/main" val="2574791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483AD9BD-BCA9-4EE6-BB96-8AF00D336473}"/>
              </a:ext>
            </a:extLst>
          </p:cNvPr>
          <p:cNvSpPr txBox="1"/>
          <p:nvPr/>
        </p:nvSpPr>
        <p:spPr>
          <a:xfrm>
            <a:off x="2434665" y="5885852"/>
            <a:ext cx="1972970" cy="338554"/>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600" b="1" dirty="0">
                <a:solidFill>
                  <a:srgbClr val="333F50"/>
                </a:solidFill>
              </a:rPr>
              <a:t>產生</a:t>
            </a:r>
            <a:r>
              <a:rPr lang="en-US" altLang="zh-TW" sz="1600" b="1" dirty="0">
                <a:solidFill>
                  <a:srgbClr val="333F50"/>
                </a:solidFill>
              </a:rPr>
              <a:t>468</a:t>
            </a:r>
            <a:r>
              <a:rPr lang="zh-TW" altLang="en-US" sz="1600" b="1" dirty="0">
                <a:solidFill>
                  <a:srgbClr val="333F50"/>
                </a:solidFill>
              </a:rPr>
              <a:t>個臉部特徵</a:t>
            </a:r>
          </a:p>
        </p:txBody>
      </p:sp>
      <p:pic>
        <p:nvPicPr>
          <p:cNvPr id="9" name="圖片 8">
            <a:extLst>
              <a:ext uri="{FF2B5EF4-FFF2-40B4-BE49-F238E27FC236}">
                <a16:creationId xmlns:a16="http://schemas.microsoft.com/office/drawing/2014/main" id="{0397764D-8B67-49C4-AA23-45D623C2B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82" y="2446695"/>
            <a:ext cx="1044285" cy="1044285"/>
          </a:xfrm>
          <a:prstGeom prst="rect">
            <a:avLst/>
          </a:prstGeom>
        </p:spPr>
      </p:pic>
      <p:sp>
        <p:nvSpPr>
          <p:cNvPr id="53" name="文字方塊 52">
            <a:extLst>
              <a:ext uri="{FF2B5EF4-FFF2-40B4-BE49-F238E27FC236}">
                <a16:creationId xmlns:a16="http://schemas.microsoft.com/office/drawing/2014/main" id="{7D4DC234-B3CA-4C1A-AD2F-22BFAB09A834}"/>
              </a:ext>
            </a:extLst>
          </p:cNvPr>
          <p:cNvSpPr txBox="1"/>
          <p:nvPr/>
        </p:nvSpPr>
        <p:spPr>
          <a:xfrm>
            <a:off x="1893674" y="2408383"/>
            <a:ext cx="704385" cy="369332"/>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800" b="1" dirty="0">
                <a:solidFill>
                  <a:srgbClr val="333F50"/>
                </a:solidFill>
              </a:rPr>
              <a:t>輸入</a:t>
            </a:r>
          </a:p>
        </p:txBody>
      </p:sp>
      <p:pic>
        <p:nvPicPr>
          <p:cNvPr id="11" name="圖片 10">
            <a:extLst>
              <a:ext uri="{FF2B5EF4-FFF2-40B4-BE49-F238E27FC236}">
                <a16:creationId xmlns:a16="http://schemas.microsoft.com/office/drawing/2014/main" id="{8C28FF26-D301-43C5-898B-8C0CE983F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679" y="3839482"/>
            <a:ext cx="1980813" cy="1980813"/>
          </a:xfrm>
          <a:prstGeom prst="rect">
            <a:avLst/>
          </a:prstGeom>
        </p:spPr>
      </p:pic>
      <p:pic>
        <p:nvPicPr>
          <p:cNvPr id="5122" name="Picture 2" descr="Installation - mediapipe">
            <a:extLst>
              <a:ext uri="{FF2B5EF4-FFF2-40B4-BE49-F238E27FC236}">
                <a16:creationId xmlns:a16="http://schemas.microsoft.com/office/drawing/2014/main" id="{3D940E4F-48FE-4430-84F0-2AE890745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456" y="2749821"/>
            <a:ext cx="1804258" cy="489727"/>
          </a:xfrm>
          <a:prstGeom prst="rect">
            <a:avLst/>
          </a:prstGeom>
          <a:noFill/>
          <a:extLst>
            <a:ext uri="{909E8E84-426E-40DD-AFC4-6F175D3DCCD1}">
              <a14:hiddenFill xmlns:a14="http://schemas.microsoft.com/office/drawing/2010/main">
                <a:solidFill>
                  <a:srgbClr val="FFFFFF"/>
                </a:solidFill>
              </a14:hiddenFill>
            </a:ext>
          </a:extLst>
        </p:spPr>
      </p:pic>
      <p:sp>
        <p:nvSpPr>
          <p:cNvPr id="57" name="矩形: 圓角 56">
            <a:extLst>
              <a:ext uri="{FF2B5EF4-FFF2-40B4-BE49-F238E27FC236}">
                <a16:creationId xmlns:a16="http://schemas.microsoft.com/office/drawing/2014/main" id="{787D846F-8C57-4F8A-96C5-F3F2A7E428C8}"/>
              </a:ext>
            </a:extLst>
          </p:cNvPr>
          <p:cNvSpPr/>
          <p:nvPr/>
        </p:nvSpPr>
        <p:spPr>
          <a:xfrm>
            <a:off x="4832383" y="2657115"/>
            <a:ext cx="2129999" cy="73401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cs typeface="Arial" panose="020B0604020202020204" pitchFamily="34" charset="0"/>
              </a:rPr>
              <a:t>針對由臉部中心點做歐氏距離計算</a:t>
            </a:r>
          </a:p>
        </p:txBody>
      </p:sp>
      <p:pic>
        <p:nvPicPr>
          <p:cNvPr id="73" name="圖片 72">
            <a:extLst>
              <a:ext uri="{FF2B5EF4-FFF2-40B4-BE49-F238E27FC236}">
                <a16:creationId xmlns:a16="http://schemas.microsoft.com/office/drawing/2014/main" id="{07379FFF-C572-46D0-A0D6-BD08740EE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202" y="1676659"/>
            <a:ext cx="564270" cy="564270"/>
          </a:xfrm>
          <a:prstGeom prst="rect">
            <a:avLst/>
          </a:prstGeom>
        </p:spPr>
      </p:pic>
      <p:pic>
        <p:nvPicPr>
          <p:cNvPr id="74" name="圖片 73">
            <a:extLst>
              <a:ext uri="{FF2B5EF4-FFF2-40B4-BE49-F238E27FC236}">
                <a16:creationId xmlns:a16="http://schemas.microsoft.com/office/drawing/2014/main" id="{49670615-29B1-487B-97FC-F1DE507EB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4872" y="3236203"/>
            <a:ext cx="650816" cy="650816"/>
          </a:xfrm>
          <a:prstGeom prst="rect">
            <a:avLst/>
          </a:prstGeom>
        </p:spPr>
      </p:pic>
      <p:sp>
        <p:nvSpPr>
          <p:cNvPr id="75" name="矩形: 圓角 74">
            <a:extLst>
              <a:ext uri="{FF2B5EF4-FFF2-40B4-BE49-F238E27FC236}">
                <a16:creationId xmlns:a16="http://schemas.microsoft.com/office/drawing/2014/main" id="{A117DFF4-BF95-4C6F-91FD-A2C060FF87D3}"/>
              </a:ext>
            </a:extLst>
          </p:cNvPr>
          <p:cNvSpPr/>
          <p:nvPr/>
        </p:nvSpPr>
        <p:spPr>
          <a:xfrm>
            <a:off x="7660673" y="1255948"/>
            <a:ext cx="959089" cy="4598027"/>
          </a:xfrm>
          <a:prstGeom prst="roundRect">
            <a:avLst/>
          </a:prstGeom>
          <a:noFill/>
          <a:ln w="38100">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9EC146D9-0126-469A-B03A-1B2B494782AA}"/>
              </a:ext>
            </a:extLst>
          </p:cNvPr>
          <p:cNvCxnSpPr>
            <a:cxnSpLocks/>
          </p:cNvCxnSpPr>
          <p:nvPr/>
        </p:nvCxnSpPr>
        <p:spPr>
          <a:xfrm>
            <a:off x="8619762" y="1255948"/>
            <a:ext cx="1895110" cy="198025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05A82F0E-50B2-42BF-A862-DF5E09532767}"/>
              </a:ext>
            </a:extLst>
          </p:cNvPr>
          <p:cNvCxnSpPr>
            <a:cxnSpLocks/>
          </p:cNvCxnSpPr>
          <p:nvPr/>
        </p:nvCxnSpPr>
        <p:spPr>
          <a:xfrm flipV="1">
            <a:off x="8619762" y="3905338"/>
            <a:ext cx="1895110" cy="184910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55E4FFD2-C436-45A5-A447-FA9ABEB534FF}"/>
              </a:ext>
            </a:extLst>
          </p:cNvPr>
          <p:cNvSpPr txBox="1"/>
          <p:nvPr/>
        </p:nvSpPr>
        <p:spPr>
          <a:xfrm>
            <a:off x="8928156" y="4172057"/>
            <a:ext cx="2951707" cy="338554"/>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600" b="1" dirty="0">
                <a:solidFill>
                  <a:schemeClr val="tx2">
                    <a:lumMod val="75000"/>
                  </a:schemeClr>
                </a:solidFill>
              </a:rPr>
              <a:t>透過範數計算得出差距最小者</a:t>
            </a:r>
          </a:p>
        </p:txBody>
      </p:sp>
      <p:sp>
        <p:nvSpPr>
          <p:cNvPr id="34" name="文字方塊 33">
            <a:extLst>
              <a:ext uri="{FF2B5EF4-FFF2-40B4-BE49-F238E27FC236}">
                <a16:creationId xmlns:a16="http://schemas.microsoft.com/office/drawing/2014/main" id="{0BF445C3-6477-44EA-8C80-C44BA0D34C6D}"/>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人臉辨識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範數識別法</a:t>
            </a:r>
          </a:p>
        </p:txBody>
      </p:sp>
      <p:sp>
        <p:nvSpPr>
          <p:cNvPr id="35" name="內容版面配置區 2">
            <a:extLst>
              <a:ext uri="{FF2B5EF4-FFF2-40B4-BE49-F238E27FC236}">
                <a16:creationId xmlns:a16="http://schemas.microsoft.com/office/drawing/2014/main" id="{96D977B2-B985-4AD3-9D98-29DEE37EF050}"/>
              </a:ext>
            </a:extLst>
          </p:cNvPr>
          <p:cNvSpPr txBox="1">
            <a:spLocks/>
          </p:cNvSpPr>
          <p:nvPr/>
        </p:nvSpPr>
        <p:spPr>
          <a:xfrm>
            <a:off x="176141" y="718262"/>
            <a:ext cx="8318500" cy="893762"/>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altLang="zh-TW" sz="1800" b="1" dirty="0">
              <a:solidFill>
                <a:srgbClr val="333F50"/>
              </a:solidFill>
              <a:latin typeface="微軟正黑體" panose="020B0604030504040204" pitchFamily="34" charset="-120"/>
              <a:ea typeface="微軟正黑體" panose="020B0604030504040204" pitchFamily="34" charset="-120"/>
            </a:endParaRPr>
          </a:p>
          <a:p>
            <a:pPr marL="0" indent="0">
              <a:spcBef>
                <a:spcPts val="0"/>
              </a:spcBef>
              <a:buFont typeface="Arial" panose="020B0604020202020204" pitchFamily="34" charset="0"/>
              <a:buNone/>
            </a:pPr>
            <a:r>
              <a:rPr lang="zh-TW" altLang="en-US" sz="1900" b="1" dirty="0">
                <a:solidFill>
                  <a:srgbClr val="333F50"/>
                </a:solidFill>
                <a:latin typeface="微軟正黑體" panose="020B0604030504040204" pitchFamily="34" charset="-120"/>
                <a:ea typeface="微軟正黑體" panose="020B0604030504040204" pitchFamily="34" charset="-120"/>
              </a:rPr>
              <a:t>運用場景 </a:t>
            </a:r>
            <a:r>
              <a:rPr lang="en-US" altLang="zh-TW" sz="1900" b="1" dirty="0">
                <a:solidFill>
                  <a:srgbClr val="333F50"/>
                </a:solidFill>
                <a:latin typeface="微軟正黑體" panose="020B0604030504040204" pitchFamily="34" charset="-120"/>
                <a:ea typeface="微軟正黑體" panose="020B0604030504040204" pitchFamily="34" charset="-120"/>
              </a:rPr>
              <a:t>:</a:t>
            </a:r>
            <a:r>
              <a:rPr lang="zh-TW" altLang="en-US" sz="1900" b="1" dirty="0">
                <a:solidFill>
                  <a:srgbClr val="C00000"/>
                </a:solidFill>
                <a:latin typeface="微軟正黑體" panose="020B0604030504040204" pitchFamily="34" charset="-120"/>
                <a:ea typeface="微軟正黑體" panose="020B0604030504040204" pitchFamily="34" charset="-120"/>
              </a:rPr>
              <a:t>單張</a:t>
            </a:r>
            <a:r>
              <a:rPr lang="zh-TW" altLang="en-US" sz="1900" b="1" dirty="0">
                <a:solidFill>
                  <a:srgbClr val="333F50"/>
                </a:solidFill>
                <a:latin typeface="微軟正黑體" panose="020B0604030504040204" pitchFamily="34" charset="-120"/>
                <a:ea typeface="微軟正黑體" panose="020B0604030504040204" pitchFamily="34" charset="-120"/>
              </a:rPr>
              <a:t>照片識別顧客</a:t>
            </a:r>
          </a:p>
        </p:txBody>
      </p:sp>
      <p:cxnSp>
        <p:nvCxnSpPr>
          <p:cNvPr id="37" name="直線單箭頭接點 36">
            <a:extLst>
              <a:ext uri="{FF2B5EF4-FFF2-40B4-BE49-F238E27FC236}">
                <a16:creationId xmlns:a16="http://schemas.microsoft.com/office/drawing/2014/main" id="{59EAC444-8BDD-4BA5-AFAF-48A974912449}"/>
              </a:ext>
            </a:extLst>
          </p:cNvPr>
          <p:cNvCxnSpPr>
            <a:cxnSpLocks/>
          </p:cNvCxnSpPr>
          <p:nvPr/>
        </p:nvCxnSpPr>
        <p:spPr>
          <a:xfrm>
            <a:off x="2047542" y="2982440"/>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38" name="直線單箭頭接點 37">
            <a:extLst>
              <a:ext uri="{FF2B5EF4-FFF2-40B4-BE49-F238E27FC236}">
                <a16:creationId xmlns:a16="http://schemas.microsoft.com/office/drawing/2014/main" id="{525871BA-FDB3-4B83-B3E5-5A9DCAC56812}"/>
              </a:ext>
            </a:extLst>
          </p:cNvPr>
          <p:cNvCxnSpPr>
            <a:cxnSpLocks/>
          </p:cNvCxnSpPr>
          <p:nvPr/>
        </p:nvCxnSpPr>
        <p:spPr>
          <a:xfrm>
            <a:off x="4404492" y="2982440"/>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40" name="直線單箭頭接點 39">
            <a:extLst>
              <a:ext uri="{FF2B5EF4-FFF2-40B4-BE49-F238E27FC236}">
                <a16:creationId xmlns:a16="http://schemas.microsoft.com/office/drawing/2014/main" id="{C48C5447-445E-4174-A495-F6BBDBE8EA2F}"/>
              </a:ext>
            </a:extLst>
          </p:cNvPr>
          <p:cNvCxnSpPr>
            <a:cxnSpLocks/>
          </p:cNvCxnSpPr>
          <p:nvPr/>
        </p:nvCxnSpPr>
        <p:spPr>
          <a:xfrm>
            <a:off x="7104600" y="2982440"/>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41" name="直線單箭頭接點 40">
            <a:extLst>
              <a:ext uri="{FF2B5EF4-FFF2-40B4-BE49-F238E27FC236}">
                <a16:creationId xmlns:a16="http://schemas.microsoft.com/office/drawing/2014/main" id="{24FA8C42-4C56-4260-98E9-17422411AE28}"/>
              </a:ext>
            </a:extLst>
          </p:cNvPr>
          <p:cNvCxnSpPr>
            <a:cxnSpLocks/>
          </p:cNvCxnSpPr>
          <p:nvPr/>
        </p:nvCxnSpPr>
        <p:spPr>
          <a:xfrm>
            <a:off x="3490543" y="3365635"/>
            <a:ext cx="0" cy="346024"/>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4" name="Google Shape;132;p3">
            <a:extLst>
              <a:ext uri="{FF2B5EF4-FFF2-40B4-BE49-F238E27FC236}">
                <a16:creationId xmlns:a16="http://schemas.microsoft.com/office/drawing/2014/main" id="{06794B57-FD59-43F6-B1A9-F53BBE051594}"/>
              </a:ext>
            </a:extLst>
          </p:cNvPr>
          <p:cNvSpPr/>
          <p:nvPr/>
        </p:nvSpPr>
        <p:spPr>
          <a:xfrm rot="-5400000">
            <a:off x="10291319" y="3470801"/>
            <a:ext cx="279403" cy="159015"/>
          </a:xfrm>
          <a:prstGeom prst="triangle">
            <a:avLst>
              <a:gd name="adj" fmla="val 56330"/>
            </a:avLst>
          </a:prstGeom>
          <a:gradFill>
            <a:gsLst>
              <a:gs pos="0">
                <a:srgbClr val="0070C0">
                  <a:alpha val="47843"/>
                </a:srgbClr>
              </a:gs>
              <a:gs pos="55000">
                <a:srgbClr val="A9BEE4">
                  <a:alpha val="62745"/>
                </a:srgbClr>
              </a:gs>
              <a:gs pos="100000">
                <a:srgbClr val="FFFFFF">
                  <a:alpha val="6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pic>
        <p:nvPicPr>
          <p:cNvPr id="45" name="圖形 44">
            <a:extLst>
              <a:ext uri="{FF2B5EF4-FFF2-40B4-BE49-F238E27FC236}">
                <a16:creationId xmlns:a16="http://schemas.microsoft.com/office/drawing/2014/main" id="{65CEE965-30A2-43DC-810E-FAC8C2B32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99320" y="3407326"/>
            <a:ext cx="284270" cy="284270"/>
          </a:xfrm>
          <a:prstGeom prst="rect">
            <a:avLst/>
          </a:prstGeom>
        </p:spPr>
      </p:pic>
      <p:grpSp>
        <p:nvGrpSpPr>
          <p:cNvPr id="46" name="群組 45">
            <a:extLst>
              <a:ext uri="{FF2B5EF4-FFF2-40B4-BE49-F238E27FC236}">
                <a16:creationId xmlns:a16="http://schemas.microsoft.com/office/drawing/2014/main" id="{05FAD960-BA70-4276-8135-7171CC3F1D0F}"/>
              </a:ext>
            </a:extLst>
          </p:cNvPr>
          <p:cNvGrpSpPr/>
          <p:nvPr/>
        </p:nvGrpSpPr>
        <p:grpSpPr>
          <a:xfrm>
            <a:off x="7872202" y="2451295"/>
            <a:ext cx="564270" cy="564270"/>
            <a:chOff x="4081164" y="5059416"/>
            <a:chExt cx="1144526" cy="1144526"/>
          </a:xfrm>
        </p:grpSpPr>
        <p:sp>
          <p:nvSpPr>
            <p:cNvPr id="47" name="Google Shape;97;p1">
              <a:extLst>
                <a:ext uri="{FF2B5EF4-FFF2-40B4-BE49-F238E27FC236}">
                  <a16:creationId xmlns:a16="http://schemas.microsoft.com/office/drawing/2014/main" id="{5B8700D6-DC28-4DD5-B121-E321731D8FEA}"/>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8" name="圖片 47">
              <a:extLst>
                <a:ext uri="{FF2B5EF4-FFF2-40B4-BE49-F238E27FC236}">
                  <a16:creationId xmlns:a16="http://schemas.microsoft.com/office/drawing/2014/main" id="{74249F2B-2A27-43B4-B308-C8DB3F51DB40}"/>
                </a:ext>
              </a:extLst>
            </p:cNvPr>
            <p:cNvPicPr>
              <a:picLocks noChangeAspect="1"/>
            </p:cNvPicPr>
            <p:nvPr/>
          </p:nvPicPr>
          <p:blipFill>
            <a:blip r:embed="rId7"/>
            <a:stretch>
              <a:fillRect/>
            </a:stretch>
          </p:blipFill>
          <p:spPr>
            <a:xfrm>
              <a:off x="4296229" y="5146113"/>
              <a:ext cx="783640" cy="979550"/>
            </a:xfrm>
            <a:prstGeom prst="rect">
              <a:avLst/>
            </a:prstGeom>
          </p:spPr>
        </p:pic>
      </p:grpSp>
      <p:grpSp>
        <p:nvGrpSpPr>
          <p:cNvPr id="56" name="群組 55">
            <a:extLst>
              <a:ext uri="{FF2B5EF4-FFF2-40B4-BE49-F238E27FC236}">
                <a16:creationId xmlns:a16="http://schemas.microsoft.com/office/drawing/2014/main" id="{E77E501C-BEDF-4F82-8651-A53B35F2A6A9}"/>
              </a:ext>
            </a:extLst>
          </p:cNvPr>
          <p:cNvGrpSpPr/>
          <p:nvPr/>
        </p:nvGrpSpPr>
        <p:grpSpPr>
          <a:xfrm>
            <a:off x="7872202" y="3225931"/>
            <a:ext cx="564270" cy="564270"/>
            <a:chOff x="4081164" y="5059416"/>
            <a:chExt cx="1144526" cy="1144526"/>
          </a:xfrm>
        </p:grpSpPr>
        <p:sp>
          <p:nvSpPr>
            <p:cNvPr id="58" name="Google Shape;97;p1">
              <a:extLst>
                <a:ext uri="{FF2B5EF4-FFF2-40B4-BE49-F238E27FC236}">
                  <a16:creationId xmlns:a16="http://schemas.microsoft.com/office/drawing/2014/main" id="{FBB5787C-1C8C-434E-850E-5A9F5716E30E}"/>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9" name="圖片 58">
              <a:extLst>
                <a:ext uri="{FF2B5EF4-FFF2-40B4-BE49-F238E27FC236}">
                  <a16:creationId xmlns:a16="http://schemas.microsoft.com/office/drawing/2014/main" id="{608F44FB-DB99-4033-B08A-F29D40A543A0}"/>
                </a:ext>
              </a:extLst>
            </p:cNvPr>
            <p:cNvPicPr>
              <a:picLocks noChangeAspect="1"/>
            </p:cNvPicPr>
            <p:nvPr/>
          </p:nvPicPr>
          <p:blipFill>
            <a:blip r:embed="rId7"/>
            <a:stretch>
              <a:fillRect/>
            </a:stretch>
          </p:blipFill>
          <p:spPr>
            <a:xfrm>
              <a:off x="4296229" y="5146113"/>
              <a:ext cx="783640" cy="979550"/>
            </a:xfrm>
            <a:prstGeom prst="rect">
              <a:avLst/>
            </a:prstGeom>
          </p:spPr>
        </p:pic>
      </p:grpSp>
      <p:grpSp>
        <p:nvGrpSpPr>
          <p:cNvPr id="60" name="群組 59">
            <a:extLst>
              <a:ext uri="{FF2B5EF4-FFF2-40B4-BE49-F238E27FC236}">
                <a16:creationId xmlns:a16="http://schemas.microsoft.com/office/drawing/2014/main" id="{97083621-4332-49BE-B84D-A9594852FCD7}"/>
              </a:ext>
            </a:extLst>
          </p:cNvPr>
          <p:cNvGrpSpPr/>
          <p:nvPr/>
        </p:nvGrpSpPr>
        <p:grpSpPr>
          <a:xfrm>
            <a:off x="7872202" y="4000567"/>
            <a:ext cx="564270" cy="564270"/>
            <a:chOff x="4081164" y="5059416"/>
            <a:chExt cx="1144526" cy="1144526"/>
          </a:xfrm>
        </p:grpSpPr>
        <p:sp>
          <p:nvSpPr>
            <p:cNvPr id="77" name="Google Shape;97;p1">
              <a:extLst>
                <a:ext uri="{FF2B5EF4-FFF2-40B4-BE49-F238E27FC236}">
                  <a16:creationId xmlns:a16="http://schemas.microsoft.com/office/drawing/2014/main" id="{4A163654-B5FB-444F-8496-01BD34BE019C}"/>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8" name="圖片 77">
              <a:extLst>
                <a:ext uri="{FF2B5EF4-FFF2-40B4-BE49-F238E27FC236}">
                  <a16:creationId xmlns:a16="http://schemas.microsoft.com/office/drawing/2014/main" id="{EFAF5B20-47B6-4CF4-B66F-55EF7CF20DC4}"/>
                </a:ext>
              </a:extLst>
            </p:cNvPr>
            <p:cNvPicPr>
              <a:picLocks noChangeAspect="1"/>
            </p:cNvPicPr>
            <p:nvPr/>
          </p:nvPicPr>
          <p:blipFill>
            <a:blip r:embed="rId7"/>
            <a:stretch>
              <a:fillRect/>
            </a:stretch>
          </p:blipFill>
          <p:spPr>
            <a:xfrm>
              <a:off x="4296229" y="5146113"/>
              <a:ext cx="783640" cy="979550"/>
            </a:xfrm>
            <a:prstGeom prst="rect">
              <a:avLst/>
            </a:prstGeom>
          </p:spPr>
        </p:pic>
      </p:grpSp>
      <p:grpSp>
        <p:nvGrpSpPr>
          <p:cNvPr id="79" name="群組 78">
            <a:extLst>
              <a:ext uri="{FF2B5EF4-FFF2-40B4-BE49-F238E27FC236}">
                <a16:creationId xmlns:a16="http://schemas.microsoft.com/office/drawing/2014/main" id="{C271233C-EAAA-44CD-94AF-3AB07007C4D5}"/>
              </a:ext>
            </a:extLst>
          </p:cNvPr>
          <p:cNvGrpSpPr/>
          <p:nvPr/>
        </p:nvGrpSpPr>
        <p:grpSpPr>
          <a:xfrm>
            <a:off x="7872202" y="4775202"/>
            <a:ext cx="564270" cy="564270"/>
            <a:chOff x="4081164" y="5059416"/>
            <a:chExt cx="1144526" cy="1144526"/>
          </a:xfrm>
        </p:grpSpPr>
        <p:sp>
          <p:nvSpPr>
            <p:cNvPr id="80" name="Google Shape;97;p1">
              <a:extLst>
                <a:ext uri="{FF2B5EF4-FFF2-40B4-BE49-F238E27FC236}">
                  <a16:creationId xmlns:a16="http://schemas.microsoft.com/office/drawing/2014/main" id="{E6F50F73-7FC7-4296-83DB-3BAA42310046}"/>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2" name="圖片 81">
              <a:extLst>
                <a:ext uri="{FF2B5EF4-FFF2-40B4-BE49-F238E27FC236}">
                  <a16:creationId xmlns:a16="http://schemas.microsoft.com/office/drawing/2014/main" id="{76DDA1E6-A455-4BCC-A394-4173FF131AE5}"/>
                </a:ext>
              </a:extLst>
            </p:cNvPr>
            <p:cNvPicPr>
              <a:picLocks noChangeAspect="1"/>
            </p:cNvPicPr>
            <p:nvPr/>
          </p:nvPicPr>
          <p:blipFill>
            <a:blip r:embed="rId7"/>
            <a:stretch>
              <a:fillRect/>
            </a:stretch>
          </p:blipFill>
          <p:spPr>
            <a:xfrm>
              <a:off x="4296229" y="5146113"/>
              <a:ext cx="783640" cy="979550"/>
            </a:xfrm>
            <a:prstGeom prst="rect">
              <a:avLst/>
            </a:prstGeom>
          </p:spPr>
        </p:pic>
      </p:grpSp>
      <p:grpSp>
        <p:nvGrpSpPr>
          <p:cNvPr id="36" name="群組 35">
            <a:extLst>
              <a:ext uri="{FF2B5EF4-FFF2-40B4-BE49-F238E27FC236}">
                <a16:creationId xmlns:a16="http://schemas.microsoft.com/office/drawing/2014/main" id="{AB5B30DB-432C-4893-9589-6B6BA7E51593}"/>
              </a:ext>
            </a:extLst>
          </p:cNvPr>
          <p:cNvGrpSpPr/>
          <p:nvPr/>
        </p:nvGrpSpPr>
        <p:grpSpPr>
          <a:xfrm>
            <a:off x="6315613" y="261142"/>
            <a:ext cx="3552287" cy="619904"/>
            <a:chOff x="6315613" y="261142"/>
            <a:chExt cx="3552287" cy="619904"/>
          </a:xfrm>
        </p:grpSpPr>
        <p:sp>
          <p:nvSpPr>
            <p:cNvPr id="42" name="矩形: 圓角 41">
              <a:extLst>
                <a:ext uri="{FF2B5EF4-FFF2-40B4-BE49-F238E27FC236}">
                  <a16:creationId xmlns:a16="http://schemas.microsoft.com/office/drawing/2014/main" id="{6E743B1E-64F5-482D-BED3-5EABAEFF283B}"/>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887C2C57-31F5-46D7-BF6F-E5B10FCCA8A0}"/>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進度條">
              <a:extLst>
                <a:ext uri="{FF2B5EF4-FFF2-40B4-BE49-F238E27FC236}">
                  <a16:creationId xmlns:a16="http://schemas.microsoft.com/office/drawing/2014/main" id="{9EDC6241-7984-4998-BB08-5F1E75C05221}"/>
                </a:ext>
              </a:extLst>
            </p:cNvPr>
            <p:cNvSpPr/>
            <p:nvPr/>
          </p:nvSpPr>
          <p:spPr>
            <a:xfrm>
              <a:off x="6659342" y="473427"/>
              <a:ext cx="541558" cy="47273"/>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10601E98-C678-4100-8CFD-01B6EAE40C3C}"/>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D0BA724F-F84E-4374-9214-7B20853C311E}"/>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228013C4-5194-4B8B-A459-8FD8D94481BA}"/>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9AF8F25E-EF92-4628-92F1-0B143F8E2926}"/>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C110D046-73A8-4B2E-B7E6-8BAA49B2904D}"/>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B615ECFE-87CD-41D4-8EDD-3EACA557353D}"/>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369B73B3-A108-4BE6-BC2B-283FBBF8F70D}"/>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8DD973BD-9078-4524-83C4-2DD6802A758B}"/>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335A6F9B-8CB1-4BEE-8B02-AAC339784421}"/>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標題 5">
              <a:extLst>
                <a:ext uri="{FF2B5EF4-FFF2-40B4-BE49-F238E27FC236}">
                  <a16:creationId xmlns:a16="http://schemas.microsoft.com/office/drawing/2014/main" id="{0E824E19-B980-4EC7-9C06-ADEDED6BDAF7}"/>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66" name="標題 5">
              <a:extLst>
                <a:ext uri="{FF2B5EF4-FFF2-40B4-BE49-F238E27FC236}">
                  <a16:creationId xmlns:a16="http://schemas.microsoft.com/office/drawing/2014/main" id="{65D8BE56-A270-4328-9CC6-F0E02270CC25}"/>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67" name="橢圓 66">
              <a:extLst>
                <a:ext uri="{FF2B5EF4-FFF2-40B4-BE49-F238E27FC236}">
                  <a16:creationId xmlns:a16="http://schemas.microsoft.com/office/drawing/2014/main" id="{1EE140DC-CB02-4CE7-B3C5-1F3649041C87}"/>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C4E53687-0D94-4C2C-A37D-960B83F08797}"/>
              </a:ext>
            </a:extLst>
          </p:cNvPr>
          <p:cNvSpPr>
            <a:spLocks noGrp="1"/>
          </p:cNvSpPr>
          <p:nvPr>
            <p:ph type="sldNum" sz="quarter" idx="12"/>
          </p:nvPr>
        </p:nvSpPr>
        <p:spPr/>
        <p:txBody>
          <a:bodyPr/>
          <a:lstStyle/>
          <a:p>
            <a:fld id="{707EBC05-AD4A-43C3-A6DF-1409246104C0}" type="slidenum">
              <a:rPr lang="zh-TW" altLang="en-US" smtClean="0"/>
              <a:pPr/>
              <a:t>18</a:t>
            </a:fld>
            <a:endParaRPr lang="zh-TW" altLang="en-US" dirty="0"/>
          </a:p>
        </p:txBody>
      </p:sp>
    </p:spTree>
    <p:extLst>
      <p:ext uri="{BB962C8B-B14F-4D97-AF65-F5344CB8AC3E}">
        <p14:creationId xmlns:p14="http://schemas.microsoft.com/office/powerpoint/2010/main" val="142237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字方塊 37">
            <a:extLst>
              <a:ext uri="{FF2B5EF4-FFF2-40B4-BE49-F238E27FC236}">
                <a16:creationId xmlns:a16="http://schemas.microsoft.com/office/drawing/2014/main" id="{1EC158BC-2882-4D4B-BC8C-41DB722FF0CF}"/>
              </a:ext>
            </a:extLst>
          </p:cNvPr>
          <p:cNvSpPr txBox="1"/>
          <p:nvPr/>
        </p:nvSpPr>
        <p:spPr>
          <a:xfrm>
            <a:off x="4900004" y="1299811"/>
            <a:ext cx="2616419" cy="523220"/>
          </a:xfrm>
          <a:prstGeom prst="rect">
            <a:avLst/>
          </a:prstGeom>
          <a:noFill/>
        </p:spPr>
        <p:txBody>
          <a:bodyPr wrap="square" rtlCol="0">
            <a:spAutoFit/>
          </a:bodyPr>
          <a:lstStyle/>
          <a:p>
            <a:r>
              <a:rPr lang="zh-TW" altLang="en-US" sz="2800" b="1" dirty="0">
                <a:solidFill>
                  <a:srgbClr val="333F50"/>
                </a:solidFill>
                <a:latin typeface="微軟正黑體" panose="020B0604030504040204" pitchFamily="34" charset="-120"/>
                <a:ea typeface="微軟正黑體" panose="020B0604030504040204" pitchFamily="34" charset="-120"/>
              </a:rPr>
              <a:t>實際運作畫面</a:t>
            </a:r>
          </a:p>
        </p:txBody>
      </p:sp>
      <p:sp>
        <p:nvSpPr>
          <p:cNvPr id="46" name="矩形 45">
            <a:extLst>
              <a:ext uri="{FF2B5EF4-FFF2-40B4-BE49-F238E27FC236}">
                <a16:creationId xmlns:a16="http://schemas.microsoft.com/office/drawing/2014/main" id="{671E04F2-BEB0-4AF7-B0DA-D26871BF76F1}"/>
              </a:ext>
            </a:extLst>
          </p:cNvPr>
          <p:cNvSpPr/>
          <p:nvPr/>
        </p:nvSpPr>
        <p:spPr>
          <a:xfrm>
            <a:off x="3394969" y="5696689"/>
            <a:ext cx="5373587" cy="400110"/>
          </a:xfrm>
          <a:prstGeom prst="rect">
            <a:avLst/>
          </a:prstGeom>
        </p:spPr>
        <p:txBody>
          <a:bodyPr wrap="none">
            <a:spAutoFit/>
          </a:bodyPr>
          <a:lstStyle/>
          <a:p>
            <a:r>
              <a:rPr lang="zh-TW" altLang="en-US" sz="2000" b="1" dirty="0">
                <a:solidFill>
                  <a:srgbClr val="C00000"/>
                </a:solidFill>
                <a:latin typeface="Microsoft JhengHei" panose="020B0604030504040204" pitchFamily="34" charset="-120"/>
                <a:ea typeface="Microsoft JhengHei" panose="020B0604030504040204" pitchFamily="34" charset="-120"/>
              </a:rPr>
              <a:t>當臉部與註冊照片有差異化</a:t>
            </a:r>
            <a:r>
              <a:rPr lang="en-US" altLang="zh-TW" sz="2000" b="1" dirty="0">
                <a:solidFill>
                  <a:srgbClr val="C00000"/>
                </a:solidFill>
                <a:latin typeface="Microsoft JhengHei" panose="020B0604030504040204" pitchFamily="34" charset="-120"/>
                <a:ea typeface="Microsoft JhengHei" panose="020B0604030504040204" pitchFamily="34" charset="-120"/>
              </a:rPr>
              <a:t>,</a:t>
            </a:r>
            <a:r>
              <a:rPr lang="zh-TW" altLang="en-US" sz="2000" b="1" dirty="0">
                <a:solidFill>
                  <a:srgbClr val="C00000"/>
                </a:solidFill>
                <a:latin typeface="Microsoft JhengHei" panose="020B0604030504040204" pitchFamily="34" charset="-120"/>
                <a:ea typeface="Microsoft JhengHei" panose="020B0604030504040204" pitchFamily="34" charset="-120"/>
              </a:rPr>
              <a:t>就會影響辨識結果</a:t>
            </a:r>
            <a:endParaRPr lang="en-US" altLang="zh-TW" sz="2000" b="1" dirty="0">
              <a:solidFill>
                <a:srgbClr val="C00000"/>
              </a:solidFill>
              <a:latin typeface="Microsoft JhengHei" panose="020B0604030504040204" pitchFamily="34" charset="-120"/>
              <a:ea typeface="Microsoft JhengHei" panose="020B0604030504040204" pitchFamily="34" charset="-120"/>
            </a:endParaRPr>
          </a:p>
        </p:txBody>
      </p:sp>
      <p:sp>
        <p:nvSpPr>
          <p:cNvPr id="48" name="文字方塊 47">
            <a:extLst>
              <a:ext uri="{FF2B5EF4-FFF2-40B4-BE49-F238E27FC236}">
                <a16:creationId xmlns:a16="http://schemas.microsoft.com/office/drawing/2014/main" id="{8970AC4E-30BB-4370-8376-0481FCDDC378}"/>
              </a:ext>
            </a:extLst>
          </p:cNvPr>
          <p:cNvSpPr txBox="1"/>
          <p:nvPr/>
        </p:nvSpPr>
        <p:spPr>
          <a:xfrm>
            <a:off x="2993340" y="5042900"/>
            <a:ext cx="803258" cy="461665"/>
          </a:xfrm>
          <a:prstGeom prst="rect">
            <a:avLst/>
          </a:prstGeom>
          <a:noFill/>
        </p:spPr>
        <p:txBody>
          <a:bodyPr wrap="square" rtlCol="0">
            <a:spAutoFit/>
          </a:bodyPr>
          <a:lstStyle/>
          <a:p>
            <a:r>
              <a:rPr lang="zh-TW" altLang="en-US" sz="2400" b="1" dirty="0">
                <a:solidFill>
                  <a:srgbClr val="333F50"/>
                </a:solidFill>
                <a:latin typeface="微軟正黑體" panose="020B0604030504040204" pitchFamily="34" charset="-120"/>
                <a:ea typeface="微軟正黑體" panose="020B0604030504040204" pitchFamily="34" charset="-120"/>
              </a:rPr>
              <a:t>正確</a:t>
            </a:r>
          </a:p>
        </p:txBody>
      </p:sp>
      <p:sp>
        <p:nvSpPr>
          <p:cNvPr id="49" name="文字方塊 48">
            <a:extLst>
              <a:ext uri="{FF2B5EF4-FFF2-40B4-BE49-F238E27FC236}">
                <a16:creationId xmlns:a16="http://schemas.microsoft.com/office/drawing/2014/main" id="{7FC46E2A-9E52-403A-A0F3-AC62C85A20A5}"/>
              </a:ext>
            </a:extLst>
          </p:cNvPr>
          <p:cNvSpPr txBox="1"/>
          <p:nvPr/>
        </p:nvSpPr>
        <p:spPr>
          <a:xfrm>
            <a:off x="8574802" y="5052364"/>
            <a:ext cx="803258" cy="461665"/>
          </a:xfrm>
          <a:prstGeom prst="rect">
            <a:avLst/>
          </a:prstGeom>
          <a:noFill/>
        </p:spPr>
        <p:txBody>
          <a:bodyPr wrap="square" rtlCol="0">
            <a:spAutoFit/>
          </a:bodyPr>
          <a:lstStyle/>
          <a:p>
            <a:r>
              <a:rPr lang="zh-TW" altLang="en-US" sz="2400" b="1" dirty="0">
                <a:solidFill>
                  <a:srgbClr val="333F50"/>
                </a:solidFill>
                <a:latin typeface="微軟正黑體" panose="020B0604030504040204" pitchFamily="34" charset="-120"/>
                <a:ea typeface="微軟正黑體" panose="020B0604030504040204" pitchFamily="34" charset="-120"/>
              </a:rPr>
              <a:t>錯誤</a:t>
            </a:r>
          </a:p>
        </p:txBody>
      </p:sp>
      <p:pic>
        <p:nvPicPr>
          <p:cNvPr id="2" name="圖片 1">
            <a:extLst>
              <a:ext uri="{FF2B5EF4-FFF2-40B4-BE49-F238E27FC236}">
                <a16:creationId xmlns:a16="http://schemas.microsoft.com/office/drawing/2014/main" id="{7E6E5874-DA2A-4423-A5E4-4E228DAC0DDA}"/>
              </a:ext>
            </a:extLst>
          </p:cNvPr>
          <p:cNvPicPr>
            <a:picLocks noChangeAspect="1"/>
          </p:cNvPicPr>
          <p:nvPr/>
        </p:nvPicPr>
        <p:blipFill rotWithShape="1">
          <a:blip r:embed="rId2"/>
          <a:srcRect t="7814"/>
          <a:stretch/>
        </p:blipFill>
        <p:spPr>
          <a:xfrm>
            <a:off x="877881" y="2111864"/>
            <a:ext cx="4796646" cy="2703775"/>
          </a:xfrm>
          <a:prstGeom prst="rect">
            <a:avLst/>
          </a:prstGeom>
        </p:spPr>
      </p:pic>
      <p:sp>
        <p:nvSpPr>
          <p:cNvPr id="3" name="圓形: 空心 2">
            <a:extLst>
              <a:ext uri="{FF2B5EF4-FFF2-40B4-BE49-F238E27FC236}">
                <a16:creationId xmlns:a16="http://schemas.microsoft.com/office/drawing/2014/main" id="{96432C92-C902-4B7F-952E-CD2B2A94A163}"/>
              </a:ext>
            </a:extLst>
          </p:cNvPr>
          <p:cNvSpPr/>
          <p:nvPr/>
        </p:nvSpPr>
        <p:spPr>
          <a:xfrm>
            <a:off x="2593229" y="5073676"/>
            <a:ext cx="400111" cy="400111"/>
          </a:xfrm>
          <a:prstGeom prst="donut">
            <a:avLst>
              <a:gd name="adj" fmla="val 138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9" name="圖片 8">
            <a:extLst>
              <a:ext uri="{FF2B5EF4-FFF2-40B4-BE49-F238E27FC236}">
                <a16:creationId xmlns:a16="http://schemas.microsoft.com/office/drawing/2014/main" id="{7DB3C200-09F1-44E2-AA67-88640365629F}"/>
              </a:ext>
            </a:extLst>
          </p:cNvPr>
          <p:cNvPicPr>
            <a:picLocks noChangeAspect="1"/>
          </p:cNvPicPr>
          <p:nvPr/>
        </p:nvPicPr>
        <p:blipFill>
          <a:blip r:embed="rId3"/>
          <a:stretch>
            <a:fillRect/>
          </a:stretch>
        </p:blipFill>
        <p:spPr>
          <a:xfrm>
            <a:off x="6375835" y="2111864"/>
            <a:ext cx="4785442" cy="2703775"/>
          </a:xfrm>
          <a:prstGeom prst="rect">
            <a:avLst/>
          </a:prstGeom>
        </p:spPr>
      </p:pic>
      <p:sp>
        <p:nvSpPr>
          <p:cNvPr id="10" name="乘號 9">
            <a:extLst>
              <a:ext uri="{FF2B5EF4-FFF2-40B4-BE49-F238E27FC236}">
                <a16:creationId xmlns:a16="http://schemas.microsoft.com/office/drawing/2014/main" id="{6EBFCB29-B992-429E-8520-115E90725774}"/>
              </a:ext>
            </a:extLst>
          </p:cNvPr>
          <p:cNvSpPr/>
          <p:nvPr/>
        </p:nvSpPr>
        <p:spPr>
          <a:xfrm>
            <a:off x="7976382" y="4941942"/>
            <a:ext cx="656364" cy="656364"/>
          </a:xfrm>
          <a:prstGeom prst="mathMultiply">
            <a:avLst>
              <a:gd name="adj1" fmla="val 157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F174596F-6D26-4795-BF95-2861A9841720}"/>
              </a:ext>
            </a:extLst>
          </p:cNvPr>
          <p:cNvPicPr>
            <a:picLocks noChangeAspect="1"/>
          </p:cNvPicPr>
          <p:nvPr/>
        </p:nvPicPr>
        <p:blipFill>
          <a:blip r:embed="rId4"/>
          <a:stretch>
            <a:fillRect/>
          </a:stretch>
        </p:blipFill>
        <p:spPr>
          <a:xfrm>
            <a:off x="9358319" y="1745151"/>
            <a:ext cx="1955800" cy="733425"/>
          </a:xfrm>
          <a:prstGeom prst="rect">
            <a:avLst/>
          </a:prstGeom>
          <a:ln w="38100">
            <a:solidFill>
              <a:srgbClr val="FFC000"/>
            </a:solidFill>
          </a:ln>
        </p:spPr>
      </p:pic>
      <p:pic>
        <p:nvPicPr>
          <p:cNvPr id="12" name="圖片 11">
            <a:extLst>
              <a:ext uri="{FF2B5EF4-FFF2-40B4-BE49-F238E27FC236}">
                <a16:creationId xmlns:a16="http://schemas.microsoft.com/office/drawing/2014/main" id="{5B6E6334-5D39-41D9-947D-13EF02D65E8F}"/>
              </a:ext>
            </a:extLst>
          </p:cNvPr>
          <p:cNvPicPr>
            <a:picLocks noChangeAspect="1"/>
          </p:cNvPicPr>
          <p:nvPr/>
        </p:nvPicPr>
        <p:blipFill>
          <a:blip r:embed="rId5"/>
          <a:stretch>
            <a:fillRect/>
          </a:stretch>
        </p:blipFill>
        <p:spPr>
          <a:xfrm>
            <a:off x="1191214" y="1745151"/>
            <a:ext cx="1897900" cy="733424"/>
          </a:xfrm>
          <a:prstGeom prst="rect">
            <a:avLst/>
          </a:prstGeom>
          <a:solidFill>
            <a:srgbClr val="FFC000"/>
          </a:solidFill>
          <a:ln w="28575">
            <a:solidFill>
              <a:srgbClr val="FFC000"/>
            </a:solidFill>
          </a:ln>
        </p:spPr>
      </p:pic>
      <p:sp>
        <p:nvSpPr>
          <p:cNvPr id="13" name="文字方塊 12">
            <a:extLst>
              <a:ext uri="{FF2B5EF4-FFF2-40B4-BE49-F238E27FC236}">
                <a16:creationId xmlns:a16="http://schemas.microsoft.com/office/drawing/2014/main" id="{E387CEE4-33FB-4AF3-A834-382FB7EAF99C}"/>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人臉辨識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範數識別法</a:t>
            </a:r>
          </a:p>
        </p:txBody>
      </p:sp>
      <p:grpSp>
        <p:nvGrpSpPr>
          <p:cNvPr id="14" name="群組 13">
            <a:extLst>
              <a:ext uri="{FF2B5EF4-FFF2-40B4-BE49-F238E27FC236}">
                <a16:creationId xmlns:a16="http://schemas.microsoft.com/office/drawing/2014/main" id="{5A57814E-3352-4600-85BC-5B9571E284F8}"/>
              </a:ext>
            </a:extLst>
          </p:cNvPr>
          <p:cNvGrpSpPr/>
          <p:nvPr/>
        </p:nvGrpSpPr>
        <p:grpSpPr>
          <a:xfrm>
            <a:off x="6315613" y="261142"/>
            <a:ext cx="3552287" cy="619904"/>
            <a:chOff x="6315613" y="261142"/>
            <a:chExt cx="3552287" cy="619904"/>
          </a:xfrm>
        </p:grpSpPr>
        <p:sp>
          <p:nvSpPr>
            <p:cNvPr id="15" name="矩形: 圓角 14">
              <a:extLst>
                <a:ext uri="{FF2B5EF4-FFF2-40B4-BE49-F238E27FC236}">
                  <a16:creationId xmlns:a16="http://schemas.microsoft.com/office/drawing/2014/main" id="{B1AD02F3-F680-4D06-9BA5-043E35B6D1A3}"/>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A7856B2A-6CD7-46A2-9AB5-C79296C6CB19}"/>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進度條">
              <a:extLst>
                <a:ext uri="{FF2B5EF4-FFF2-40B4-BE49-F238E27FC236}">
                  <a16:creationId xmlns:a16="http://schemas.microsoft.com/office/drawing/2014/main" id="{B6325B59-0802-4342-B55B-CE0A3E442D87}"/>
                </a:ext>
              </a:extLst>
            </p:cNvPr>
            <p:cNvSpPr/>
            <p:nvPr/>
          </p:nvSpPr>
          <p:spPr>
            <a:xfrm>
              <a:off x="6659342" y="473427"/>
              <a:ext cx="547908" cy="47273"/>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ED30CB1A-3563-41A0-87FC-5478ECF9182E}"/>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79D2C390-92C6-445A-B106-27047D0FEF73}"/>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ACF25172-85F5-4CA0-84F6-8D0DBCE44106}"/>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9A366A1-038E-43FD-B451-C4490257C4F3}"/>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85FF4D35-2A19-4A8E-A314-2C53BDD4512D}"/>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F7C812C4-E01B-4C7F-B861-9AEBBB9388ED}"/>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1889CB10-95D4-407A-B369-FDC4F9BE71F1}"/>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7A76869A-7C5B-48DC-A590-2E33F6A77B86}"/>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BDB01762-BC3F-4218-A500-9DFFBE89570E}"/>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標題 5">
              <a:extLst>
                <a:ext uri="{FF2B5EF4-FFF2-40B4-BE49-F238E27FC236}">
                  <a16:creationId xmlns:a16="http://schemas.microsoft.com/office/drawing/2014/main" id="{05EFB132-B7A6-4A27-AEF8-AAEC817334B7}"/>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8" name="標題 5">
              <a:extLst>
                <a:ext uri="{FF2B5EF4-FFF2-40B4-BE49-F238E27FC236}">
                  <a16:creationId xmlns:a16="http://schemas.microsoft.com/office/drawing/2014/main" id="{2A0DC684-DB9C-4473-A53C-DFFBD7B99CFF}"/>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29" name="橢圓 28">
              <a:extLst>
                <a:ext uri="{FF2B5EF4-FFF2-40B4-BE49-F238E27FC236}">
                  <a16:creationId xmlns:a16="http://schemas.microsoft.com/office/drawing/2014/main" id="{DC3E77B1-BF0C-45BF-97F7-CF1FBAC8E323}"/>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投影片編號版面配置區 3">
            <a:extLst>
              <a:ext uri="{FF2B5EF4-FFF2-40B4-BE49-F238E27FC236}">
                <a16:creationId xmlns:a16="http://schemas.microsoft.com/office/drawing/2014/main" id="{32E65EE5-CB43-48FE-996D-132519BB21E7}"/>
              </a:ext>
            </a:extLst>
          </p:cNvPr>
          <p:cNvSpPr>
            <a:spLocks noGrp="1"/>
          </p:cNvSpPr>
          <p:nvPr>
            <p:ph type="sldNum" sz="quarter" idx="12"/>
          </p:nvPr>
        </p:nvSpPr>
        <p:spPr/>
        <p:txBody>
          <a:bodyPr/>
          <a:lstStyle/>
          <a:p>
            <a:fld id="{707EBC05-AD4A-43C3-A6DF-1409246104C0}" type="slidenum">
              <a:rPr lang="zh-TW" altLang="en-US" smtClean="0"/>
              <a:pPr/>
              <a:t>19</a:t>
            </a:fld>
            <a:endParaRPr lang="zh-TW" altLang="en-US" dirty="0"/>
          </a:p>
        </p:txBody>
      </p:sp>
    </p:spTree>
    <p:extLst>
      <p:ext uri="{BB962C8B-B14F-4D97-AF65-F5344CB8AC3E}">
        <p14:creationId xmlns:p14="http://schemas.microsoft.com/office/powerpoint/2010/main" val="3584216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圖片 126">
            <a:extLst>
              <a:ext uri="{FF2B5EF4-FFF2-40B4-BE49-F238E27FC236}">
                <a16:creationId xmlns:a16="http://schemas.microsoft.com/office/drawing/2014/main" id="{E6A92E68-0340-4D5D-8F7C-031EA3DA1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841" y="4355002"/>
            <a:ext cx="5312566" cy="2216453"/>
          </a:xfrm>
          <a:prstGeom prst="rect">
            <a:avLst/>
          </a:prstGeom>
        </p:spPr>
      </p:pic>
      <p:pic>
        <p:nvPicPr>
          <p:cNvPr id="126" name="圖片 125">
            <a:extLst>
              <a:ext uri="{FF2B5EF4-FFF2-40B4-BE49-F238E27FC236}">
                <a16:creationId xmlns:a16="http://schemas.microsoft.com/office/drawing/2014/main" id="{68370529-A183-4D2C-80AA-562698E37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615" y="255164"/>
            <a:ext cx="4369474" cy="2875328"/>
          </a:xfrm>
          <a:prstGeom prst="rect">
            <a:avLst/>
          </a:prstGeom>
        </p:spPr>
      </p:pic>
      <p:pic>
        <p:nvPicPr>
          <p:cNvPr id="125" name="圖片 124">
            <a:extLst>
              <a:ext uri="{FF2B5EF4-FFF2-40B4-BE49-F238E27FC236}">
                <a16:creationId xmlns:a16="http://schemas.microsoft.com/office/drawing/2014/main" id="{C58AD83E-7BFA-4895-A3BA-D5114B21C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33" y="1047903"/>
            <a:ext cx="4513737" cy="2052055"/>
          </a:xfrm>
          <a:prstGeom prst="rect">
            <a:avLst/>
          </a:prstGeom>
        </p:spPr>
      </p:pic>
      <p:sp>
        <p:nvSpPr>
          <p:cNvPr id="5" name="流程圖: 準備作業 4">
            <a:extLst>
              <a:ext uri="{FF2B5EF4-FFF2-40B4-BE49-F238E27FC236}">
                <a16:creationId xmlns:a16="http://schemas.microsoft.com/office/drawing/2014/main" id="{783BD811-3D7F-49F9-918B-65EC225ED0D3}"/>
              </a:ext>
            </a:extLst>
          </p:cNvPr>
          <p:cNvSpPr/>
          <p:nvPr/>
        </p:nvSpPr>
        <p:spPr>
          <a:xfrm>
            <a:off x="4963816" y="3094870"/>
            <a:ext cx="1898492" cy="1111526"/>
          </a:xfrm>
          <a:prstGeom prst="flowChartPreparation">
            <a:avLst/>
          </a:prstGeom>
          <a:solidFill>
            <a:schemeClr val="bg1">
              <a:lumMod val="9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A5DC3DA3-09BB-480F-9D89-6F8F9D0F5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8" y="3533176"/>
            <a:ext cx="4525516" cy="2899688"/>
          </a:xfrm>
          <a:prstGeom prst="rect">
            <a:avLst/>
          </a:prstGeom>
        </p:spPr>
      </p:pic>
      <p:grpSp>
        <p:nvGrpSpPr>
          <p:cNvPr id="10" name="群組 9">
            <a:extLst>
              <a:ext uri="{FF2B5EF4-FFF2-40B4-BE49-F238E27FC236}">
                <a16:creationId xmlns:a16="http://schemas.microsoft.com/office/drawing/2014/main" id="{A6E473E5-67E6-4649-8975-57C2168BD7A6}"/>
              </a:ext>
            </a:extLst>
          </p:cNvPr>
          <p:cNvGrpSpPr/>
          <p:nvPr/>
        </p:nvGrpSpPr>
        <p:grpSpPr>
          <a:xfrm>
            <a:off x="841877" y="4582886"/>
            <a:ext cx="1750881" cy="1921183"/>
            <a:chOff x="282091" y="225988"/>
            <a:chExt cx="1750881" cy="1921183"/>
          </a:xfrm>
        </p:grpSpPr>
        <p:grpSp>
          <p:nvGrpSpPr>
            <p:cNvPr id="11" name="群組 10">
              <a:extLst>
                <a:ext uri="{FF2B5EF4-FFF2-40B4-BE49-F238E27FC236}">
                  <a16:creationId xmlns:a16="http://schemas.microsoft.com/office/drawing/2014/main" id="{BB3A5608-C27B-446D-B10B-C3B42DEE6362}"/>
                </a:ext>
              </a:extLst>
            </p:cNvPr>
            <p:cNvGrpSpPr/>
            <p:nvPr/>
          </p:nvGrpSpPr>
          <p:grpSpPr>
            <a:xfrm>
              <a:off x="282091" y="225988"/>
              <a:ext cx="1750881" cy="1646416"/>
              <a:chOff x="282091" y="225988"/>
              <a:chExt cx="1750881" cy="1646416"/>
            </a:xfrm>
          </p:grpSpPr>
          <p:pic>
            <p:nvPicPr>
              <p:cNvPr id="15" name="圖片 14">
                <a:extLst>
                  <a:ext uri="{FF2B5EF4-FFF2-40B4-BE49-F238E27FC236}">
                    <a16:creationId xmlns:a16="http://schemas.microsoft.com/office/drawing/2014/main" id="{51F5FCB6-2D46-435D-BF0A-3AD434D82A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2880" b="34239"/>
              <a:stretch/>
            </p:blipFill>
            <p:spPr>
              <a:xfrm>
                <a:off x="437531" y="369304"/>
                <a:ext cx="1440000" cy="355103"/>
              </a:xfrm>
              <a:prstGeom prst="rect">
                <a:avLst/>
              </a:prstGeom>
            </p:spPr>
          </p:pic>
          <p:pic>
            <p:nvPicPr>
              <p:cNvPr id="16" name="圖片 15">
                <a:extLst>
                  <a:ext uri="{FF2B5EF4-FFF2-40B4-BE49-F238E27FC236}">
                    <a16:creationId xmlns:a16="http://schemas.microsoft.com/office/drawing/2014/main" id="{63DDC8F3-3AB8-419A-B122-FC0F370EE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531" y="726465"/>
                <a:ext cx="1440000" cy="518400"/>
              </a:xfrm>
              <a:prstGeom prst="rect">
                <a:avLst/>
              </a:prstGeom>
            </p:spPr>
          </p:pic>
          <p:pic>
            <p:nvPicPr>
              <p:cNvPr id="17" name="圖片 16">
                <a:extLst>
                  <a:ext uri="{FF2B5EF4-FFF2-40B4-BE49-F238E27FC236}">
                    <a16:creationId xmlns:a16="http://schemas.microsoft.com/office/drawing/2014/main" id="{F0F6F773-5351-4C35-BF3B-D8074D2D43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531" y="1246924"/>
                <a:ext cx="1440000" cy="605377"/>
              </a:xfrm>
              <a:prstGeom prst="rect">
                <a:avLst/>
              </a:prstGeom>
            </p:spPr>
          </p:pic>
          <p:sp>
            <p:nvSpPr>
              <p:cNvPr id="18" name="矩形: 圓角 17">
                <a:extLst>
                  <a:ext uri="{FF2B5EF4-FFF2-40B4-BE49-F238E27FC236}">
                    <a16:creationId xmlns:a16="http://schemas.microsoft.com/office/drawing/2014/main" id="{05120267-2BC7-4EE5-B483-A6AF57D062E7}"/>
                  </a:ext>
                </a:extLst>
              </p:cNvPr>
              <p:cNvSpPr/>
              <p:nvPr/>
            </p:nvSpPr>
            <p:spPr>
              <a:xfrm>
                <a:off x="282091" y="225988"/>
                <a:ext cx="1750881" cy="1646416"/>
              </a:xfrm>
              <a:prstGeom prst="roundRect">
                <a:avLst/>
              </a:prstGeom>
              <a:noFill/>
              <a:ln w="28575" cap="flat" cmpd="sng" algn="ctr">
                <a:solidFill>
                  <a:schemeClr val="tx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sp>
          <p:nvSpPr>
            <p:cNvPr id="14" name="文字方塊 13">
              <a:extLst>
                <a:ext uri="{FF2B5EF4-FFF2-40B4-BE49-F238E27FC236}">
                  <a16:creationId xmlns:a16="http://schemas.microsoft.com/office/drawing/2014/main" id="{9272620A-1511-4616-A679-2A6586D8544E}"/>
                </a:ext>
              </a:extLst>
            </p:cNvPr>
            <p:cNvSpPr txBox="1"/>
            <p:nvPr/>
          </p:nvSpPr>
          <p:spPr>
            <a:xfrm>
              <a:off x="1332395" y="1870172"/>
              <a:ext cx="540000" cy="276999"/>
            </a:xfrm>
            <a:prstGeom prst="rect">
              <a:avLst/>
            </a:prstGeom>
            <a:noFill/>
          </p:spPr>
          <p:txBody>
            <a:bodyPr wrap="square">
              <a:spAutoFit/>
            </a:bodyPr>
            <a:lstStyle/>
            <a:p>
              <a:r>
                <a:rPr lang="zh-TW" altLang="en-US" sz="1200" b="1" dirty="0">
                  <a:solidFill>
                    <a:srgbClr val="333F50"/>
                  </a:solidFill>
                  <a:latin typeface="微軟正黑體" panose="020B0604030504040204" pitchFamily="34" charset="-120"/>
                  <a:ea typeface="微軟正黑體" panose="020B0604030504040204" pitchFamily="34" charset="-120"/>
                </a:rPr>
                <a:t>爬蟲</a:t>
              </a:r>
              <a:endParaRPr lang="zh-TW" altLang="en-US" sz="1200" dirty="0">
                <a:solidFill>
                  <a:srgbClr val="333F50"/>
                </a:solidFill>
                <a:latin typeface="微軟正黑體" panose="020B0604030504040204" pitchFamily="34" charset="-120"/>
                <a:ea typeface="微軟正黑體" panose="020B0604030504040204" pitchFamily="34" charset="-120"/>
              </a:endParaRPr>
            </a:p>
          </p:txBody>
        </p:sp>
      </p:grpSp>
      <p:pic>
        <p:nvPicPr>
          <p:cNvPr id="19" name="圖片 18">
            <a:extLst>
              <a:ext uri="{FF2B5EF4-FFF2-40B4-BE49-F238E27FC236}">
                <a16:creationId xmlns:a16="http://schemas.microsoft.com/office/drawing/2014/main" id="{29B8983A-6FAD-4F61-B996-EF671A8D77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2215" y="3847890"/>
            <a:ext cx="1080001" cy="417126"/>
          </a:xfrm>
          <a:prstGeom prst="rect">
            <a:avLst/>
          </a:prstGeom>
        </p:spPr>
      </p:pic>
      <p:grpSp>
        <p:nvGrpSpPr>
          <p:cNvPr id="26" name="群組 25">
            <a:extLst>
              <a:ext uri="{FF2B5EF4-FFF2-40B4-BE49-F238E27FC236}">
                <a16:creationId xmlns:a16="http://schemas.microsoft.com/office/drawing/2014/main" id="{69A522A4-1AC4-4F3D-93B4-2D3E839417BC}"/>
              </a:ext>
            </a:extLst>
          </p:cNvPr>
          <p:cNvGrpSpPr/>
          <p:nvPr/>
        </p:nvGrpSpPr>
        <p:grpSpPr>
          <a:xfrm>
            <a:off x="3223355" y="4883636"/>
            <a:ext cx="1202502" cy="1336342"/>
            <a:chOff x="2065881" y="258275"/>
            <a:chExt cx="1202502" cy="1336342"/>
          </a:xfrm>
        </p:grpSpPr>
        <p:pic>
          <p:nvPicPr>
            <p:cNvPr id="27" name="圖片 26">
              <a:extLst>
                <a:ext uri="{FF2B5EF4-FFF2-40B4-BE49-F238E27FC236}">
                  <a16:creationId xmlns:a16="http://schemas.microsoft.com/office/drawing/2014/main" id="{98F3E512-4A74-42A2-A1D4-96AD940E68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5881" y="258275"/>
              <a:ext cx="1044447" cy="1224000"/>
            </a:xfrm>
            <a:prstGeom prst="rect">
              <a:avLst/>
            </a:prstGeom>
          </p:spPr>
        </p:pic>
        <p:pic>
          <p:nvPicPr>
            <p:cNvPr id="28" name="圖片 27">
              <a:extLst>
                <a:ext uri="{FF2B5EF4-FFF2-40B4-BE49-F238E27FC236}">
                  <a16:creationId xmlns:a16="http://schemas.microsoft.com/office/drawing/2014/main" id="{A04F7E61-75C0-4BA9-A722-337EC655345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8383" y="1234617"/>
              <a:ext cx="360000" cy="360000"/>
            </a:xfrm>
            <a:prstGeom prst="rect">
              <a:avLst/>
            </a:prstGeom>
          </p:spPr>
        </p:pic>
      </p:grpSp>
      <p:grpSp>
        <p:nvGrpSpPr>
          <p:cNvPr id="29" name="群組 28">
            <a:extLst>
              <a:ext uri="{FF2B5EF4-FFF2-40B4-BE49-F238E27FC236}">
                <a16:creationId xmlns:a16="http://schemas.microsoft.com/office/drawing/2014/main" id="{3765797D-6036-43F0-82FC-D13460D6C178}"/>
              </a:ext>
            </a:extLst>
          </p:cNvPr>
          <p:cNvGrpSpPr/>
          <p:nvPr/>
        </p:nvGrpSpPr>
        <p:grpSpPr>
          <a:xfrm>
            <a:off x="5269050" y="3167021"/>
            <a:ext cx="1270407" cy="926876"/>
            <a:chOff x="4877001" y="2780937"/>
            <a:chExt cx="1387244" cy="1012120"/>
          </a:xfrm>
        </p:grpSpPr>
        <p:pic>
          <p:nvPicPr>
            <p:cNvPr id="30" name="圖片 29">
              <a:extLst>
                <a:ext uri="{FF2B5EF4-FFF2-40B4-BE49-F238E27FC236}">
                  <a16:creationId xmlns:a16="http://schemas.microsoft.com/office/drawing/2014/main" id="{1C63F124-C19E-41CC-9D0C-3E90A033D01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16968" b="20175"/>
            <a:stretch/>
          </p:blipFill>
          <p:spPr>
            <a:xfrm>
              <a:off x="4877001" y="2780937"/>
              <a:ext cx="1260000" cy="791998"/>
            </a:xfrm>
            <a:prstGeom prst="rect">
              <a:avLst/>
            </a:prstGeom>
          </p:spPr>
        </p:pic>
        <p:pic>
          <p:nvPicPr>
            <p:cNvPr id="31" name="圖片 30">
              <a:extLst>
                <a:ext uri="{FF2B5EF4-FFF2-40B4-BE49-F238E27FC236}">
                  <a16:creationId xmlns:a16="http://schemas.microsoft.com/office/drawing/2014/main" id="{64EBAB29-31D5-4B19-A791-58F47B2926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4245" y="3433057"/>
              <a:ext cx="360000" cy="360000"/>
            </a:xfrm>
            <a:prstGeom prst="rect">
              <a:avLst/>
            </a:prstGeom>
          </p:spPr>
        </p:pic>
      </p:grpSp>
      <p:pic>
        <p:nvPicPr>
          <p:cNvPr id="37" name="圖片 36">
            <a:extLst>
              <a:ext uri="{FF2B5EF4-FFF2-40B4-BE49-F238E27FC236}">
                <a16:creationId xmlns:a16="http://schemas.microsoft.com/office/drawing/2014/main" id="{0320A3E7-B555-4239-990F-6AA982F5F11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45565" y="4762161"/>
            <a:ext cx="457201" cy="563881"/>
          </a:xfrm>
          <a:prstGeom prst="rect">
            <a:avLst/>
          </a:prstGeom>
        </p:spPr>
      </p:pic>
      <p:sp>
        <p:nvSpPr>
          <p:cNvPr id="34" name="文字方塊 33">
            <a:extLst>
              <a:ext uri="{FF2B5EF4-FFF2-40B4-BE49-F238E27FC236}">
                <a16:creationId xmlns:a16="http://schemas.microsoft.com/office/drawing/2014/main" id="{7AA109D9-C241-4246-8E3D-C538308B15CD}"/>
              </a:ext>
            </a:extLst>
          </p:cNvPr>
          <p:cNvSpPr txBox="1"/>
          <p:nvPr/>
        </p:nvSpPr>
        <p:spPr>
          <a:xfrm>
            <a:off x="6693305" y="6031249"/>
            <a:ext cx="1584000" cy="276999"/>
          </a:xfrm>
          <a:prstGeom prst="rect">
            <a:avLst/>
          </a:prstGeom>
          <a:noFill/>
        </p:spPr>
        <p:txBody>
          <a:bodyPr wrap="square" rtlCol="0">
            <a:spAutoFit/>
          </a:bodyPr>
          <a:lstStyle/>
          <a:p>
            <a:pPr algn="ctr"/>
            <a:r>
              <a:rPr lang="zh-TW" altLang="en-US" sz="1200" b="1" dirty="0">
                <a:solidFill>
                  <a:srgbClr val="333F50"/>
                </a:solidFill>
                <a:latin typeface="微軟正黑體" panose="020B0604030504040204" pitchFamily="34" charset="-120"/>
                <a:ea typeface="微軟正黑體" panose="020B0604030504040204" pitchFamily="34" charset="-120"/>
              </a:rPr>
              <a:t>身份辨識</a:t>
            </a:r>
            <a:r>
              <a:rPr lang="en-US" altLang="zh-TW" sz="1200" b="1" dirty="0">
                <a:solidFill>
                  <a:srgbClr val="333F50"/>
                </a:solidFill>
                <a:latin typeface="微軟正黑體" panose="020B0604030504040204" pitchFamily="34" charset="-120"/>
                <a:ea typeface="微軟正黑體" panose="020B0604030504040204" pitchFamily="34" charset="-120"/>
              </a:rPr>
              <a:t>+</a:t>
            </a:r>
            <a:r>
              <a:rPr lang="zh-TW" altLang="en-US" sz="1200" b="1" dirty="0">
                <a:solidFill>
                  <a:srgbClr val="333F50"/>
                </a:solidFill>
                <a:latin typeface="微軟正黑體" panose="020B0604030504040204" pitchFamily="34" charset="-120"/>
                <a:ea typeface="微軟正黑體" panose="020B0604030504040204" pitchFamily="34" charset="-120"/>
              </a:rPr>
              <a:t>口罩辨識</a:t>
            </a:r>
          </a:p>
        </p:txBody>
      </p:sp>
      <p:pic>
        <p:nvPicPr>
          <p:cNvPr id="39" name="圖片 38">
            <a:extLst>
              <a:ext uri="{FF2B5EF4-FFF2-40B4-BE49-F238E27FC236}">
                <a16:creationId xmlns:a16="http://schemas.microsoft.com/office/drawing/2014/main" id="{A3112EF5-144A-49C0-9BCB-41354B3ABB7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82697" y="4843402"/>
            <a:ext cx="720000" cy="382348"/>
          </a:xfrm>
          <a:prstGeom prst="rect">
            <a:avLst/>
          </a:prstGeom>
        </p:spPr>
      </p:pic>
      <p:pic>
        <p:nvPicPr>
          <p:cNvPr id="40" name="圖片 39">
            <a:extLst>
              <a:ext uri="{FF2B5EF4-FFF2-40B4-BE49-F238E27FC236}">
                <a16:creationId xmlns:a16="http://schemas.microsoft.com/office/drawing/2014/main" id="{FB191F06-B829-4FD9-BE99-847C0693455C}"/>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foregroundMark x1="36527" y1="32335" x2="36527" y2="32335"/>
                        <a14:foregroundMark x1="34731" y1="41317" x2="34731" y2="41317"/>
                        <a14:foregroundMark x1="30539" y1="46108" x2="30539" y2="46108"/>
                        <a14:foregroundMark x1="32934" y1="55689" x2="32934" y2="55689"/>
                        <a14:foregroundMark x1="40120" y1="59281" x2="40120" y2="59281"/>
                        <a14:foregroundMark x1="46108" y1="60479" x2="46108" y2="60479"/>
                        <a14:foregroundMark x1="44311" y1="51497" x2="44311" y2="51497"/>
                        <a14:foregroundMark x1="51497" y1="51497" x2="51497" y2="51497"/>
                        <a14:foregroundMark x1="53293" y1="43114" x2="53293" y2="43114"/>
                        <a14:foregroundMark x1="61677" y1="41317" x2="61677" y2="41317"/>
                        <a14:foregroundMark x1="64072" y1="49701" x2="64072" y2="49701"/>
                        <a14:foregroundMark x1="69461" y1="53892" x2="69461" y2="53892"/>
                        <a14:foregroundMark x1="58683" y1="59880" x2="58683" y2="59880"/>
                        <a14:foregroundMark x1="65868" y1="32934" x2="65868" y2="32934"/>
                      </a14:backgroundRemoval>
                    </a14:imgEffect>
                  </a14:imgLayer>
                </a14:imgProps>
              </a:ext>
              <a:ext uri="{28A0092B-C50C-407E-A947-70E740481C1C}">
                <a14:useLocalDpi xmlns:a14="http://schemas.microsoft.com/office/drawing/2010/main" val="0"/>
              </a:ext>
            </a:extLst>
          </a:blip>
          <a:srcRect l="22756" t="25086" r="19671" b="24591"/>
          <a:stretch/>
        </p:blipFill>
        <p:spPr>
          <a:xfrm>
            <a:off x="8728169" y="5288855"/>
            <a:ext cx="829056" cy="724657"/>
          </a:xfrm>
          <a:prstGeom prst="rect">
            <a:avLst/>
          </a:prstGeom>
        </p:spPr>
      </p:pic>
      <p:sp>
        <p:nvSpPr>
          <p:cNvPr id="41" name="文字方塊 40">
            <a:extLst>
              <a:ext uri="{FF2B5EF4-FFF2-40B4-BE49-F238E27FC236}">
                <a16:creationId xmlns:a16="http://schemas.microsoft.com/office/drawing/2014/main" id="{2D66AE51-99A1-4A45-8B6A-1C6AFD6E7D12}"/>
              </a:ext>
            </a:extLst>
          </p:cNvPr>
          <p:cNvSpPr txBox="1"/>
          <p:nvPr/>
        </p:nvSpPr>
        <p:spPr>
          <a:xfrm>
            <a:off x="8742922" y="6031249"/>
            <a:ext cx="800219" cy="276999"/>
          </a:xfrm>
          <a:prstGeom prst="rect">
            <a:avLst/>
          </a:prstGeom>
          <a:noFill/>
        </p:spPr>
        <p:txBody>
          <a:bodyPr wrap="none" rtlCol="0">
            <a:spAutoFit/>
          </a:bodyPr>
          <a:lstStyle/>
          <a:p>
            <a:pPr algn="ctr"/>
            <a:r>
              <a:rPr lang="zh-TW" altLang="en-US" sz="1200" b="1" dirty="0">
                <a:solidFill>
                  <a:srgbClr val="333F50"/>
                </a:solidFill>
                <a:latin typeface="微軟正黑體" panose="020B0604030504040204" pitchFamily="34" charset="-120"/>
                <a:ea typeface="微軟正黑體" panose="020B0604030504040204" pitchFamily="34" charset="-120"/>
              </a:rPr>
              <a:t>人流辨識</a:t>
            </a:r>
          </a:p>
        </p:txBody>
      </p:sp>
      <p:pic>
        <p:nvPicPr>
          <p:cNvPr id="45" name="圖片 44">
            <a:extLst>
              <a:ext uri="{FF2B5EF4-FFF2-40B4-BE49-F238E27FC236}">
                <a16:creationId xmlns:a16="http://schemas.microsoft.com/office/drawing/2014/main" id="{2AB6D12C-B7E2-440C-A6FC-C63927A9FD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25759" y="4843402"/>
            <a:ext cx="720000" cy="382348"/>
          </a:xfrm>
          <a:prstGeom prst="rect">
            <a:avLst/>
          </a:prstGeom>
        </p:spPr>
      </p:pic>
      <p:grpSp>
        <p:nvGrpSpPr>
          <p:cNvPr id="46" name="群組 45">
            <a:extLst>
              <a:ext uri="{FF2B5EF4-FFF2-40B4-BE49-F238E27FC236}">
                <a16:creationId xmlns:a16="http://schemas.microsoft.com/office/drawing/2014/main" id="{CF00ED17-D1D8-431B-A818-6BC6C9F95097}"/>
              </a:ext>
            </a:extLst>
          </p:cNvPr>
          <p:cNvGrpSpPr/>
          <p:nvPr/>
        </p:nvGrpSpPr>
        <p:grpSpPr>
          <a:xfrm>
            <a:off x="10261759" y="5355534"/>
            <a:ext cx="648000" cy="646386"/>
            <a:chOff x="7930682" y="5814711"/>
            <a:chExt cx="648000" cy="646386"/>
          </a:xfrm>
        </p:grpSpPr>
        <p:pic>
          <p:nvPicPr>
            <p:cNvPr id="47" name="圖片 46">
              <a:extLst>
                <a:ext uri="{FF2B5EF4-FFF2-40B4-BE49-F238E27FC236}">
                  <a16:creationId xmlns:a16="http://schemas.microsoft.com/office/drawing/2014/main" id="{FE4F1C35-766F-4053-9A98-8458892786C0}"/>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7"/>
                </a:ext>
              </a:extLst>
            </a:blip>
            <a:srcRect l="7817" t="8508" r="8839" b="7883"/>
            <a:stretch/>
          </p:blipFill>
          <p:spPr>
            <a:xfrm>
              <a:off x="7945408" y="5846150"/>
              <a:ext cx="600076" cy="601980"/>
            </a:xfrm>
            <a:prstGeom prst="rect">
              <a:avLst/>
            </a:prstGeom>
            <a:ln>
              <a:noFill/>
            </a:ln>
          </p:spPr>
        </p:pic>
        <p:grpSp>
          <p:nvGrpSpPr>
            <p:cNvPr id="48" name="群組 47">
              <a:extLst>
                <a:ext uri="{FF2B5EF4-FFF2-40B4-BE49-F238E27FC236}">
                  <a16:creationId xmlns:a16="http://schemas.microsoft.com/office/drawing/2014/main" id="{2600F8CF-6681-40ED-8A97-358A97A49EF4}"/>
                </a:ext>
              </a:extLst>
            </p:cNvPr>
            <p:cNvGrpSpPr>
              <a:grpSpLocks noChangeAspect="1"/>
            </p:cNvGrpSpPr>
            <p:nvPr/>
          </p:nvGrpSpPr>
          <p:grpSpPr>
            <a:xfrm>
              <a:off x="7930682" y="5814711"/>
              <a:ext cx="648000" cy="646386"/>
              <a:chOff x="6819900" y="3434355"/>
              <a:chExt cx="710700" cy="708930"/>
            </a:xfrm>
          </p:grpSpPr>
          <p:sp>
            <p:nvSpPr>
              <p:cNvPr id="49" name="L 圖案 48">
                <a:extLst>
                  <a:ext uri="{FF2B5EF4-FFF2-40B4-BE49-F238E27FC236}">
                    <a16:creationId xmlns:a16="http://schemas.microsoft.com/office/drawing/2014/main" id="{5EF65697-264B-444A-8CDB-ABA12EC42D27}"/>
                  </a:ext>
                </a:extLst>
              </p:cNvPr>
              <p:cNvSpPr/>
              <p:nvPr/>
            </p:nvSpPr>
            <p:spPr>
              <a:xfrm>
                <a:off x="6819900" y="4017285"/>
                <a:ext cx="126000" cy="126000"/>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0" name="L 圖案 49">
                <a:extLst>
                  <a:ext uri="{FF2B5EF4-FFF2-40B4-BE49-F238E27FC236}">
                    <a16:creationId xmlns:a16="http://schemas.microsoft.com/office/drawing/2014/main" id="{24208FEE-EBE5-421B-B1F7-2A0870E20C65}"/>
                  </a:ext>
                </a:extLst>
              </p:cNvPr>
              <p:cNvSpPr/>
              <p:nvPr/>
            </p:nvSpPr>
            <p:spPr>
              <a:xfrm rot="5400000">
                <a:off x="6819900" y="3434355"/>
                <a:ext cx="126000" cy="126000"/>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1" name="L 圖案 50">
                <a:extLst>
                  <a:ext uri="{FF2B5EF4-FFF2-40B4-BE49-F238E27FC236}">
                    <a16:creationId xmlns:a16="http://schemas.microsoft.com/office/drawing/2014/main" id="{E0C1C075-2A14-447C-8EFC-538479D63B0E}"/>
                  </a:ext>
                </a:extLst>
              </p:cNvPr>
              <p:cNvSpPr/>
              <p:nvPr/>
            </p:nvSpPr>
            <p:spPr>
              <a:xfrm rot="16200000" flipH="1">
                <a:off x="7404600" y="3434355"/>
                <a:ext cx="126000" cy="126000"/>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52" name="L 圖案 51">
                <a:extLst>
                  <a:ext uri="{FF2B5EF4-FFF2-40B4-BE49-F238E27FC236}">
                    <a16:creationId xmlns:a16="http://schemas.microsoft.com/office/drawing/2014/main" id="{28AB2B0E-1E8D-421A-8245-ECDA6752B0BE}"/>
                  </a:ext>
                </a:extLst>
              </p:cNvPr>
              <p:cNvSpPr/>
              <p:nvPr/>
            </p:nvSpPr>
            <p:spPr>
              <a:xfrm rot="5400000" flipH="1" flipV="1">
                <a:off x="7404600" y="4016981"/>
                <a:ext cx="126000" cy="126000"/>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sp>
        <p:nvSpPr>
          <p:cNvPr id="44" name="文字方塊 43">
            <a:extLst>
              <a:ext uri="{FF2B5EF4-FFF2-40B4-BE49-F238E27FC236}">
                <a16:creationId xmlns:a16="http://schemas.microsoft.com/office/drawing/2014/main" id="{ACE9819A-AE59-4EFB-825A-2434B86EB8E4}"/>
              </a:ext>
            </a:extLst>
          </p:cNvPr>
          <p:cNvSpPr txBox="1"/>
          <p:nvPr/>
        </p:nvSpPr>
        <p:spPr>
          <a:xfrm>
            <a:off x="10185650" y="6031249"/>
            <a:ext cx="800219" cy="276999"/>
          </a:xfrm>
          <a:prstGeom prst="rect">
            <a:avLst/>
          </a:prstGeom>
          <a:noFill/>
        </p:spPr>
        <p:txBody>
          <a:bodyPr wrap="none" rtlCol="0">
            <a:spAutoFit/>
          </a:bodyPr>
          <a:lstStyle/>
          <a:p>
            <a:pPr algn="ctr"/>
            <a:r>
              <a:rPr lang="zh-TW" altLang="en-US" sz="1200" b="1" dirty="0">
                <a:solidFill>
                  <a:srgbClr val="333F50"/>
                </a:solidFill>
                <a:latin typeface="微軟正黑體" panose="020B0604030504040204" pitchFamily="34" charset="-120"/>
                <a:ea typeface="微軟正黑體" panose="020B0604030504040204" pitchFamily="34" charset="-120"/>
              </a:rPr>
              <a:t>物件辨識</a:t>
            </a:r>
          </a:p>
        </p:txBody>
      </p:sp>
      <p:sp>
        <p:nvSpPr>
          <p:cNvPr id="53" name="矩形: 圓角 52">
            <a:extLst>
              <a:ext uri="{FF2B5EF4-FFF2-40B4-BE49-F238E27FC236}">
                <a16:creationId xmlns:a16="http://schemas.microsoft.com/office/drawing/2014/main" id="{F9E2435F-9E61-48B5-BF9C-2F01737FD9E2}"/>
              </a:ext>
            </a:extLst>
          </p:cNvPr>
          <p:cNvSpPr/>
          <p:nvPr/>
        </p:nvSpPr>
        <p:spPr>
          <a:xfrm>
            <a:off x="6539456" y="4703913"/>
            <a:ext cx="4893045" cy="1721633"/>
          </a:xfrm>
          <a:prstGeom prst="roundRect">
            <a:avLst/>
          </a:prstGeom>
          <a:noFill/>
          <a:ln w="47625" cap="flat" cmpd="sng" algn="ctr">
            <a:solidFill>
              <a:srgbClr val="003478"/>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54" name="圖片 53">
            <a:extLst>
              <a:ext uri="{FF2B5EF4-FFF2-40B4-BE49-F238E27FC236}">
                <a16:creationId xmlns:a16="http://schemas.microsoft.com/office/drawing/2014/main" id="{41A58191-B725-4369-A449-44F642B098F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02828" y="3275725"/>
            <a:ext cx="1506732" cy="792000"/>
          </a:xfrm>
          <a:prstGeom prst="rect">
            <a:avLst/>
          </a:prstGeom>
        </p:spPr>
      </p:pic>
      <p:cxnSp>
        <p:nvCxnSpPr>
          <p:cNvPr id="55" name="直線單箭頭接點 54">
            <a:extLst>
              <a:ext uri="{FF2B5EF4-FFF2-40B4-BE49-F238E27FC236}">
                <a16:creationId xmlns:a16="http://schemas.microsoft.com/office/drawing/2014/main" id="{FEDBC87A-4981-4D99-9DC9-8440297EE330}"/>
              </a:ext>
            </a:extLst>
          </p:cNvPr>
          <p:cNvCxnSpPr>
            <a:cxnSpLocks/>
          </p:cNvCxnSpPr>
          <p:nvPr/>
        </p:nvCxnSpPr>
        <p:spPr>
          <a:xfrm flipV="1">
            <a:off x="8860024" y="3892314"/>
            <a:ext cx="12088" cy="611809"/>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56" name="接點: 肘形 55">
            <a:extLst>
              <a:ext uri="{FF2B5EF4-FFF2-40B4-BE49-F238E27FC236}">
                <a16:creationId xmlns:a16="http://schemas.microsoft.com/office/drawing/2014/main" id="{4ED29293-AAF5-402B-B726-5F54035CA916}"/>
              </a:ext>
            </a:extLst>
          </p:cNvPr>
          <p:cNvCxnSpPr>
            <a:cxnSpLocks/>
          </p:cNvCxnSpPr>
          <p:nvPr/>
        </p:nvCxnSpPr>
        <p:spPr>
          <a:xfrm rot="16200000" flipH="1">
            <a:off x="5529218" y="4692007"/>
            <a:ext cx="1297895" cy="520766"/>
          </a:xfrm>
          <a:prstGeom prst="bentConnector3">
            <a:avLst>
              <a:gd name="adj1" fmla="val 100422"/>
            </a:avLst>
          </a:prstGeom>
          <a:ln w="47625">
            <a:solidFill>
              <a:srgbClr val="0070C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57" name="直線單箭頭接點 56">
            <a:extLst>
              <a:ext uri="{FF2B5EF4-FFF2-40B4-BE49-F238E27FC236}">
                <a16:creationId xmlns:a16="http://schemas.microsoft.com/office/drawing/2014/main" id="{16FAE3AD-4CBC-46E0-8609-117195DCD30A}"/>
              </a:ext>
            </a:extLst>
          </p:cNvPr>
          <p:cNvCxnSpPr>
            <a:cxnSpLocks/>
          </p:cNvCxnSpPr>
          <p:nvPr/>
        </p:nvCxnSpPr>
        <p:spPr>
          <a:xfrm rot="16200000" flipV="1">
            <a:off x="10110310" y="2048577"/>
            <a:ext cx="0" cy="720000"/>
          </a:xfrm>
          <a:prstGeom prst="straightConnector1">
            <a:avLst/>
          </a:prstGeom>
          <a:ln w="47625">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58" name="接點: 肘形 57">
            <a:extLst>
              <a:ext uri="{FF2B5EF4-FFF2-40B4-BE49-F238E27FC236}">
                <a16:creationId xmlns:a16="http://schemas.microsoft.com/office/drawing/2014/main" id="{F05678D5-8EFC-4FA8-8AE3-2BA53E1D7B42}"/>
              </a:ext>
            </a:extLst>
          </p:cNvPr>
          <p:cNvCxnSpPr>
            <a:cxnSpLocks/>
          </p:cNvCxnSpPr>
          <p:nvPr/>
        </p:nvCxnSpPr>
        <p:spPr>
          <a:xfrm flipV="1">
            <a:off x="6923615" y="2315772"/>
            <a:ext cx="1103865" cy="1048470"/>
          </a:xfrm>
          <a:prstGeom prst="bentConnector3">
            <a:avLst>
              <a:gd name="adj1" fmla="val 50000"/>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a:extLst>
              <a:ext uri="{FF2B5EF4-FFF2-40B4-BE49-F238E27FC236}">
                <a16:creationId xmlns:a16="http://schemas.microsoft.com/office/drawing/2014/main" id="{F2DF84EC-02A0-445B-B884-89B8046CD5F4}"/>
              </a:ext>
            </a:extLst>
          </p:cNvPr>
          <p:cNvCxnSpPr>
            <a:cxnSpLocks/>
          </p:cNvCxnSpPr>
          <p:nvPr/>
        </p:nvCxnSpPr>
        <p:spPr>
          <a:xfrm flipH="1">
            <a:off x="8851383" y="2617901"/>
            <a:ext cx="4722" cy="705481"/>
          </a:xfrm>
          <a:prstGeom prst="straightConnector1">
            <a:avLst/>
          </a:prstGeom>
          <a:ln w="47625">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60" name="直線單箭頭接點 59">
            <a:extLst>
              <a:ext uri="{FF2B5EF4-FFF2-40B4-BE49-F238E27FC236}">
                <a16:creationId xmlns:a16="http://schemas.microsoft.com/office/drawing/2014/main" id="{187997A8-D220-4E81-B22B-245F30B37E65}"/>
              </a:ext>
            </a:extLst>
          </p:cNvPr>
          <p:cNvCxnSpPr>
            <a:cxnSpLocks/>
            <a:stCxn id="54" idx="1"/>
          </p:cNvCxnSpPr>
          <p:nvPr/>
        </p:nvCxnSpPr>
        <p:spPr>
          <a:xfrm flipH="1" flipV="1">
            <a:off x="6922400" y="3651519"/>
            <a:ext cx="1180428" cy="20206"/>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61" name="群組 60">
            <a:extLst>
              <a:ext uri="{FF2B5EF4-FFF2-40B4-BE49-F238E27FC236}">
                <a16:creationId xmlns:a16="http://schemas.microsoft.com/office/drawing/2014/main" id="{2E30C75E-3FD6-4261-8BAF-116C69908842}"/>
              </a:ext>
            </a:extLst>
          </p:cNvPr>
          <p:cNvGrpSpPr/>
          <p:nvPr/>
        </p:nvGrpSpPr>
        <p:grpSpPr>
          <a:xfrm>
            <a:off x="10661817" y="1908934"/>
            <a:ext cx="961090" cy="906119"/>
            <a:chOff x="11061254" y="1476404"/>
            <a:chExt cx="961090" cy="906119"/>
          </a:xfrm>
        </p:grpSpPr>
        <p:pic>
          <p:nvPicPr>
            <p:cNvPr id="62" name="圖片 61">
              <a:extLst>
                <a:ext uri="{FF2B5EF4-FFF2-40B4-BE49-F238E27FC236}">
                  <a16:creationId xmlns:a16="http://schemas.microsoft.com/office/drawing/2014/main" id="{EBA1EB04-CEC9-4732-8483-E446E89DC94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061254" y="1476404"/>
              <a:ext cx="792000" cy="792000"/>
            </a:xfrm>
            <a:prstGeom prst="rect">
              <a:avLst/>
            </a:prstGeom>
          </p:spPr>
        </p:pic>
        <p:pic>
          <p:nvPicPr>
            <p:cNvPr id="63" name="圖片 62">
              <a:extLst>
                <a:ext uri="{FF2B5EF4-FFF2-40B4-BE49-F238E27FC236}">
                  <a16:creationId xmlns:a16="http://schemas.microsoft.com/office/drawing/2014/main" id="{DD684C2A-F72D-493C-BE1B-7C4E69A8C58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734344" y="2094523"/>
              <a:ext cx="288000" cy="288000"/>
            </a:xfrm>
            <a:prstGeom prst="rect">
              <a:avLst/>
            </a:prstGeom>
          </p:spPr>
        </p:pic>
      </p:grpSp>
      <p:grpSp>
        <p:nvGrpSpPr>
          <p:cNvPr id="64" name="群組 63">
            <a:extLst>
              <a:ext uri="{FF2B5EF4-FFF2-40B4-BE49-F238E27FC236}">
                <a16:creationId xmlns:a16="http://schemas.microsoft.com/office/drawing/2014/main" id="{A648D619-9B07-47E7-81C9-F45BC70517D2}"/>
              </a:ext>
            </a:extLst>
          </p:cNvPr>
          <p:cNvGrpSpPr/>
          <p:nvPr/>
        </p:nvGrpSpPr>
        <p:grpSpPr>
          <a:xfrm>
            <a:off x="8074622" y="1941833"/>
            <a:ext cx="1440000" cy="842669"/>
            <a:chOff x="8969280" y="1762122"/>
            <a:chExt cx="1440000" cy="842669"/>
          </a:xfrm>
        </p:grpSpPr>
        <p:pic>
          <p:nvPicPr>
            <p:cNvPr id="65" name="圖片 64">
              <a:extLst>
                <a:ext uri="{FF2B5EF4-FFF2-40B4-BE49-F238E27FC236}">
                  <a16:creationId xmlns:a16="http://schemas.microsoft.com/office/drawing/2014/main" id="{E2B7EF44-101D-4B1F-85A6-085C56AE92C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969280" y="1762122"/>
              <a:ext cx="1440000" cy="720000"/>
            </a:xfrm>
            <a:prstGeom prst="rect">
              <a:avLst/>
            </a:prstGeom>
          </p:spPr>
        </p:pic>
        <p:pic>
          <p:nvPicPr>
            <p:cNvPr id="66" name="圖片 65">
              <a:extLst>
                <a:ext uri="{FF2B5EF4-FFF2-40B4-BE49-F238E27FC236}">
                  <a16:creationId xmlns:a16="http://schemas.microsoft.com/office/drawing/2014/main" id="{33A45D63-1812-4F49-9521-713A851C2A5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99053" y="2316791"/>
              <a:ext cx="288000" cy="288000"/>
            </a:xfrm>
            <a:prstGeom prst="rect">
              <a:avLst/>
            </a:prstGeom>
          </p:spPr>
        </p:pic>
      </p:grpSp>
      <p:grpSp>
        <p:nvGrpSpPr>
          <p:cNvPr id="67" name="群組 66">
            <a:extLst>
              <a:ext uri="{FF2B5EF4-FFF2-40B4-BE49-F238E27FC236}">
                <a16:creationId xmlns:a16="http://schemas.microsoft.com/office/drawing/2014/main" id="{CAA49083-E1F0-4762-A98C-E2D5618CD0A8}"/>
              </a:ext>
            </a:extLst>
          </p:cNvPr>
          <p:cNvGrpSpPr/>
          <p:nvPr/>
        </p:nvGrpSpPr>
        <p:grpSpPr>
          <a:xfrm>
            <a:off x="8477066" y="432454"/>
            <a:ext cx="911109" cy="936870"/>
            <a:chOff x="9311280" y="146888"/>
            <a:chExt cx="911109" cy="936870"/>
          </a:xfrm>
        </p:grpSpPr>
        <p:pic>
          <p:nvPicPr>
            <p:cNvPr id="68" name="圖片 67">
              <a:extLst>
                <a:ext uri="{FF2B5EF4-FFF2-40B4-BE49-F238E27FC236}">
                  <a16:creationId xmlns:a16="http://schemas.microsoft.com/office/drawing/2014/main" id="{4AACBF8D-6974-464A-9BAF-6F06BA9C001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11280" y="146888"/>
              <a:ext cx="756000" cy="756000"/>
            </a:xfrm>
            <a:prstGeom prst="rect">
              <a:avLst/>
            </a:prstGeom>
          </p:spPr>
        </p:pic>
        <p:pic>
          <p:nvPicPr>
            <p:cNvPr id="69" name="圖片 68">
              <a:extLst>
                <a:ext uri="{FF2B5EF4-FFF2-40B4-BE49-F238E27FC236}">
                  <a16:creationId xmlns:a16="http://schemas.microsoft.com/office/drawing/2014/main" id="{2D54969D-40D7-4396-931D-6A568F08CBD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941393" y="795758"/>
              <a:ext cx="280996" cy="288000"/>
            </a:xfrm>
            <a:prstGeom prst="rect">
              <a:avLst/>
            </a:prstGeom>
          </p:spPr>
        </p:pic>
      </p:grpSp>
      <p:pic>
        <p:nvPicPr>
          <p:cNvPr id="70" name="圖片 69">
            <a:extLst>
              <a:ext uri="{FF2B5EF4-FFF2-40B4-BE49-F238E27FC236}">
                <a16:creationId xmlns:a16="http://schemas.microsoft.com/office/drawing/2014/main" id="{CE7F6EB0-B1C4-4925-B164-25D2A54742A7}"/>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11534" r="13548"/>
          <a:stretch/>
        </p:blipFill>
        <p:spPr>
          <a:xfrm>
            <a:off x="4968766" y="15163"/>
            <a:ext cx="900000" cy="959501"/>
          </a:xfrm>
          <a:prstGeom prst="rect">
            <a:avLst/>
          </a:prstGeom>
        </p:spPr>
      </p:pic>
      <p:pic>
        <p:nvPicPr>
          <p:cNvPr id="71" name="圖片 70">
            <a:extLst>
              <a:ext uri="{FF2B5EF4-FFF2-40B4-BE49-F238E27FC236}">
                <a16:creationId xmlns:a16="http://schemas.microsoft.com/office/drawing/2014/main" id="{1144C9ED-0AEE-4A6B-B7CB-5C492DD67AAF}"/>
              </a:ext>
            </a:extLst>
          </p:cNvPr>
          <p:cNvPicPr>
            <a:picLocks noChangeAspect="1"/>
          </p:cNvPicPr>
          <p:nvPr/>
        </p:nvPicPr>
        <p:blipFill>
          <a:blip r:embed="rId25" cstate="print">
            <a:extLst>
              <a:ext uri="{BEBA8EAE-BF5A-486C-A8C5-ECC9F3942E4B}">
                <a14:imgProps xmlns:a14="http://schemas.microsoft.com/office/drawing/2010/main">
                  <a14:imgLayer r:embed="rId26">
                    <a14:imgEffect>
                      <a14:backgroundRemoval t="4000" b="100000" l="0" r="100000">
                        <a14:foregroundMark x1="46200" y1="25100" x2="46200" y2="25100"/>
                        <a14:foregroundMark x1="38300" y1="41800" x2="38300" y2="41800"/>
                        <a14:foregroundMark x1="54900" y1="59300" x2="54900" y2="59300"/>
                        <a14:foregroundMark x1="15800" y1="81200" x2="15800" y2="81200"/>
                        <a14:foregroundMark x1="20300" y1="76500" x2="20300" y2="76500"/>
                        <a14:foregroundMark x1="14700" y1="87000" x2="14700" y2="87000"/>
                        <a14:foregroundMark x1="18200" y1="91500" x2="18200" y2="91500"/>
                        <a14:foregroundMark x1="28500" y1="84100" x2="27700" y2="93400"/>
                        <a14:foregroundMark x1="27400" y1="76500" x2="27400" y2="76500"/>
                        <a14:foregroundMark x1="34000" y1="78800" x2="34300" y2="93700"/>
                        <a14:foregroundMark x1="54200" y1="82300" x2="58100" y2="82500"/>
                        <a14:foregroundMark x1="67100" y1="85200" x2="67900" y2="92100"/>
                        <a14:foregroundMark x1="82200" y1="91800" x2="81700" y2="90200"/>
                        <a14:foregroundMark x1="38300" y1="22200" x2="54200" y2="18500"/>
                        <a14:foregroundMark x1="32200" y1="51300" x2="32700" y2="43100"/>
                        <a14:foregroundMark x1="54700" y1="61600" x2="57300" y2="51300"/>
                        <a14:foregroundMark x1="7300" y1="91500" x2="8100" y2="77300"/>
                      </a14:backgroundRemoval>
                    </a14:imgEffect>
                  </a14:imgLayer>
                </a14:imgProps>
              </a:ext>
              <a:ext uri="{28A0092B-C50C-407E-A947-70E740481C1C}">
                <a14:useLocalDpi xmlns:a14="http://schemas.microsoft.com/office/drawing/2010/main" val="0"/>
              </a:ext>
            </a:extLst>
          </a:blip>
          <a:stretch>
            <a:fillRect/>
          </a:stretch>
        </p:blipFill>
        <p:spPr>
          <a:xfrm>
            <a:off x="3428866" y="98791"/>
            <a:ext cx="810000" cy="810000"/>
          </a:xfrm>
          <a:prstGeom prst="rect">
            <a:avLst/>
          </a:prstGeom>
        </p:spPr>
      </p:pic>
      <p:pic>
        <p:nvPicPr>
          <p:cNvPr id="72" name="圖片 71">
            <a:extLst>
              <a:ext uri="{FF2B5EF4-FFF2-40B4-BE49-F238E27FC236}">
                <a16:creationId xmlns:a16="http://schemas.microsoft.com/office/drawing/2014/main" id="{052EA673-76E1-4B64-8537-24E1B1442A0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598668" y="44913"/>
            <a:ext cx="900000" cy="900000"/>
          </a:xfrm>
          <a:prstGeom prst="rect">
            <a:avLst/>
          </a:prstGeom>
        </p:spPr>
      </p:pic>
      <p:cxnSp>
        <p:nvCxnSpPr>
          <p:cNvPr id="73" name="接點: 肘形 72">
            <a:extLst>
              <a:ext uri="{FF2B5EF4-FFF2-40B4-BE49-F238E27FC236}">
                <a16:creationId xmlns:a16="http://schemas.microsoft.com/office/drawing/2014/main" id="{22806475-B5A1-4DBE-8332-E6AA56AC18CD}"/>
              </a:ext>
            </a:extLst>
          </p:cNvPr>
          <p:cNvCxnSpPr>
            <a:cxnSpLocks/>
            <a:endCxn id="72" idx="2"/>
          </p:cNvCxnSpPr>
          <p:nvPr/>
        </p:nvCxnSpPr>
        <p:spPr>
          <a:xfrm rot="5400000" flipH="1" flipV="1">
            <a:off x="5457211" y="1364456"/>
            <a:ext cx="2011000" cy="1171914"/>
          </a:xfrm>
          <a:prstGeom prst="bentConnector3">
            <a:avLst>
              <a:gd name="adj1" fmla="val 50000"/>
            </a:avLst>
          </a:prstGeom>
          <a:ln w="47625">
            <a:solidFill>
              <a:srgbClr val="0070C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4" name="直線單箭頭接點 73">
            <a:extLst>
              <a:ext uri="{FF2B5EF4-FFF2-40B4-BE49-F238E27FC236}">
                <a16:creationId xmlns:a16="http://schemas.microsoft.com/office/drawing/2014/main" id="{2181F70E-5E13-4E76-80AB-FB6D0FF430CC}"/>
              </a:ext>
            </a:extLst>
          </p:cNvPr>
          <p:cNvCxnSpPr>
            <a:cxnSpLocks/>
          </p:cNvCxnSpPr>
          <p:nvPr/>
        </p:nvCxnSpPr>
        <p:spPr>
          <a:xfrm flipH="1">
            <a:off x="5873716" y="494913"/>
            <a:ext cx="720000"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75" name="直線單箭頭接點 74">
            <a:extLst>
              <a:ext uri="{FF2B5EF4-FFF2-40B4-BE49-F238E27FC236}">
                <a16:creationId xmlns:a16="http://schemas.microsoft.com/office/drawing/2014/main" id="{F446F92B-008E-4111-9B3D-5F51F4A785F4}"/>
              </a:ext>
            </a:extLst>
          </p:cNvPr>
          <p:cNvCxnSpPr>
            <a:cxnSpLocks/>
          </p:cNvCxnSpPr>
          <p:nvPr/>
        </p:nvCxnSpPr>
        <p:spPr>
          <a:xfrm flipH="1">
            <a:off x="4243816" y="494913"/>
            <a:ext cx="720000"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76" name="直線單箭頭接點 75">
            <a:extLst>
              <a:ext uri="{FF2B5EF4-FFF2-40B4-BE49-F238E27FC236}">
                <a16:creationId xmlns:a16="http://schemas.microsoft.com/office/drawing/2014/main" id="{29B79378-F1A8-46C0-8FAD-DDC74BF043AA}"/>
              </a:ext>
            </a:extLst>
          </p:cNvPr>
          <p:cNvCxnSpPr>
            <a:cxnSpLocks/>
          </p:cNvCxnSpPr>
          <p:nvPr/>
        </p:nvCxnSpPr>
        <p:spPr>
          <a:xfrm flipV="1">
            <a:off x="3778795" y="4555790"/>
            <a:ext cx="0" cy="346897"/>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77" name="群組 76">
            <a:extLst>
              <a:ext uri="{FF2B5EF4-FFF2-40B4-BE49-F238E27FC236}">
                <a16:creationId xmlns:a16="http://schemas.microsoft.com/office/drawing/2014/main" id="{1D493D86-54E3-4F05-8BA7-F806F85F77A1}"/>
              </a:ext>
            </a:extLst>
          </p:cNvPr>
          <p:cNvGrpSpPr/>
          <p:nvPr/>
        </p:nvGrpSpPr>
        <p:grpSpPr>
          <a:xfrm>
            <a:off x="422514" y="1357301"/>
            <a:ext cx="830677" cy="805593"/>
            <a:chOff x="23496" y="4381368"/>
            <a:chExt cx="830677" cy="805593"/>
          </a:xfrm>
        </p:grpSpPr>
        <p:pic>
          <p:nvPicPr>
            <p:cNvPr id="78" name="圖片 77">
              <a:extLst>
                <a:ext uri="{FF2B5EF4-FFF2-40B4-BE49-F238E27FC236}">
                  <a16:creationId xmlns:a16="http://schemas.microsoft.com/office/drawing/2014/main" id="{370EDAA8-E4E2-4AF7-853E-2D111A5EF3A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54407" y="4381368"/>
              <a:ext cx="540000" cy="540000"/>
            </a:xfrm>
            <a:prstGeom prst="rect">
              <a:avLst/>
            </a:prstGeom>
          </p:spPr>
        </p:pic>
        <p:sp>
          <p:nvSpPr>
            <p:cNvPr id="79" name="文字方塊 78">
              <a:extLst>
                <a:ext uri="{FF2B5EF4-FFF2-40B4-BE49-F238E27FC236}">
                  <a16:creationId xmlns:a16="http://schemas.microsoft.com/office/drawing/2014/main" id="{D370D83D-137A-4135-85FC-BEEF62395D45}"/>
                </a:ext>
              </a:extLst>
            </p:cNvPr>
            <p:cNvSpPr txBox="1"/>
            <p:nvPr/>
          </p:nvSpPr>
          <p:spPr>
            <a:xfrm>
              <a:off x="23496" y="4909962"/>
              <a:ext cx="830677" cy="276999"/>
            </a:xfrm>
            <a:prstGeom prst="rect">
              <a:avLst/>
            </a:prstGeom>
            <a:noFill/>
          </p:spPr>
          <p:txBody>
            <a:bodyPr wrap="none" rtlCol="0">
              <a:spAutoFit/>
            </a:bodyPr>
            <a:lstStyle/>
            <a:p>
              <a:r>
                <a:rPr lang="en-US" altLang="zh-TW"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RFM</a:t>
              </a:r>
              <a:r>
                <a:rPr lang="zh-TW" altLang="en-US" sz="1200" b="1" dirty="0">
                  <a:solidFill>
                    <a:srgbClr val="333F50"/>
                  </a:solidFill>
                  <a:latin typeface="微軟正黑體" panose="020B0604030504040204" pitchFamily="34" charset="-120"/>
                  <a:ea typeface="微軟正黑體" panose="020B0604030504040204" pitchFamily="34" charset="-120"/>
                </a:rPr>
                <a:t>分析</a:t>
              </a:r>
            </a:p>
          </p:txBody>
        </p:sp>
      </p:grpSp>
      <p:grpSp>
        <p:nvGrpSpPr>
          <p:cNvPr id="80" name="群組 79">
            <a:extLst>
              <a:ext uri="{FF2B5EF4-FFF2-40B4-BE49-F238E27FC236}">
                <a16:creationId xmlns:a16="http://schemas.microsoft.com/office/drawing/2014/main" id="{4AE1C1DC-87CD-4A02-948B-C320D743B354}"/>
              </a:ext>
            </a:extLst>
          </p:cNvPr>
          <p:cNvGrpSpPr/>
          <p:nvPr/>
        </p:nvGrpSpPr>
        <p:grpSpPr>
          <a:xfrm>
            <a:off x="1321438" y="1347776"/>
            <a:ext cx="957777" cy="805593"/>
            <a:chOff x="729237" y="4381368"/>
            <a:chExt cx="957777" cy="805593"/>
          </a:xfrm>
        </p:grpSpPr>
        <p:pic>
          <p:nvPicPr>
            <p:cNvPr id="81" name="圖片 80">
              <a:extLst>
                <a:ext uri="{FF2B5EF4-FFF2-40B4-BE49-F238E27FC236}">
                  <a16:creationId xmlns:a16="http://schemas.microsoft.com/office/drawing/2014/main" id="{8134D45D-BC54-4BB8-B455-A1616AB0D099}"/>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38125" y="4381368"/>
              <a:ext cx="540000" cy="540000"/>
            </a:xfrm>
            <a:prstGeom prst="rect">
              <a:avLst/>
            </a:prstGeom>
            <a:noFill/>
          </p:spPr>
        </p:pic>
        <p:sp>
          <p:nvSpPr>
            <p:cNvPr id="82" name="文字方塊 81">
              <a:extLst>
                <a:ext uri="{FF2B5EF4-FFF2-40B4-BE49-F238E27FC236}">
                  <a16:creationId xmlns:a16="http://schemas.microsoft.com/office/drawing/2014/main" id="{C6CC2569-ED5C-4325-A629-F1CCEF63B1AB}"/>
                </a:ext>
              </a:extLst>
            </p:cNvPr>
            <p:cNvSpPr txBox="1"/>
            <p:nvPr/>
          </p:nvSpPr>
          <p:spPr>
            <a:xfrm>
              <a:off x="729237" y="4909962"/>
              <a:ext cx="957777" cy="276999"/>
            </a:xfrm>
            <a:prstGeom prst="rect">
              <a:avLst/>
            </a:prstGeom>
            <a:noFill/>
          </p:spPr>
          <p:txBody>
            <a:bodyPr wrap="none" rtlCol="0">
              <a:spAutoFit/>
            </a:bodyPr>
            <a:lstStyle>
              <a:defPPr>
                <a:defRPr lang="zh-TW"/>
              </a:defPPr>
              <a:lvl1pPr>
                <a:defRPr sz="12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t>購物籃分析</a:t>
              </a:r>
            </a:p>
          </p:txBody>
        </p:sp>
      </p:grpSp>
      <p:grpSp>
        <p:nvGrpSpPr>
          <p:cNvPr id="83" name="群組 82">
            <a:extLst>
              <a:ext uri="{FF2B5EF4-FFF2-40B4-BE49-F238E27FC236}">
                <a16:creationId xmlns:a16="http://schemas.microsoft.com/office/drawing/2014/main" id="{80F2830C-9C39-46D9-8A1F-D5279F748A3B}"/>
              </a:ext>
            </a:extLst>
          </p:cNvPr>
          <p:cNvGrpSpPr/>
          <p:nvPr/>
        </p:nvGrpSpPr>
        <p:grpSpPr>
          <a:xfrm>
            <a:off x="2457340" y="1347776"/>
            <a:ext cx="1104900" cy="805593"/>
            <a:chOff x="1590932" y="4381368"/>
            <a:chExt cx="1104900" cy="805593"/>
          </a:xfrm>
        </p:grpSpPr>
        <p:pic>
          <p:nvPicPr>
            <p:cNvPr id="84" name="圖片 83">
              <a:extLst>
                <a:ext uri="{FF2B5EF4-FFF2-40B4-BE49-F238E27FC236}">
                  <a16:creationId xmlns:a16="http://schemas.microsoft.com/office/drawing/2014/main" id="{D7EBE53D-B74A-4BB2-B29F-2F2407667BF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73382" y="4381368"/>
              <a:ext cx="540000" cy="540000"/>
            </a:xfrm>
            <a:prstGeom prst="rect">
              <a:avLst/>
            </a:prstGeom>
          </p:spPr>
        </p:pic>
        <p:sp>
          <p:nvSpPr>
            <p:cNvPr id="85" name="文字方塊 84">
              <a:extLst>
                <a:ext uri="{FF2B5EF4-FFF2-40B4-BE49-F238E27FC236}">
                  <a16:creationId xmlns:a16="http://schemas.microsoft.com/office/drawing/2014/main" id="{E8A74467-726F-4B95-B3BE-AB97EB8DC397}"/>
                </a:ext>
              </a:extLst>
            </p:cNvPr>
            <p:cNvSpPr txBox="1"/>
            <p:nvPr/>
          </p:nvSpPr>
          <p:spPr>
            <a:xfrm>
              <a:off x="1590932" y="4909962"/>
              <a:ext cx="1104900" cy="276999"/>
            </a:xfrm>
            <a:prstGeom prst="rect">
              <a:avLst/>
            </a:prstGeom>
            <a:noFill/>
          </p:spPr>
          <p:txBody>
            <a:bodyPr wrap="none" rtlCol="0">
              <a:spAutoFit/>
            </a:bodyPr>
            <a:lstStyle>
              <a:defPPr>
                <a:defRPr lang="zh-TW"/>
              </a:defPPr>
              <a:lvl1pPr>
                <a:defRPr sz="12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t>銷售預測模型</a:t>
              </a:r>
            </a:p>
          </p:txBody>
        </p:sp>
      </p:grpSp>
      <p:grpSp>
        <p:nvGrpSpPr>
          <p:cNvPr id="86" name="群組 85">
            <a:extLst>
              <a:ext uri="{FF2B5EF4-FFF2-40B4-BE49-F238E27FC236}">
                <a16:creationId xmlns:a16="http://schemas.microsoft.com/office/drawing/2014/main" id="{6172CE54-5286-4C76-ABFE-1C7165FF47F2}"/>
              </a:ext>
            </a:extLst>
          </p:cNvPr>
          <p:cNvGrpSpPr/>
          <p:nvPr/>
        </p:nvGrpSpPr>
        <p:grpSpPr>
          <a:xfrm>
            <a:off x="3633830" y="1193655"/>
            <a:ext cx="1107996" cy="954031"/>
            <a:chOff x="3708837" y="3999389"/>
            <a:chExt cx="1107996" cy="954031"/>
          </a:xfrm>
        </p:grpSpPr>
        <p:pic>
          <p:nvPicPr>
            <p:cNvPr id="87" name="圖片 86">
              <a:extLst>
                <a:ext uri="{FF2B5EF4-FFF2-40B4-BE49-F238E27FC236}">
                  <a16:creationId xmlns:a16="http://schemas.microsoft.com/office/drawing/2014/main" id="{1C5760D8-4C00-4BD0-BE21-C35F003AA5E4}"/>
                </a:ext>
              </a:extLst>
            </p:cNvPr>
            <p:cNvPicPr>
              <a:picLocks noChangeAspect="1"/>
            </p:cNvPicPr>
            <p:nvPr/>
          </p:nvPicPr>
          <p:blipFill>
            <a:blip r:embed="rId29" cstate="print">
              <a:extLst>
                <a:ext uri="{BEBA8EAE-BF5A-486C-A8C5-ECC9F3942E4B}">
                  <a14:imgProps xmlns:a14="http://schemas.microsoft.com/office/drawing/2010/main">
                    <a14:imgLayer r:embed="rId30">
                      <a14:imgEffect>
                        <a14:backgroundRemoval t="10000" b="90000" l="10000" r="90000">
                          <a14:foregroundMark x1="19250" y1="45011" x2="19250" y2="45011"/>
                          <a14:foregroundMark x1="25125" y1="52550" x2="25125" y2="52550"/>
                          <a14:foregroundMark x1="35000" y1="43459" x2="35000" y2="43459"/>
                          <a14:foregroundMark x1="37250" y1="49667" x2="37250" y2="49667"/>
                          <a14:foregroundMark x1="34750" y1="57871" x2="34750" y2="57871"/>
                          <a14:foregroundMark x1="42000" y1="50554" x2="42000" y2="50554"/>
                          <a14:foregroundMark x1="49000" y1="43902" x2="49000" y2="43902"/>
                          <a14:foregroundMark x1="50875" y1="48780" x2="50875" y2="48780"/>
                          <a14:foregroundMark x1="54375" y1="55876" x2="54375" y2="55876"/>
                          <a14:foregroundMark x1="59750" y1="42572" x2="59750" y2="42572"/>
                          <a14:foregroundMark x1="62625" y1="47894" x2="62625" y2="47894"/>
                          <a14:foregroundMark x1="65375" y1="54102" x2="65375" y2="54102"/>
                          <a14:foregroundMark x1="68500" y1="44568" x2="68500" y2="44568"/>
                          <a14:foregroundMark x1="72625" y1="50111" x2="72625" y2="50111"/>
                          <a14:foregroundMark x1="75000" y1="48780" x2="75000" y2="48780"/>
                          <a14:foregroundMark x1="69125" y1="33038" x2="69125" y2="33038"/>
                          <a14:foregroundMark x1="74125" y1="26386" x2="74125" y2="26386"/>
                          <a14:foregroundMark x1="77125" y1="16851" x2="77125" y2="16851"/>
                          <a14:foregroundMark x1="83500" y1="23503" x2="83500" y2="23503"/>
                          <a14:foregroundMark x1="85375" y1="25055" x2="85375" y2="25055"/>
                          <a14:foregroundMark x1="83250" y1="42129" x2="83250" y2="42129"/>
                          <a14:foregroundMark x1="71500" y1="36142" x2="71500" y2="36142"/>
                          <a14:foregroundMark x1="72375" y1="34812" x2="72375" y2="34812"/>
                          <a14:foregroundMark x1="80500" y1="41020" x2="80500" y2="41020"/>
                          <a14:foregroundMark x1="85125" y1="43681" x2="85125" y2="43681"/>
                          <a14:foregroundMark x1="83750" y1="36142" x2="83750" y2="36142"/>
                          <a14:foregroundMark x1="78000" y1="42350" x2="78000" y2="42350"/>
                          <a14:foregroundMark x1="56000" y1="45898" x2="56000" y2="45898"/>
                          <a14:foregroundMark x1="82375" y1="31707" x2="82375" y2="31707"/>
                          <a14:foregroundMark x1="84500" y1="28603" x2="84500" y2="28603"/>
                          <a14:foregroundMark x1="79125" y1="22838" x2="79125" y2="22838"/>
                          <a14:foregroundMark x1="41750" y1="59645" x2="41750" y2="59645"/>
                        </a14:backgroundRemoval>
                      </a14:imgEffect>
                    </a14:imgLayer>
                  </a14:imgProps>
                </a:ext>
                <a:ext uri="{28A0092B-C50C-407E-A947-70E740481C1C}">
                  <a14:useLocalDpi xmlns:a14="http://schemas.microsoft.com/office/drawing/2010/main" val="0"/>
                </a:ext>
              </a:extLst>
            </a:blip>
            <a:stretch>
              <a:fillRect/>
            </a:stretch>
          </p:blipFill>
          <p:spPr>
            <a:xfrm>
              <a:off x="3722835" y="3999389"/>
              <a:ext cx="1080000" cy="608850"/>
            </a:xfrm>
            <a:prstGeom prst="rect">
              <a:avLst/>
            </a:prstGeom>
          </p:spPr>
        </p:pic>
        <p:pic>
          <p:nvPicPr>
            <p:cNvPr id="88" name="圖片 87">
              <a:extLst>
                <a:ext uri="{FF2B5EF4-FFF2-40B4-BE49-F238E27FC236}">
                  <a16:creationId xmlns:a16="http://schemas.microsoft.com/office/drawing/2014/main" id="{36678BA3-1DCB-4955-9B93-2823D1D7DDE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722835" y="4334202"/>
              <a:ext cx="1080000" cy="480719"/>
            </a:xfrm>
            <a:prstGeom prst="rect">
              <a:avLst/>
            </a:prstGeom>
          </p:spPr>
        </p:pic>
        <p:sp>
          <p:nvSpPr>
            <p:cNvPr id="89" name="文字方塊 88">
              <a:extLst>
                <a:ext uri="{FF2B5EF4-FFF2-40B4-BE49-F238E27FC236}">
                  <a16:creationId xmlns:a16="http://schemas.microsoft.com/office/drawing/2014/main" id="{AEC121C2-8974-4BB3-8AB2-DB888095B412}"/>
                </a:ext>
              </a:extLst>
            </p:cNvPr>
            <p:cNvSpPr txBox="1"/>
            <p:nvPr/>
          </p:nvSpPr>
          <p:spPr>
            <a:xfrm>
              <a:off x="3708837" y="4676421"/>
              <a:ext cx="1107996" cy="276999"/>
            </a:xfrm>
            <a:prstGeom prst="rect">
              <a:avLst/>
            </a:prstGeom>
            <a:noFill/>
          </p:spPr>
          <p:txBody>
            <a:bodyPr wrap="none" rtlCol="0">
              <a:spAutoFit/>
            </a:bodyPr>
            <a:lstStyle>
              <a:defPPr>
                <a:defRPr lang="zh-TW"/>
              </a:defPPr>
              <a:lvl1pPr>
                <a:defRPr sz="12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t>協同過濾模型</a:t>
              </a:r>
            </a:p>
          </p:txBody>
        </p:sp>
      </p:grpSp>
      <p:grpSp>
        <p:nvGrpSpPr>
          <p:cNvPr id="90" name="群組 89">
            <a:extLst>
              <a:ext uri="{FF2B5EF4-FFF2-40B4-BE49-F238E27FC236}">
                <a16:creationId xmlns:a16="http://schemas.microsoft.com/office/drawing/2014/main" id="{50E80125-13B2-4DBF-AE4C-234119CB0BB6}"/>
              </a:ext>
            </a:extLst>
          </p:cNvPr>
          <p:cNvGrpSpPr/>
          <p:nvPr/>
        </p:nvGrpSpPr>
        <p:grpSpPr>
          <a:xfrm rot="5400000">
            <a:off x="2183851" y="759220"/>
            <a:ext cx="644924" cy="3465111"/>
            <a:chOff x="1437828" y="3585201"/>
            <a:chExt cx="618869" cy="2400257"/>
          </a:xfrm>
        </p:grpSpPr>
        <p:sp>
          <p:nvSpPr>
            <p:cNvPr id="91" name="左中括弧 90">
              <a:extLst>
                <a:ext uri="{FF2B5EF4-FFF2-40B4-BE49-F238E27FC236}">
                  <a16:creationId xmlns:a16="http://schemas.microsoft.com/office/drawing/2014/main" id="{1CECD13A-A5DF-4FDD-8EC1-650A7760A531}"/>
                </a:ext>
              </a:extLst>
            </p:cNvPr>
            <p:cNvSpPr/>
            <p:nvPr/>
          </p:nvSpPr>
          <p:spPr>
            <a:xfrm rot="10800000">
              <a:off x="1437828" y="3585201"/>
              <a:ext cx="615712" cy="2400257"/>
            </a:xfrm>
            <a:prstGeom prst="leftBracket">
              <a:avLst>
                <a:gd name="adj" fmla="val 0"/>
              </a:avLst>
            </a:prstGeom>
            <a:ln w="47625">
              <a:solidFill>
                <a:srgbClr val="0070C0"/>
              </a:solidFill>
              <a:headEnd type="triangl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92" name="左中括弧 91">
              <a:extLst>
                <a:ext uri="{FF2B5EF4-FFF2-40B4-BE49-F238E27FC236}">
                  <a16:creationId xmlns:a16="http://schemas.microsoft.com/office/drawing/2014/main" id="{1E081774-94E8-43FE-90F3-11A3699489D8}"/>
                </a:ext>
              </a:extLst>
            </p:cNvPr>
            <p:cNvSpPr/>
            <p:nvPr/>
          </p:nvSpPr>
          <p:spPr>
            <a:xfrm rot="10800000">
              <a:off x="1443728" y="4403509"/>
              <a:ext cx="612969" cy="864801"/>
            </a:xfrm>
            <a:prstGeom prst="leftBracket">
              <a:avLst>
                <a:gd name="adj" fmla="val 0"/>
              </a:avLst>
            </a:prstGeom>
            <a:ln w="47625">
              <a:solidFill>
                <a:srgbClr val="0070C0"/>
              </a:solidFill>
              <a:headEnd type="triangl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cxnSp>
        <p:nvCxnSpPr>
          <p:cNvPr id="93" name="接點: 肘形 92">
            <a:extLst>
              <a:ext uri="{FF2B5EF4-FFF2-40B4-BE49-F238E27FC236}">
                <a16:creationId xmlns:a16="http://schemas.microsoft.com/office/drawing/2014/main" id="{D0014A6A-6F24-4121-A4BB-893898C1C562}"/>
              </a:ext>
            </a:extLst>
          </p:cNvPr>
          <p:cNvCxnSpPr>
            <a:cxnSpLocks/>
            <a:endCxn id="92" idx="1"/>
          </p:cNvCxnSpPr>
          <p:nvPr/>
        </p:nvCxnSpPr>
        <p:spPr>
          <a:xfrm rot="10800000">
            <a:off x="2433297" y="2814239"/>
            <a:ext cx="2602129" cy="510585"/>
          </a:xfrm>
          <a:prstGeom prst="bentConnector2">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94" name="直線單箭頭接點 93">
            <a:extLst>
              <a:ext uri="{FF2B5EF4-FFF2-40B4-BE49-F238E27FC236}">
                <a16:creationId xmlns:a16="http://schemas.microsoft.com/office/drawing/2014/main" id="{82EABF8A-A89F-4726-910C-34D2FF6A66E1}"/>
              </a:ext>
            </a:extLst>
          </p:cNvPr>
          <p:cNvCxnSpPr>
            <a:cxnSpLocks/>
          </p:cNvCxnSpPr>
          <p:nvPr/>
        </p:nvCxnSpPr>
        <p:spPr>
          <a:xfrm rot="10800000" flipV="1">
            <a:off x="8872112" y="1357301"/>
            <a:ext cx="0" cy="720000"/>
          </a:xfrm>
          <a:prstGeom prst="straightConnector1">
            <a:avLst/>
          </a:prstGeom>
          <a:ln w="47625">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95" name="直線單箭頭接點 94">
            <a:extLst>
              <a:ext uri="{FF2B5EF4-FFF2-40B4-BE49-F238E27FC236}">
                <a16:creationId xmlns:a16="http://schemas.microsoft.com/office/drawing/2014/main" id="{17B2FA99-A0C4-45D1-8ECD-962C394054C3}"/>
              </a:ext>
            </a:extLst>
          </p:cNvPr>
          <p:cNvCxnSpPr>
            <a:cxnSpLocks/>
          </p:cNvCxnSpPr>
          <p:nvPr/>
        </p:nvCxnSpPr>
        <p:spPr>
          <a:xfrm flipV="1">
            <a:off x="2457340" y="4047849"/>
            <a:ext cx="801996" cy="8604"/>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96" name="直線單箭頭接點 95">
            <a:extLst>
              <a:ext uri="{FF2B5EF4-FFF2-40B4-BE49-F238E27FC236}">
                <a16:creationId xmlns:a16="http://schemas.microsoft.com/office/drawing/2014/main" id="{D6FFB23E-8E83-49D1-B247-AA6A686E2BA3}"/>
              </a:ext>
            </a:extLst>
          </p:cNvPr>
          <p:cNvCxnSpPr>
            <a:cxnSpLocks/>
          </p:cNvCxnSpPr>
          <p:nvPr/>
        </p:nvCxnSpPr>
        <p:spPr>
          <a:xfrm>
            <a:off x="2815990" y="5601338"/>
            <a:ext cx="426345"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97" name="接點: 肘形 96">
            <a:extLst>
              <a:ext uri="{FF2B5EF4-FFF2-40B4-BE49-F238E27FC236}">
                <a16:creationId xmlns:a16="http://schemas.microsoft.com/office/drawing/2014/main" id="{D884E272-0B5A-411A-90A0-937B71EBE8AF}"/>
              </a:ext>
            </a:extLst>
          </p:cNvPr>
          <p:cNvCxnSpPr>
            <a:cxnSpLocks/>
          </p:cNvCxnSpPr>
          <p:nvPr/>
        </p:nvCxnSpPr>
        <p:spPr>
          <a:xfrm flipV="1">
            <a:off x="4267802" y="3650634"/>
            <a:ext cx="591069" cy="390796"/>
          </a:xfrm>
          <a:prstGeom prst="bentConnector3">
            <a:avLst>
              <a:gd name="adj1" fmla="val 50000"/>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98" name="文字方塊 97">
            <a:extLst>
              <a:ext uri="{FF2B5EF4-FFF2-40B4-BE49-F238E27FC236}">
                <a16:creationId xmlns:a16="http://schemas.microsoft.com/office/drawing/2014/main" id="{83AEE9A2-CA6D-4B06-873D-85CD1212088F}"/>
              </a:ext>
            </a:extLst>
          </p:cNvPr>
          <p:cNvSpPr txBox="1"/>
          <p:nvPr/>
        </p:nvSpPr>
        <p:spPr>
          <a:xfrm>
            <a:off x="471318" y="324642"/>
            <a:ext cx="1620957" cy="523220"/>
          </a:xfrm>
          <a:prstGeom prst="rect">
            <a:avLst/>
          </a:prstGeom>
          <a:noFill/>
        </p:spPr>
        <p:txBody>
          <a:bodyPr wrap="none" rtlCol="0">
            <a:spAutoFit/>
          </a:bodyPr>
          <a:lstStyle/>
          <a:p>
            <a:r>
              <a:rPr lang="zh-TW" altLang="en-US" sz="2800" b="1" dirty="0">
                <a:solidFill>
                  <a:srgbClr val="333F50"/>
                </a:solidFill>
                <a:latin typeface="微軟正黑體" panose="020B0604030504040204" pitchFamily="34" charset="-120"/>
                <a:ea typeface="微軟正黑體" panose="020B0604030504040204" pitchFamily="34" charset="-120"/>
              </a:rPr>
              <a:t>系統架構</a:t>
            </a:r>
          </a:p>
        </p:txBody>
      </p:sp>
      <p:pic>
        <p:nvPicPr>
          <p:cNvPr id="99" name="Picture 2" descr="C:\Users\Tibame_25\Desktop\AI_Bigdata\TFB102_T4\Team_Topic\PPT\Image\no-free-elk-stack.png">
            <a:extLst>
              <a:ext uri="{FF2B5EF4-FFF2-40B4-BE49-F238E27FC236}">
                <a16:creationId xmlns:a16="http://schemas.microsoft.com/office/drawing/2014/main" id="{8C03FE3B-F884-483C-A080-C4834A8ADD8D}"/>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15452" b="41476"/>
          <a:stretch/>
        </p:blipFill>
        <p:spPr bwMode="auto">
          <a:xfrm>
            <a:off x="10267335" y="3408376"/>
            <a:ext cx="1575240" cy="537140"/>
          </a:xfrm>
          <a:prstGeom prst="rect">
            <a:avLst/>
          </a:prstGeom>
          <a:noFill/>
          <a:extLst>
            <a:ext uri="{909E8E84-426E-40DD-AFC4-6F175D3DCCD1}">
              <a14:hiddenFill xmlns:a14="http://schemas.microsoft.com/office/drawing/2010/main">
                <a:solidFill>
                  <a:srgbClr val="FFFFFF"/>
                </a:solidFill>
              </a14:hiddenFill>
            </a:ext>
          </a:extLst>
        </p:spPr>
      </p:pic>
      <p:cxnSp>
        <p:nvCxnSpPr>
          <p:cNvPr id="100" name="直線單箭頭接點 99">
            <a:extLst>
              <a:ext uri="{FF2B5EF4-FFF2-40B4-BE49-F238E27FC236}">
                <a16:creationId xmlns:a16="http://schemas.microsoft.com/office/drawing/2014/main" id="{EFC4D2DE-6D23-4DB5-A7DA-B7161FDAE6BA}"/>
              </a:ext>
            </a:extLst>
          </p:cNvPr>
          <p:cNvCxnSpPr>
            <a:cxnSpLocks/>
          </p:cNvCxnSpPr>
          <p:nvPr/>
        </p:nvCxnSpPr>
        <p:spPr>
          <a:xfrm>
            <a:off x="9617441" y="3705856"/>
            <a:ext cx="647598"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101" name="圖片 100">
            <a:extLst>
              <a:ext uri="{FF2B5EF4-FFF2-40B4-BE49-F238E27FC236}">
                <a16:creationId xmlns:a16="http://schemas.microsoft.com/office/drawing/2014/main" id="{0B8696EC-7C62-414B-9C89-2ED632C1C58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60857" y="3812594"/>
            <a:ext cx="360000" cy="360000"/>
          </a:xfrm>
          <a:prstGeom prst="rect">
            <a:avLst/>
          </a:prstGeom>
        </p:spPr>
      </p:pic>
      <p:sp>
        <p:nvSpPr>
          <p:cNvPr id="102" name="文字方塊 101">
            <a:extLst>
              <a:ext uri="{FF2B5EF4-FFF2-40B4-BE49-F238E27FC236}">
                <a16:creationId xmlns:a16="http://schemas.microsoft.com/office/drawing/2014/main" id="{3F2FA6C3-39F6-471C-8CB7-D711B28FB2CF}"/>
              </a:ext>
            </a:extLst>
          </p:cNvPr>
          <p:cNvSpPr txBox="1"/>
          <p:nvPr/>
        </p:nvSpPr>
        <p:spPr>
          <a:xfrm>
            <a:off x="9570631" y="3372660"/>
            <a:ext cx="843917" cy="276999"/>
          </a:xfrm>
          <a:prstGeom prst="rect">
            <a:avLst/>
          </a:prstGeom>
          <a:noFill/>
        </p:spPr>
        <p:txBody>
          <a:bodyPr wrap="square" rtlCol="0">
            <a:spAutoFit/>
          </a:bodyPr>
          <a:lstStyle/>
          <a:p>
            <a:r>
              <a:rPr lang="zh-TW" altLang="en-US" sz="1200" b="1" dirty="0">
                <a:solidFill>
                  <a:srgbClr val="333F50"/>
                </a:solidFill>
                <a:latin typeface="微軟正黑體" panose="020B0604030504040204" pitchFamily="34" charset="-120"/>
                <a:ea typeface="微軟正黑體" panose="020B0604030504040204" pitchFamily="34" charset="-120"/>
              </a:rPr>
              <a:t>店內人數</a:t>
            </a:r>
          </a:p>
        </p:txBody>
      </p:sp>
      <p:sp>
        <p:nvSpPr>
          <p:cNvPr id="103" name="文字方塊 102">
            <a:extLst>
              <a:ext uri="{FF2B5EF4-FFF2-40B4-BE49-F238E27FC236}">
                <a16:creationId xmlns:a16="http://schemas.microsoft.com/office/drawing/2014/main" id="{C5A8848F-EC6D-4C4A-97D9-29DD3195D0CB}"/>
              </a:ext>
            </a:extLst>
          </p:cNvPr>
          <p:cNvSpPr txBox="1"/>
          <p:nvPr/>
        </p:nvSpPr>
        <p:spPr>
          <a:xfrm>
            <a:off x="7717717" y="628660"/>
            <a:ext cx="838691" cy="461665"/>
          </a:xfrm>
          <a:prstGeom prst="rect">
            <a:avLst/>
          </a:prstGeom>
          <a:noFill/>
        </p:spPr>
        <p:txBody>
          <a:bodyPr wrap="none" rtlCol="0">
            <a:spAutoFit/>
          </a:bodyPr>
          <a:lstStyle/>
          <a:p>
            <a:r>
              <a:rPr lang="zh-TW" altLang="en-US" sz="1200" b="1" dirty="0">
                <a:solidFill>
                  <a:srgbClr val="333F50"/>
                </a:solidFill>
                <a:latin typeface="微軟正黑體" panose="020B0604030504040204" pitchFamily="34" charset="-120"/>
                <a:ea typeface="微軟正黑體" panose="020B0604030504040204" pitchFamily="34" charset="-120"/>
              </a:rPr>
              <a:t>會員註冊</a:t>
            </a:r>
            <a:r>
              <a:rPr lang="en-US" altLang="zh-TW" sz="1200" b="1" dirty="0">
                <a:solidFill>
                  <a:srgbClr val="333F50"/>
                </a:solidFill>
                <a:latin typeface="微軟正黑體" panose="020B0604030504040204" pitchFamily="34" charset="-120"/>
                <a:ea typeface="微軟正黑體" panose="020B0604030504040204" pitchFamily="34" charset="-120"/>
              </a:rPr>
              <a:t>.</a:t>
            </a:r>
          </a:p>
          <a:p>
            <a:r>
              <a:rPr lang="zh-TW" altLang="en-US" sz="1200" b="1" dirty="0">
                <a:solidFill>
                  <a:srgbClr val="333F50"/>
                </a:solidFill>
                <a:latin typeface="微軟正黑體" panose="020B0604030504040204" pitchFamily="34" charset="-120"/>
                <a:ea typeface="微軟正黑體" panose="020B0604030504040204" pitchFamily="34" charset="-120"/>
              </a:rPr>
              <a:t>臉部照片</a:t>
            </a:r>
          </a:p>
        </p:txBody>
      </p:sp>
      <p:sp>
        <p:nvSpPr>
          <p:cNvPr id="104" name="文字方塊 103">
            <a:extLst>
              <a:ext uri="{FF2B5EF4-FFF2-40B4-BE49-F238E27FC236}">
                <a16:creationId xmlns:a16="http://schemas.microsoft.com/office/drawing/2014/main" id="{3C4D4505-D99F-4BD7-840E-5CE639BF08CA}"/>
              </a:ext>
            </a:extLst>
          </p:cNvPr>
          <p:cNvSpPr txBox="1"/>
          <p:nvPr/>
        </p:nvSpPr>
        <p:spPr>
          <a:xfrm>
            <a:off x="7494315" y="235315"/>
            <a:ext cx="723275" cy="307777"/>
          </a:xfrm>
          <a:prstGeom prst="rect">
            <a:avLst/>
          </a:prstGeom>
          <a:solidFill>
            <a:srgbClr val="F9D6AF"/>
          </a:solidFill>
          <a:ln w="6350">
            <a:solidFill>
              <a:srgbClr val="FFFFFF"/>
            </a:solidFill>
          </a:ln>
        </p:spPr>
        <p:style>
          <a:lnRef idx="2">
            <a:schemeClr val="dk1"/>
          </a:lnRef>
          <a:fillRef idx="1">
            <a:schemeClr val="lt1"/>
          </a:fillRef>
          <a:effectRef idx="0">
            <a:schemeClr val="dk1"/>
          </a:effectRef>
          <a:fontRef idx="minor">
            <a:schemeClr val="dk1"/>
          </a:fontRef>
        </p:style>
        <p:txBody>
          <a:bodyPr wrap="none" rtlCol="0">
            <a:spAutoFit/>
          </a:bodyPr>
          <a:lstStyle>
            <a:defPPr>
              <a:defRPr lang="zh-TW"/>
            </a:defPPr>
            <a:lvl1pPr>
              <a:defRPr sz="1400" b="1">
                <a:solidFill>
                  <a:srgbClr val="333F50"/>
                </a:solidFill>
                <a:latin typeface="微軟正黑體" panose="020B0604030504040204" pitchFamily="34" charset="-120"/>
                <a:ea typeface="微軟正黑體" panose="020B0604030504040204" pitchFamily="34" charset="-120"/>
              </a:defRPr>
            </a:lvl1pPr>
          </a:lstStyle>
          <a:p>
            <a:r>
              <a:rPr lang="zh-TW" altLang="en-US" dirty="0"/>
              <a:t>顧客端</a:t>
            </a:r>
          </a:p>
        </p:txBody>
      </p:sp>
      <p:sp>
        <p:nvSpPr>
          <p:cNvPr id="105" name="文字方塊 104">
            <a:extLst>
              <a:ext uri="{FF2B5EF4-FFF2-40B4-BE49-F238E27FC236}">
                <a16:creationId xmlns:a16="http://schemas.microsoft.com/office/drawing/2014/main" id="{6EAFDF83-EA54-4B55-87DC-36C934999C16}"/>
              </a:ext>
            </a:extLst>
          </p:cNvPr>
          <p:cNvSpPr txBox="1"/>
          <p:nvPr/>
        </p:nvSpPr>
        <p:spPr>
          <a:xfrm>
            <a:off x="358738" y="3531962"/>
            <a:ext cx="902811" cy="307777"/>
          </a:xfrm>
          <a:prstGeom prst="rect">
            <a:avLst/>
          </a:prstGeom>
          <a:solidFill>
            <a:srgbClr val="F9D6AF"/>
          </a:solidFill>
          <a:ln w="6350">
            <a:solidFill>
              <a:srgbClr val="FFFFFF"/>
            </a:solidFill>
          </a:ln>
        </p:spPr>
        <p:style>
          <a:lnRef idx="2">
            <a:schemeClr val="dk1"/>
          </a:lnRef>
          <a:fillRef idx="1">
            <a:schemeClr val="lt1"/>
          </a:fillRef>
          <a:effectRef idx="0">
            <a:schemeClr val="dk1"/>
          </a:effectRef>
          <a:fontRef idx="minor">
            <a:schemeClr val="dk1"/>
          </a:fontRef>
        </p:style>
        <p:txBody>
          <a:bodyPr wrap="none" rtlCol="0">
            <a:spAutoFit/>
          </a:bodyPr>
          <a:lstStyle>
            <a:defPPr>
              <a:defRPr lang="zh-TW"/>
            </a:defPPr>
            <a:lvl1pPr>
              <a:defRPr sz="1400" b="1">
                <a:solidFill>
                  <a:srgbClr val="333F50"/>
                </a:solidFill>
                <a:latin typeface="微軟正黑體" panose="020B0604030504040204" pitchFamily="34" charset="-120"/>
                <a:ea typeface="微軟正黑體" panose="020B0604030504040204" pitchFamily="34" charset="-120"/>
              </a:defRPr>
            </a:lvl1pPr>
          </a:lstStyle>
          <a:p>
            <a:r>
              <a:rPr lang="zh-TW" altLang="en-US" dirty="0"/>
              <a:t>資料處理</a:t>
            </a:r>
          </a:p>
        </p:txBody>
      </p:sp>
      <p:sp>
        <p:nvSpPr>
          <p:cNvPr id="106" name="文字方塊 105">
            <a:extLst>
              <a:ext uri="{FF2B5EF4-FFF2-40B4-BE49-F238E27FC236}">
                <a16:creationId xmlns:a16="http://schemas.microsoft.com/office/drawing/2014/main" id="{A805A6E5-1215-4427-92E0-9EACA3AACAE9}"/>
              </a:ext>
            </a:extLst>
          </p:cNvPr>
          <p:cNvSpPr txBox="1"/>
          <p:nvPr/>
        </p:nvSpPr>
        <p:spPr>
          <a:xfrm>
            <a:off x="359014" y="1027800"/>
            <a:ext cx="902811" cy="307777"/>
          </a:xfrm>
          <a:prstGeom prst="rect">
            <a:avLst/>
          </a:prstGeom>
          <a:solidFill>
            <a:srgbClr val="F9D6AF"/>
          </a:solidFill>
          <a:ln w="6350">
            <a:solidFill>
              <a:srgbClr val="FFFFFF"/>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zh-TW" altLang="en-US" sz="1400" b="1" dirty="0">
                <a:solidFill>
                  <a:srgbClr val="333F50"/>
                </a:solidFill>
                <a:latin typeface="微軟正黑體" panose="020B0604030504040204" pitchFamily="34" charset="-120"/>
                <a:ea typeface="微軟正黑體" panose="020B0604030504040204" pitchFamily="34" charset="-120"/>
              </a:rPr>
              <a:t>資料分析</a:t>
            </a:r>
          </a:p>
        </p:txBody>
      </p:sp>
      <p:sp>
        <p:nvSpPr>
          <p:cNvPr id="107" name="文字方塊 106">
            <a:extLst>
              <a:ext uri="{FF2B5EF4-FFF2-40B4-BE49-F238E27FC236}">
                <a16:creationId xmlns:a16="http://schemas.microsoft.com/office/drawing/2014/main" id="{6FFF10CA-BC71-4DE2-BDE4-C31A8A7CD1DF}"/>
              </a:ext>
            </a:extLst>
          </p:cNvPr>
          <p:cNvSpPr txBox="1"/>
          <p:nvPr/>
        </p:nvSpPr>
        <p:spPr>
          <a:xfrm>
            <a:off x="6348217" y="4344104"/>
            <a:ext cx="902811" cy="307777"/>
          </a:xfrm>
          <a:prstGeom prst="rect">
            <a:avLst/>
          </a:prstGeom>
          <a:solidFill>
            <a:srgbClr val="F9D6AF"/>
          </a:solidFill>
          <a:ln w="6350">
            <a:solidFill>
              <a:srgbClr val="FFFFFF"/>
            </a:solidFill>
          </a:ln>
        </p:spPr>
        <p:style>
          <a:lnRef idx="2">
            <a:schemeClr val="dk1"/>
          </a:lnRef>
          <a:fillRef idx="1">
            <a:schemeClr val="lt1"/>
          </a:fillRef>
          <a:effectRef idx="0">
            <a:schemeClr val="dk1"/>
          </a:effectRef>
          <a:fontRef idx="minor">
            <a:schemeClr val="dk1"/>
          </a:fontRef>
        </p:style>
        <p:txBody>
          <a:bodyPr wrap="none" rtlCol="0">
            <a:spAutoFit/>
          </a:bodyPr>
          <a:lstStyle>
            <a:defPPr>
              <a:defRPr lang="zh-TW"/>
            </a:defPPr>
            <a:lvl1pPr>
              <a:defRPr sz="1400" b="1">
                <a:solidFill>
                  <a:srgbClr val="333F50"/>
                </a:solidFill>
                <a:latin typeface="微軟正黑體" panose="020B0604030504040204" pitchFamily="34" charset="-120"/>
                <a:ea typeface="微軟正黑體" panose="020B0604030504040204" pitchFamily="34" charset="-120"/>
              </a:defRPr>
            </a:lvl1pPr>
          </a:lstStyle>
          <a:p>
            <a:r>
              <a:rPr lang="zh-TW" altLang="en-US" dirty="0"/>
              <a:t>影像辨識</a:t>
            </a:r>
          </a:p>
        </p:txBody>
      </p:sp>
      <p:pic>
        <p:nvPicPr>
          <p:cNvPr id="130" name="圖片 129">
            <a:extLst>
              <a:ext uri="{FF2B5EF4-FFF2-40B4-BE49-F238E27FC236}">
                <a16:creationId xmlns:a16="http://schemas.microsoft.com/office/drawing/2014/main" id="{38E27099-7429-475E-822E-586D3953D5A5}"/>
              </a:ext>
            </a:extLst>
          </p:cNvPr>
          <p:cNvPicPr>
            <a:picLocks noChangeAspect="1"/>
          </p:cNvPicPr>
          <p:nvPr/>
        </p:nvPicPr>
        <p:blipFill>
          <a:blip r:embed="rId33"/>
          <a:stretch>
            <a:fillRect/>
          </a:stretch>
        </p:blipFill>
        <p:spPr>
          <a:xfrm rot="1113435">
            <a:off x="3379944" y="3725748"/>
            <a:ext cx="395381" cy="394178"/>
          </a:xfrm>
          <a:prstGeom prst="rect">
            <a:avLst/>
          </a:prstGeom>
        </p:spPr>
      </p:pic>
      <p:pic>
        <p:nvPicPr>
          <p:cNvPr id="128" name="圖片 127">
            <a:extLst>
              <a:ext uri="{FF2B5EF4-FFF2-40B4-BE49-F238E27FC236}">
                <a16:creationId xmlns:a16="http://schemas.microsoft.com/office/drawing/2014/main" id="{BC5C1D6C-9297-4622-97DA-AEC45C894040}"/>
              </a:ext>
            </a:extLst>
          </p:cNvPr>
          <p:cNvPicPr>
            <a:picLocks noChangeAspect="1"/>
          </p:cNvPicPr>
          <p:nvPr/>
        </p:nvPicPr>
        <p:blipFill>
          <a:blip r:embed="rId33"/>
          <a:stretch>
            <a:fillRect/>
          </a:stretch>
        </p:blipFill>
        <p:spPr>
          <a:xfrm>
            <a:off x="3697858" y="3826001"/>
            <a:ext cx="468246" cy="466821"/>
          </a:xfrm>
          <a:prstGeom prst="rect">
            <a:avLst/>
          </a:prstGeom>
        </p:spPr>
      </p:pic>
      <p:pic>
        <p:nvPicPr>
          <p:cNvPr id="131" name="圖片 130">
            <a:extLst>
              <a:ext uri="{FF2B5EF4-FFF2-40B4-BE49-F238E27FC236}">
                <a16:creationId xmlns:a16="http://schemas.microsoft.com/office/drawing/2014/main" id="{27955F7E-D8FE-4312-BCAC-7BE2DDE2482A}"/>
              </a:ext>
            </a:extLst>
          </p:cNvPr>
          <p:cNvPicPr>
            <a:picLocks noChangeAspect="1"/>
          </p:cNvPicPr>
          <p:nvPr/>
        </p:nvPicPr>
        <p:blipFill>
          <a:blip r:embed="rId33"/>
          <a:stretch>
            <a:fillRect/>
          </a:stretch>
        </p:blipFill>
        <p:spPr>
          <a:xfrm rot="1815977">
            <a:off x="3458868" y="4114831"/>
            <a:ext cx="308881" cy="307942"/>
          </a:xfrm>
          <a:prstGeom prst="rect">
            <a:avLst/>
          </a:prstGeom>
        </p:spPr>
      </p:pic>
      <p:sp>
        <p:nvSpPr>
          <p:cNvPr id="133" name="文字方塊 132">
            <a:extLst>
              <a:ext uri="{FF2B5EF4-FFF2-40B4-BE49-F238E27FC236}">
                <a16:creationId xmlns:a16="http://schemas.microsoft.com/office/drawing/2014/main" id="{A9DC04B7-4AF5-4C93-9627-8348F6B91DAE}"/>
              </a:ext>
            </a:extLst>
          </p:cNvPr>
          <p:cNvSpPr txBox="1"/>
          <p:nvPr/>
        </p:nvSpPr>
        <p:spPr>
          <a:xfrm>
            <a:off x="3427762" y="3773243"/>
            <a:ext cx="1072094" cy="307777"/>
          </a:xfrm>
          <a:prstGeom prst="rect">
            <a:avLst/>
          </a:prstGeom>
          <a:noFill/>
        </p:spPr>
        <p:txBody>
          <a:bodyPr wrap="square">
            <a:spAutoFit/>
          </a:bodyPr>
          <a:lstStyle/>
          <a:p>
            <a:r>
              <a:rPr lang="en-US" altLang="zh-TW" sz="1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E</a:t>
            </a:r>
            <a:endParaRPr lang="zh-TW" altLang="en-US" sz="1400" dirty="0">
              <a:solidFill>
                <a:srgbClr val="333F50"/>
              </a:solidFill>
            </a:endParaRPr>
          </a:p>
        </p:txBody>
      </p:sp>
      <p:sp>
        <p:nvSpPr>
          <p:cNvPr id="134" name="文字方塊 133">
            <a:extLst>
              <a:ext uri="{FF2B5EF4-FFF2-40B4-BE49-F238E27FC236}">
                <a16:creationId xmlns:a16="http://schemas.microsoft.com/office/drawing/2014/main" id="{FA5C485E-B090-42D1-B0C7-CF6F91A4B23F}"/>
              </a:ext>
            </a:extLst>
          </p:cNvPr>
          <p:cNvSpPr txBox="1"/>
          <p:nvPr/>
        </p:nvSpPr>
        <p:spPr>
          <a:xfrm>
            <a:off x="3778996" y="3907916"/>
            <a:ext cx="1285826" cy="307777"/>
          </a:xfrm>
          <a:prstGeom prst="rect">
            <a:avLst/>
          </a:prstGeom>
          <a:noFill/>
        </p:spPr>
        <p:txBody>
          <a:bodyPr wrap="square">
            <a:spAutoFit/>
          </a:bodyPr>
          <a:lstStyle/>
          <a:p>
            <a:r>
              <a:rPr lang="en-US" altLang="zh-TW" sz="1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T</a:t>
            </a:r>
            <a:endParaRPr lang="zh-TW" altLang="en-US" sz="1400" dirty="0">
              <a:solidFill>
                <a:srgbClr val="333F50"/>
              </a:solidFill>
            </a:endParaRPr>
          </a:p>
        </p:txBody>
      </p:sp>
      <p:sp>
        <p:nvSpPr>
          <p:cNvPr id="135" name="文字方塊 134">
            <a:extLst>
              <a:ext uri="{FF2B5EF4-FFF2-40B4-BE49-F238E27FC236}">
                <a16:creationId xmlns:a16="http://schemas.microsoft.com/office/drawing/2014/main" id="{44CCBF85-1298-4A16-91D2-EF395CA5F720}"/>
              </a:ext>
            </a:extLst>
          </p:cNvPr>
          <p:cNvSpPr txBox="1"/>
          <p:nvPr/>
        </p:nvSpPr>
        <p:spPr>
          <a:xfrm>
            <a:off x="3473942" y="4125508"/>
            <a:ext cx="1397987" cy="276999"/>
          </a:xfrm>
          <a:prstGeom prst="rect">
            <a:avLst/>
          </a:prstGeom>
          <a:noFill/>
        </p:spPr>
        <p:txBody>
          <a:bodyPr wrap="square">
            <a:spAutoFit/>
          </a:bodyPr>
          <a:lstStyle/>
          <a:p>
            <a:r>
              <a:rPr lang="en-US" altLang="zh-TW"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L</a:t>
            </a:r>
            <a:endParaRPr lang="zh-TW" altLang="en-US" sz="1200" dirty="0">
              <a:solidFill>
                <a:srgbClr val="333F50"/>
              </a:solidFill>
            </a:endParaRPr>
          </a:p>
        </p:txBody>
      </p:sp>
      <p:pic>
        <p:nvPicPr>
          <p:cNvPr id="136" name="圖片 135">
            <a:extLst>
              <a:ext uri="{FF2B5EF4-FFF2-40B4-BE49-F238E27FC236}">
                <a16:creationId xmlns:a16="http://schemas.microsoft.com/office/drawing/2014/main" id="{6C50620D-5DF2-45A1-BB58-A0BC1604E97D}"/>
              </a:ext>
            </a:extLst>
          </p:cNvPr>
          <p:cNvPicPr>
            <a:picLocks noChangeAspect="1"/>
          </p:cNvPicPr>
          <p:nvPr/>
        </p:nvPicPr>
        <p:blipFill>
          <a:blip r:embed="rId34"/>
          <a:stretch>
            <a:fillRect/>
          </a:stretch>
        </p:blipFill>
        <p:spPr>
          <a:xfrm>
            <a:off x="2331311" y="5981938"/>
            <a:ext cx="536226" cy="474972"/>
          </a:xfrm>
          <a:prstGeom prst="rect">
            <a:avLst/>
          </a:prstGeom>
        </p:spPr>
      </p:pic>
      <p:pic>
        <p:nvPicPr>
          <p:cNvPr id="142" name="圖片 141">
            <a:extLst>
              <a:ext uri="{FF2B5EF4-FFF2-40B4-BE49-F238E27FC236}">
                <a16:creationId xmlns:a16="http://schemas.microsoft.com/office/drawing/2014/main" id="{01BBAD00-D026-4484-A862-3757EA7D0D91}"/>
              </a:ext>
            </a:extLst>
          </p:cNvPr>
          <p:cNvPicPr>
            <a:picLocks noChangeAspect="1"/>
          </p:cNvPicPr>
          <p:nvPr/>
        </p:nvPicPr>
        <p:blipFill>
          <a:blip r:embed="rId35"/>
          <a:stretch>
            <a:fillRect/>
          </a:stretch>
        </p:blipFill>
        <p:spPr>
          <a:xfrm>
            <a:off x="7684815" y="5460078"/>
            <a:ext cx="361637" cy="409278"/>
          </a:xfrm>
          <a:prstGeom prst="rect">
            <a:avLst/>
          </a:prstGeom>
        </p:spPr>
      </p:pic>
      <p:pic>
        <p:nvPicPr>
          <p:cNvPr id="144" name="圖片 143">
            <a:extLst>
              <a:ext uri="{FF2B5EF4-FFF2-40B4-BE49-F238E27FC236}">
                <a16:creationId xmlns:a16="http://schemas.microsoft.com/office/drawing/2014/main" id="{0E5D40D0-658B-49D3-9557-4DD0E2BCE364}"/>
              </a:ext>
            </a:extLst>
          </p:cNvPr>
          <p:cNvPicPr>
            <a:picLocks noChangeAspect="1"/>
          </p:cNvPicPr>
          <p:nvPr/>
        </p:nvPicPr>
        <p:blipFill>
          <a:blip r:embed="rId36"/>
          <a:stretch>
            <a:fillRect/>
          </a:stretch>
        </p:blipFill>
        <p:spPr>
          <a:xfrm>
            <a:off x="6968394" y="5460078"/>
            <a:ext cx="317473" cy="396841"/>
          </a:xfrm>
          <a:prstGeom prst="rect">
            <a:avLst/>
          </a:prstGeom>
        </p:spPr>
      </p:pic>
      <p:grpSp>
        <p:nvGrpSpPr>
          <p:cNvPr id="161" name="群組 160">
            <a:extLst>
              <a:ext uri="{FF2B5EF4-FFF2-40B4-BE49-F238E27FC236}">
                <a16:creationId xmlns:a16="http://schemas.microsoft.com/office/drawing/2014/main" id="{68096C5C-46B6-4FE0-8032-831AD7A201F4}"/>
              </a:ext>
            </a:extLst>
          </p:cNvPr>
          <p:cNvGrpSpPr/>
          <p:nvPr/>
        </p:nvGrpSpPr>
        <p:grpSpPr>
          <a:xfrm>
            <a:off x="7586221" y="5394218"/>
            <a:ext cx="542088" cy="540738"/>
            <a:chOff x="10414159" y="5507934"/>
            <a:chExt cx="648000" cy="646386"/>
          </a:xfrm>
        </p:grpSpPr>
        <p:sp>
          <p:nvSpPr>
            <p:cNvPr id="157" name="L 圖案 156">
              <a:extLst>
                <a:ext uri="{FF2B5EF4-FFF2-40B4-BE49-F238E27FC236}">
                  <a16:creationId xmlns:a16="http://schemas.microsoft.com/office/drawing/2014/main" id="{BB239111-6F09-4D72-8865-9C7C4491B3CC}"/>
                </a:ext>
              </a:extLst>
            </p:cNvPr>
            <p:cNvSpPr/>
            <p:nvPr/>
          </p:nvSpPr>
          <p:spPr>
            <a:xfrm>
              <a:off x="10414159" y="6039436"/>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8" name="L 圖案 157">
              <a:extLst>
                <a:ext uri="{FF2B5EF4-FFF2-40B4-BE49-F238E27FC236}">
                  <a16:creationId xmlns:a16="http://schemas.microsoft.com/office/drawing/2014/main" id="{67EDC7E7-F172-4D47-828C-BABC32913D95}"/>
                </a:ext>
              </a:extLst>
            </p:cNvPr>
            <p:cNvSpPr/>
            <p:nvPr/>
          </p:nvSpPr>
          <p:spPr>
            <a:xfrm rot="5400000">
              <a:off x="10414159"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9" name="L 圖案 158">
              <a:extLst>
                <a:ext uri="{FF2B5EF4-FFF2-40B4-BE49-F238E27FC236}">
                  <a16:creationId xmlns:a16="http://schemas.microsoft.com/office/drawing/2014/main" id="{91243203-F94E-47FE-9863-6D39EC807182}"/>
                </a:ext>
              </a:extLst>
            </p:cNvPr>
            <p:cNvSpPr/>
            <p:nvPr/>
          </p:nvSpPr>
          <p:spPr>
            <a:xfrm rot="16200000" flipH="1">
              <a:off x="10947275"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60" name="L 圖案 159">
              <a:extLst>
                <a:ext uri="{FF2B5EF4-FFF2-40B4-BE49-F238E27FC236}">
                  <a16:creationId xmlns:a16="http://schemas.microsoft.com/office/drawing/2014/main" id="{2BCE33E3-8F24-4FC3-827F-6B13CB59C6B3}"/>
                </a:ext>
              </a:extLst>
            </p:cNvPr>
            <p:cNvSpPr/>
            <p:nvPr/>
          </p:nvSpPr>
          <p:spPr>
            <a:xfrm rot="5400000" flipH="1" flipV="1">
              <a:off x="10947275" y="6039159"/>
              <a:ext cx="114884" cy="114884"/>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nvGrpSpPr>
          <p:cNvPr id="162" name="群組 161">
            <a:extLst>
              <a:ext uri="{FF2B5EF4-FFF2-40B4-BE49-F238E27FC236}">
                <a16:creationId xmlns:a16="http://schemas.microsoft.com/office/drawing/2014/main" id="{4FB1B805-A076-4BCF-A296-4047075482C4}"/>
              </a:ext>
            </a:extLst>
          </p:cNvPr>
          <p:cNvGrpSpPr/>
          <p:nvPr/>
        </p:nvGrpSpPr>
        <p:grpSpPr>
          <a:xfrm>
            <a:off x="6847081" y="5394218"/>
            <a:ext cx="542088" cy="540738"/>
            <a:chOff x="10414159" y="5507934"/>
            <a:chExt cx="648000" cy="646386"/>
          </a:xfrm>
        </p:grpSpPr>
        <p:sp>
          <p:nvSpPr>
            <p:cNvPr id="163" name="L 圖案 162">
              <a:extLst>
                <a:ext uri="{FF2B5EF4-FFF2-40B4-BE49-F238E27FC236}">
                  <a16:creationId xmlns:a16="http://schemas.microsoft.com/office/drawing/2014/main" id="{84D1ADAD-93DB-4E1E-B71A-39E5AD488FD6}"/>
                </a:ext>
              </a:extLst>
            </p:cNvPr>
            <p:cNvSpPr/>
            <p:nvPr/>
          </p:nvSpPr>
          <p:spPr>
            <a:xfrm>
              <a:off x="10414159" y="6039436"/>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4" name="L 圖案 163">
              <a:extLst>
                <a:ext uri="{FF2B5EF4-FFF2-40B4-BE49-F238E27FC236}">
                  <a16:creationId xmlns:a16="http://schemas.microsoft.com/office/drawing/2014/main" id="{B8EAE919-F9C5-48AE-ABD0-C49EC7CEE8A2}"/>
                </a:ext>
              </a:extLst>
            </p:cNvPr>
            <p:cNvSpPr/>
            <p:nvPr/>
          </p:nvSpPr>
          <p:spPr>
            <a:xfrm rot="5400000">
              <a:off x="10414159"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5" name="L 圖案 164">
              <a:extLst>
                <a:ext uri="{FF2B5EF4-FFF2-40B4-BE49-F238E27FC236}">
                  <a16:creationId xmlns:a16="http://schemas.microsoft.com/office/drawing/2014/main" id="{C00FCFF8-F4C8-4BCF-AE83-3E948A61D797}"/>
                </a:ext>
              </a:extLst>
            </p:cNvPr>
            <p:cNvSpPr/>
            <p:nvPr/>
          </p:nvSpPr>
          <p:spPr>
            <a:xfrm rot="16200000" flipH="1">
              <a:off x="10947275"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66" name="L 圖案 165">
              <a:extLst>
                <a:ext uri="{FF2B5EF4-FFF2-40B4-BE49-F238E27FC236}">
                  <a16:creationId xmlns:a16="http://schemas.microsoft.com/office/drawing/2014/main" id="{3EA0D26A-F7A4-4219-A67C-7945EFF60049}"/>
                </a:ext>
              </a:extLst>
            </p:cNvPr>
            <p:cNvSpPr/>
            <p:nvPr/>
          </p:nvSpPr>
          <p:spPr>
            <a:xfrm rot="5400000" flipH="1" flipV="1">
              <a:off x="10947275" y="6039159"/>
              <a:ext cx="114884" cy="114884"/>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sp>
        <p:nvSpPr>
          <p:cNvPr id="2" name="投影片編號版面配置區 1">
            <a:extLst>
              <a:ext uri="{FF2B5EF4-FFF2-40B4-BE49-F238E27FC236}">
                <a16:creationId xmlns:a16="http://schemas.microsoft.com/office/drawing/2014/main" id="{84C5B4E0-2B4B-4756-92E4-10B3EB8E6848}"/>
              </a:ext>
            </a:extLst>
          </p:cNvPr>
          <p:cNvSpPr>
            <a:spLocks noGrp="1"/>
          </p:cNvSpPr>
          <p:nvPr>
            <p:ph type="sldNum" sz="quarter" idx="12"/>
          </p:nvPr>
        </p:nvSpPr>
        <p:spPr>
          <a:xfrm>
            <a:off x="9427534" y="6525104"/>
            <a:ext cx="2743200" cy="365125"/>
          </a:xfrm>
        </p:spPr>
        <p:txBody>
          <a:bodyPr/>
          <a:lstStyle/>
          <a:p>
            <a:fld id="{707EBC05-AD4A-43C3-A6DF-1409246104C0}" type="slidenum">
              <a:rPr lang="zh-TW" altLang="en-US" smtClean="0"/>
              <a:pPr/>
              <a:t>2</a:t>
            </a:fld>
            <a:endParaRPr lang="zh-TW" altLang="en-US" dirty="0"/>
          </a:p>
        </p:txBody>
      </p:sp>
    </p:spTree>
    <p:extLst>
      <p:ext uri="{BB962C8B-B14F-4D97-AF65-F5344CB8AC3E}">
        <p14:creationId xmlns:p14="http://schemas.microsoft.com/office/powerpoint/2010/main" val="1645375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a:extLst>
              <a:ext uri="{FF2B5EF4-FFF2-40B4-BE49-F238E27FC236}">
                <a16:creationId xmlns:a16="http://schemas.microsoft.com/office/drawing/2014/main" id="{483AD9BD-BCA9-4EE6-BB96-8AF00D336473}"/>
              </a:ext>
            </a:extLst>
          </p:cNvPr>
          <p:cNvSpPr txBox="1"/>
          <p:nvPr/>
        </p:nvSpPr>
        <p:spPr>
          <a:xfrm>
            <a:off x="4405648" y="4923498"/>
            <a:ext cx="1972970" cy="338554"/>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600" b="1" dirty="0">
                <a:solidFill>
                  <a:srgbClr val="333F50"/>
                </a:solidFill>
              </a:rPr>
              <a:t>產生</a:t>
            </a:r>
            <a:r>
              <a:rPr lang="en-US" altLang="zh-TW" sz="1600" b="1" dirty="0">
                <a:solidFill>
                  <a:srgbClr val="333F50"/>
                </a:solidFill>
              </a:rPr>
              <a:t>128</a:t>
            </a:r>
            <a:r>
              <a:rPr lang="zh-TW" altLang="en-US" sz="1600" b="1" dirty="0">
                <a:solidFill>
                  <a:srgbClr val="333F50"/>
                </a:solidFill>
              </a:rPr>
              <a:t>個特徵向量</a:t>
            </a:r>
          </a:p>
        </p:txBody>
      </p:sp>
      <p:pic>
        <p:nvPicPr>
          <p:cNvPr id="9" name="圖片 8">
            <a:extLst>
              <a:ext uri="{FF2B5EF4-FFF2-40B4-BE49-F238E27FC236}">
                <a16:creationId xmlns:a16="http://schemas.microsoft.com/office/drawing/2014/main" id="{0397764D-8B67-49C4-AA23-45D623C2B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62" y="3198669"/>
            <a:ext cx="1044285" cy="1044285"/>
          </a:xfrm>
          <a:prstGeom prst="rect">
            <a:avLst/>
          </a:prstGeom>
        </p:spPr>
      </p:pic>
      <p:pic>
        <p:nvPicPr>
          <p:cNvPr id="74" name="圖片 73">
            <a:extLst>
              <a:ext uri="{FF2B5EF4-FFF2-40B4-BE49-F238E27FC236}">
                <a16:creationId xmlns:a16="http://schemas.microsoft.com/office/drawing/2014/main" id="{49670615-29B1-487B-97FC-F1DE507EB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559" y="4744808"/>
            <a:ext cx="864447" cy="864447"/>
          </a:xfrm>
          <a:prstGeom prst="rect">
            <a:avLst/>
          </a:prstGeom>
        </p:spPr>
      </p:pic>
      <p:sp>
        <p:nvSpPr>
          <p:cNvPr id="38" name="矩形: 圓角 37">
            <a:extLst>
              <a:ext uri="{FF2B5EF4-FFF2-40B4-BE49-F238E27FC236}">
                <a16:creationId xmlns:a16="http://schemas.microsoft.com/office/drawing/2014/main" id="{DF77D5E0-EE10-4168-8B0B-4BB8C4AEC90C}"/>
              </a:ext>
            </a:extLst>
          </p:cNvPr>
          <p:cNvSpPr/>
          <p:nvPr/>
        </p:nvSpPr>
        <p:spPr>
          <a:xfrm>
            <a:off x="4615211" y="2257499"/>
            <a:ext cx="1441741" cy="7112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Helvetica" panose="020B0604020202020204" pitchFamily="34" charset="0"/>
                <a:ea typeface="微軟正黑體" panose="020B0604030504040204" pitchFamily="34" charset="-120"/>
                <a:cs typeface="Helvetica" panose="020B0604020202020204" pitchFamily="34" charset="0"/>
              </a:rPr>
              <a:t>Facenet</a:t>
            </a:r>
            <a:endParaRPr lang="zh-TW" altLang="en-US" b="1" dirty="0">
              <a:latin typeface="Helvetica" panose="020B0604020202020204" pitchFamily="34" charset="0"/>
              <a:ea typeface="微軟正黑體" panose="020B0604030504040204" pitchFamily="34" charset="-120"/>
              <a:cs typeface="Helvetica" panose="020B0604020202020204" pitchFamily="34" charset="0"/>
            </a:endParaRPr>
          </a:p>
        </p:txBody>
      </p:sp>
      <p:sp>
        <p:nvSpPr>
          <p:cNvPr id="40" name="矩形: 圓角 39">
            <a:extLst>
              <a:ext uri="{FF2B5EF4-FFF2-40B4-BE49-F238E27FC236}">
                <a16:creationId xmlns:a16="http://schemas.microsoft.com/office/drawing/2014/main" id="{551059E2-B768-4DF7-BE7E-7A80B3513CF0}"/>
              </a:ext>
            </a:extLst>
          </p:cNvPr>
          <p:cNvSpPr/>
          <p:nvPr/>
        </p:nvSpPr>
        <p:spPr>
          <a:xfrm>
            <a:off x="4626810" y="3545565"/>
            <a:ext cx="1441741" cy="7112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Helvetica" panose="020B0604020202020204" pitchFamily="34" charset="0"/>
                <a:ea typeface="微軟正黑體" panose="020B0604030504040204" pitchFamily="34" charset="-120"/>
                <a:cs typeface="Helvetica" panose="020B0604020202020204" pitchFamily="34" charset="0"/>
              </a:rPr>
              <a:t>Triplet loss</a:t>
            </a:r>
            <a:endParaRPr lang="zh-TW" altLang="en-US" b="1" dirty="0">
              <a:latin typeface="Helvetica" panose="020B0604020202020204" pitchFamily="34" charset="0"/>
              <a:ea typeface="微軟正黑體" panose="020B0604030504040204" pitchFamily="34" charset="-120"/>
              <a:cs typeface="Helvetica" panose="020B0604020202020204" pitchFamily="34" charset="0"/>
            </a:endParaRPr>
          </a:p>
        </p:txBody>
      </p:sp>
      <p:pic>
        <p:nvPicPr>
          <p:cNvPr id="59" name="圖片 58">
            <a:extLst>
              <a:ext uri="{FF2B5EF4-FFF2-40B4-BE49-F238E27FC236}">
                <a16:creationId xmlns:a16="http://schemas.microsoft.com/office/drawing/2014/main" id="{FE9FDE3D-B65E-44A3-9918-CE9DC3256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599" y="2803694"/>
            <a:ext cx="564270" cy="564270"/>
          </a:xfrm>
          <a:prstGeom prst="rect">
            <a:avLst/>
          </a:prstGeom>
        </p:spPr>
      </p:pic>
      <p:sp>
        <p:nvSpPr>
          <p:cNvPr id="60" name="矩形: 圓角 59">
            <a:extLst>
              <a:ext uri="{FF2B5EF4-FFF2-40B4-BE49-F238E27FC236}">
                <a16:creationId xmlns:a16="http://schemas.microsoft.com/office/drawing/2014/main" id="{05E29A82-6A10-4A25-B986-9E84B9D941DC}"/>
              </a:ext>
            </a:extLst>
          </p:cNvPr>
          <p:cNvSpPr/>
          <p:nvPr/>
        </p:nvSpPr>
        <p:spPr>
          <a:xfrm>
            <a:off x="2449190" y="2562272"/>
            <a:ext cx="959089" cy="2605350"/>
          </a:xfrm>
          <a:prstGeom prst="roundRect">
            <a:avLst/>
          </a:prstGeom>
          <a:noFill/>
          <a:ln w="38100">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a:extLst>
              <a:ext uri="{FF2B5EF4-FFF2-40B4-BE49-F238E27FC236}">
                <a16:creationId xmlns:a16="http://schemas.microsoft.com/office/drawing/2014/main" id="{12C65204-43A3-46BD-996D-C5116CE97A45}"/>
              </a:ext>
            </a:extLst>
          </p:cNvPr>
          <p:cNvSpPr txBox="1"/>
          <p:nvPr/>
        </p:nvSpPr>
        <p:spPr>
          <a:xfrm>
            <a:off x="2427328" y="1821970"/>
            <a:ext cx="1158407" cy="369332"/>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800" b="1" dirty="0">
                <a:solidFill>
                  <a:srgbClr val="333F50"/>
                </a:solidFill>
              </a:rPr>
              <a:t>資料擴增</a:t>
            </a:r>
          </a:p>
        </p:txBody>
      </p:sp>
      <p:cxnSp>
        <p:nvCxnSpPr>
          <p:cNvPr id="78" name="直線接點 77">
            <a:extLst>
              <a:ext uri="{FF2B5EF4-FFF2-40B4-BE49-F238E27FC236}">
                <a16:creationId xmlns:a16="http://schemas.microsoft.com/office/drawing/2014/main" id="{46F448F5-444D-4FF8-ACBA-F328CD8A5E34}"/>
              </a:ext>
            </a:extLst>
          </p:cNvPr>
          <p:cNvCxnSpPr>
            <a:cxnSpLocks/>
          </p:cNvCxnSpPr>
          <p:nvPr/>
        </p:nvCxnSpPr>
        <p:spPr>
          <a:xfrm flipH="1">
            <a:off x="1686068" y="2595818"/>
            <a:ext cx="791359" cy="5954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147D7027-6313-4137-AEBF-DE3A72761E04}"/>
              </a:ext>
            </a:extLst>
          </p:cNvPr>
          <p:cNvCxnSpPr>
            <a:cxnSpLocks/>
          </p:cNvCxnSpPr>
          <p:nvPr/>
        </p:nvCxnSpPr>
        <p:spPr>
          <a:xfrm flipH="1" flipV="1">
            <a:off x="1674038" y="4219842"/>
            <a:ext cx="781118" cy="90595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EBADAB72-8499-41C1-9855-27A5E2847DA1}"/>
              </a:ext>
            </a:extLst>
          </p:cNvPr>
          <p:cNvSpPr txBox="1"/>
          <p:nvPr/>
        </p:nvSpPr>
        <p:spPr>
          <a:xfrm>
            <a:off x="2166061" y="2125009"/>
            <a:ext cx="2162891" cy="307777"/>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en-US" altLang="zh-TW" sz="1400" b="1" dirty="0">
                <a:solidFill>
                  <a:srgbClr val="333F50"/>
                </a:solidFill>
              </a:rPr>
              <a:t>(</a:t>
            </a:r>
            <a:r>
              <a:rPr lang="zh-TW" altLang="en-US" sz="1400" b="1" dirty="0">
                <a:solidFill>
                  <a:srgbClr val="333F50"/>
                </a:solidFill>
              </a:rPr>
              <a:t>隨機翻轉</a:t>
            </a:r>
            <a:r>
              <a:rPr lang="en-US" altLang="zh-TW" sz="1400" b="1" dirty="0">
                <a:solidFill>
                  <a:srgbClr val="333F50"/>
                </a:solidFill>
              </a:rPr>
              <a:t>,</a:t>
            </a:r>
            <a:r>
              <a:rPr lang="zh-TW" altLang="en-US" sz="1400" b="1" dirty="0">
                <a:solidFill>
                  <a:srgbClr val="333F50"/>
                </a:solidFill>
              </a:rPr>
              <a:t>調整曝光</a:t>
            </a:r>
            <a:r>
              <a:rPr lang="en-US" altLang="zh-TW" sz="1400" b="1" dirty="0">
                <a:solidFill>
                  <a:srgbClr val="333F50"/>
                </a:solidFill>
              </a:rPr>
              <a:t>)</a:t>
            </a:r>
            <a:endParaRPr lang="zh-TW" altLang="en-US" sz="1400" b="1" dirty="0">
              <a:solidFill>
                <a:srgbClr val="333F50"/>
              </a:solidFill>
            </a:endParaRPr>
          </a:p>
        </p:txBody>
      </p:sp>
      <p:sp>
        <p:nvSpPr>
          <p:cNvPr id="83" name="文字方塊 82">
            <a:extLst>
              <a:ext uri="{FF2B5EF4-FFF2-40B4-BE49-F238E27FC236}">
                <a16:creationId xmlns:a16="http://schemas.microsoft.com/office/drawing/2014/main" id="{B372437A-99E8-4973-BD6C-BFE7120DA6F2}"/>
              </a:ext>
            </a:extLst>
          </p:cNvPr>
          <p:cNvSpPr txBox="1"/>
          <p:nvPr/>
        </p:nvSpPr>
        <p:spPr>
          <a:xfrm>
            <a:off x="852078" y="5271213"/>
            <a:ext cx="711445" cy="461665"/>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en-US" altLang="zh-TW" sz="2400" b="1" dirty="0">
                <a:solidFill>
                  <a:srgbClr val="333F50"/>
                </a:solidFill>
              </a:rPr>
              <a:t>1</a:t>
            </a:r>
            <a:r>
              <a:rPr lang="zh-TW" altLang="en-US" sz="2400" b="1" dirty="0">
                <a:solidFill>
                  <a:srgbClr val="333F50"/>
                </a:solidFill>
              </a:rPr>
              <a:t>張</a:t>
            </a:r>
            <a:endParaRPr lang="en-US" altLang="zh-TW" sz="2400" b="1" dirty="0">
              <a:solidFill>
                <a:srgbClr val="333F50"/>
              </a:solidFill>
            </a:endParaRPr>
          </a:p>
        </p:txBody>
      </p:sp>
      <p:sp>
        <p:nvSpPr>
          <p:cNvPr id="84" name="文字方塊 83">
            <a:extLst>
              <a:ext uri="{FF2B5EF4-FFF2-40B4-BE49-F238E27FC236}">
                <a16:creationId xmlns:a16="http://schemas.microsoft.com/office/drawing/2014/main" id="{B2C6CABF-7F1E-47FB-9163-12B0CDF302E7}"/>
              </a:ext>
            </a:extLst>
          </p:cNvPr>
          <p:cNvSpPr txBox="1"/>
          <p:nvPr/>
        </p:nvSpPr>
        <p:spPr>
          <a:xfrm>
            <a:off x="2598841" y="5288952"/>
            <a:ext cx="1013208" cy="461665"/>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en-US" altLang="zh-TW" sz="2400" b="1" dirty="0">
                <a:solidFill>
                  <a:srgbClr val="333F50"/>
                </a:solidFill>
              </a:rPr>
              <a:t>50</a:t>
            </a:r>
            <a:r>
              <a:rPr lang="zh-TW" altLang="en-US" sz="2400" b="1" dirty="0">
                <a:solidFill>
                  <a:srgbClr val="333F50"/>
                </a:solidFill>
              </a:rPr>
              <a:t>張</a:t>
            </a:r>
          </a:p>
        </p:txBody>
      </p:sp>
      <p:sp>
        <p:nvSpPr>
          <p:cNvPr id="85" name="矩形: 圓角 84">
            <a:extLst>
              <a:ext uri="{FF2B5EF4-FFF2-40B4-BE49-F238E27FC236}">
                <a16:creationId xmlns:a16="http://schemas.microsoft.com/office/drawing/2014/main" id="{09ABAB86-4FF9-4EBF-A61D-7E0F5432F38F}"/>
              </a:ext>
            </a:extLst>
          </p:cNvPr>
          <p:cNvSpPr/>
          <p:nvPr/>
        </p:nvSpPr>
        <p:spPr>
          <a:xfrm>
            <a:off x="4315641" y="1854626"/>
            <a:ext cx="2039677" cy="3848515"/>
          </a:xfrm>
          <a:prstGeom prst="roundRect">
            <a:avLst/>
          </a:prstGeom>
          <a:noFill/>
          <a:ln w="38100">
            <a:solidFill>
              <a:srgbClr val="0070C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圓角 85">
            <a:extLst>
              <a:ext uri="{FF2B5EF4-FFF2-40B4-BE49-F238E27FC236}">
                <a16:creationId xmlns:a16="http://schemas.microsoft.com/office/drawing/2014/main" id="{1811AD51-B19A-45AA-910C-1241AB115B32}"/>
              </a:ext>
            </a:extLst>
          </p:cNvPr>
          <p:cNvSpPr/>
          <p:nvPr/>
        </p:nvSpPr>
        <p:spPr>
          <a:xfrm>
            <a:off x="7082978" y="3400917"/>
            <a:ext cx="1305083" cy="7112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Helvetica" panose="020B0604020202020204" pitchFamily="34" charset="0"/>
                <a:ea typeface="微軟正黑體" panose="020B0604030504040204" pitchFamily="34" charset="-120"/>
                <a:cs typeface="Helvetica" panose="020B0604020202020204" pitchFamily="34" charset="0"/>
              </a:rPr>
              <a:t>SVM</a:t>
            </a:r>
            <a:endParaRPr lang="zh-TW" altLang="en-US" b="1" dirty="0">
              <a:latin typeface="Helvetica" panose="020B0604020202020204" pitchFamily="34" charset="0"/>
              <a:ea typeface="微軟正黑體" panose="020B0604030504040204" pitchFamily="34" charset="-120"/>
              <a:cs typeface="Helvetica" panose="020B0604020202020204" pitchFamily="34" charset="0"/>
            </a:endParaRPr>
          </a:p>
        </p:txBody>
      </p:sp>
      <p:sp>
        <p:nvSpPr>
          <p:cNvPr id="87" name="文字方塊 86">
            <a:extLst>
              <a:ext uri="{FF2B5EF4-FFF2-40B4-BE49-F238E27FC236}">
                <a16:creationId xmlns:a16="http://schemas.microsoft.com/office/drawing/2014/main" id="{04467E19-3BD3-4B82-856F-40AABE2B674C}"/>
              </a:ext>
            </a:extLst>
          </p:cNvPr>
          <p:cNvSpPr txBox="1"/>
          <p:nvPr/>
        </p:nvSpPr>
        <p:spPr>
          <a:xfrm>
            <a:off x="7204254" y="2952786"/>
            <a:ext cx="1158407" cy="369332"/>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800" b="1" dirty="0">
                <a:solidFill>
                  <a:srgbClr val="333F50"/>
                </a:solidFill>
              </a:rPr>
              <a:t>建立模型</a:t>
            </a:r>
          </a:p>
        </p:txBody>
      </p:sp>
      <p:sp>
        <p:nvSpPr>
          <p:cNvPr id="88" name="文字方塊 87">
            <a:extLst>
              <a:ext uri="{FF2B5EF4-FFF2-40B4-BE49-F238E27FC236}">
                <a16:creationId xmlns:a16="http://schemas.microsoft.com/office/drawing/2014/main" id="{0CB20544-8D7C-44DB-B51F-4327EC29F347}"/>
              </a:ext>
            </a:extLst>
          </p:cNvPr>
          <p:cNvSpPr txBox="1"/>
          <p:nvPr/>
        </p:nvSpPr>
        <p:spPr>
          <a:xfrm>
            <a:off x="4807615" y="1376889"/>
            <a:ext cx="1158407" cy="369332"/>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800" b="1" dirty="0">
                <a:solidFill>
                  <a:srgbClr val="333F50"/>
                </a:solidFill>
              </a:rPr>
              <a:t>取得特徵</a:t>
            </a:r>
          </a:p>
        </p:txBody>
      </p:sp>
      <p:sp>
        <p:nvSpPr>
          <p:cNvPr id="90" name="文字方塊 89">
            <a:extLst>
              <a:ext uri="{FF2B5EF4-FFF2-40B4-BE49-F238E27FC236}">
                <a16:creationId xmlns:a16="http://schemas.microsoft.com/office/drawing/2014/main" id="{B22C429C-49C3-41A1-B398-7826F473C371}"/>
              </a:ext>
            </a:extLst>
          </p:cNvPr>
          <p:cNvSpPr txBox="1"/>
          <p:nvPr/>
        </p:nvSpPr>
        <p:spPr>
          <a:xfrm>
            <a:off x="10749211" y="2952786"/>
            <a:ext cx="1158407" cy="369332"/>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800" b="1" dirty="0">
                <a:solidFill>
                  <a:srgbClr val="333F50"/>
                </a:solidFill>
              </a:rPr>
              <a:t>判斷顧客</a:t>
            </a:r>
          </a:p>
        </p:txBody>
      </p:sp>
      <p:sp>
        <p:nvSpPr>
          <p:cNvPr id="91" name="矩形: 圓角 90">
            <a:extLst>
              <a:ext uri="{FF2B5EF4-FFF2-40B4-BE49-F238E27FC236}">
                <a16:creationId xmlns:a16="http://schemas.microsoft.com/office/drawing/2014/main" id="{946DD9B0-820E-40E9-92AE-AC694CFDBE04}"/>
              </a:ext>
            </a:extLst>
          </p:cNvPr>
          <p:cNvSpPr/>
          <p:nvPr/>
        </p:nvSpPr>
        <p:spPr>
          <a:xfrm>
            <a:off x="8969003" y="3390245"/>
            <a:ext cx="1305083" cy="7112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Helvetica" panose="020B0604020202020204" pitchFamily="34" charset="0"/>
                <a:ea typeface="微軟正黑體" panose="020B0604030504040204" pitchFamily="34" charset="-120"/>
                <a:cs typeface="Helvetica" panose="020B0604020202020204" pitchFamily="34" charset="0"/>
              </a:rPr>
              <a:t>預測</a:t>
            </a:r>
          </a:p>
        </p:txBody>
      </p:sp>
      <p:sp>
        <p:nvSpPr>
          <p:cNvPr id="49" name="矩形 48">
            <a:extLst>
              <a:ext uri="{FF2B5EF4-FFF2-40B4-BE49-F238E27FC236}">
                <a16:creationId xmlns:a16="http://schemas.microsoft.com/office/drawing/2014/main" id="{90C26814-85DB-471E-8660-77D810BFF9C5}"/>
              </a:ext>
            </a:extLst>
          </p:cNvPr>
          <p:cNvSpPr/>
          <p:nvPr/>
        </p:nvSpPr>
        <p:spPr>
          <a:xfrm>
            <a:off x="10989739" y="4062841"/>
            <a:ext cx="605305" cy="202738"/>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User-ID</a:t>
            </a:r>
            <a:endParaRPr lang="zh-TW" altLang="en-US" sz="900"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51" name="文字方塊 50">
            <a:extLst>
              <a:ext uri="{FF2B5EF4-FFF2-40B4-BE49-F238E27FC236}">
                <a16:creationId xmlns:a16="http://schemas.microsoft.com/office/drawing/2014/main" id="{0A4B1A01-DBF3-49B1-951B-563B6DEA00D6}"/>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人臉辨識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資料擴增</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+SVM</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52" name="內容版面配置區 2">
            <a:extLst>
              <a:ext uri="{FF2B5EF4-FFF2-40B4-BE49-F238E27FC236}">
                <a16:creationId xmlns:a16="http://schemas.microsoft.com/office/drawing/2014/main" id="{FDC77777-0BCC-4676-8B63-216234B8AD8C}"/>
              </a:ext>
            </a:extLst>
          </p:cNvPr>
          <p:cNvSpPr txBox="1">
            <a:spLocks/>
          </p:cNvSpPr>
          <p:nvPr/>
        </p:nvSpPr>
        <p:spPr>
          <a:xfrm>
            <a:off x="176141" y="718262"/>
            <a:ext cx="8318500" cy="893762"/>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altLang="zh-TW" sz="1800" b="1" dirty="0">
              <a:solidFill>
                <a:srgbClr val="333F50"/>
              </a:solidFill>
              <a:latin typeface="微軟正黑體" panose="020B0604030504040204" pitchFamily="34" charset="-120"/>
              <a:ea typeface="微軟正黑體" panose="020B0604030504040204" pitchFamily="34" charset="-120"/>
            </a:endParaRPr>
          </a:p>
          <a:p>
            <a:pPr marL="0" indent="0">
              <a:spcBef>
                <a:spcPts val="0"/>
              </a:spcBef>
              <a:buFont typeface="Arial" panose="020B0604020202020204" pitchFamily="34" charset="0"/>
              <a:buNone/>
            </a:pPr>
            <a:r>
              <a:rPr lang="zh-TW" altLang="en-US" sz="1900" b="1" dirty="0">
                <a:solidFill>
                  <a:srgbClr val="333F50"/>
                </a:solidFill>
                <a:latin typeface="微軟正黑體" panose="020B0604030504040204" pitchFamily="34" charset="-120"/>
                <a:ea typeface="微軟正黑體" panose="020B0604030504040204" pitchFamily="34" charset="-120"/>
              </a:rPr>
              <a:t>運用場景 </a:t>
            </a:r>
            <a:r>
              <a:rPr lang="en-US" altLang="zh-TW" sz="1900" b="1" dirty="0">
                <a:solidFill>
                  <a:srgbClr val="333F50"/>
                </a:solidFill>
                <a:latin typeface="微軟正黑體" panose="020B0604030504040204" pitchFamily="34" charset="-120"/>
                <a:ea typeface="微軟正黑體" panose="020B0604030504040204" pitchFamily="34" charset="-120"/>
              </a:rPr>
              <a:t>:</a:t>
            </a:r>
            <a:r>
              <a:rPr lang="zh-TW" altLang="en-US" sz="1900" b="1" dirty="0">
                <a:solidFill>
                  <a:srgbClr val="C00000"/>
                </a:solidFill>
                <a:latin typeface="微軟正黑體" panose="020B0604030504040204" pitchFamily="34" charset="-120"/>
                <a:ea typeface="微軟正黑體" panose="020B0604030504040204" pitchFamily="34" charset="-120"/>
              </a:rPr>
              <a:t>單張</a:t>
            </a:r>
            <a:r>
              <a:rPr lang="zh-TW" altLang="en-US" sz="1900" b="1" dirty="0">
                <a:solidFill>
                  <a:srgbClr val="333F50"/>
                </a:solidFill>
                <a:latin typeface="微軟正黑體" panose="020B0604030504040204" pitchFamily="34" charset="-120"/>
                <a:ea typeface="微軟正黑體" panose="020B0604030504040204" pitchFamily="34" charset="-120"/>
              </a:rPr>
              <a:t>照片識別顧客</a:t>
            </a:r>
          </a:p>
        </p:txBody>
      </p:sp>
      <p:cxnSp>
        <p:nvCxnSpPr>
          <p:cNvPr id="53" name="直線單箭頭接點 52">
            <a:extLst>
              <a:ext uri="{FF2B5EF4-FFF2-40B4-BE49-F238E27FC236}">
                <a16:creationId xmlns:a16="http://schemas.microsoft.com/office/drawing/2014/main" id="{4200AE97-960F-4BA6-B884-3B8D43E1D8BE}"/>
              </a:ext>
            </a:extLst>
          </p:cNvPr>
          <p:cNvCxnSpPr>
            <a:cxnSpLocks/>
          </p:cNvCxnSpPr>
          <p:nvPr/>
        </p:nvCxnSpPr>
        <p:spPr>
          <a:xfrm>
            <a:off x="1880536" y="5496098"/>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54" name="直線單箭頭接點 53">
            <a:extLst>
              <a:ext uri="{FF2B5EF4-FFF2-40B4-BE49-F238E27FC236}">
                <a16:creationId xmlns:a16="http://schemas.microsoft.com/office/drawing/2014/main" id="{05761579-3AB1-4C46-981A-94AACE9B663A}"/>
              </a:ext>
            </a:extLst>
          </p:cNvPr>
          <p:cNvCxnSpPr>
            <a:cxnSpLocks/>
          </p:cNvCxnSpPr>
          <p:nvPr/>
        </p:nvCxnSpPr>
        <p:spPr>
          <a:xfrm>
            <a:off x="3670105" y="3734007"/>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56" name="直線單箭頭接點 55">
            <a:extLst>
              <a:ext uri="{FF2B5EF4-FFF2-40B4-BE49-F238E27FC236}">
                <a16:creationId xmlns:a16="http://schemas.microsoft.com/office/drawing/2014/main" id="{5B894277-2396-4ACF-AFD0-E12907A4125D}"/>
              </a:ext>
            </a:extLst>
          </p:cNvPr>
          <p:cNvCxnSpPr>
            <a:cxnSpLocks/>
          </p:cNvCxnSpPr>
          <p:nvPr/>
        </p:nvCxnSpPr>
        <p:spPr>
          <a:xfrm>
            <a:off x="6580219" y="3734007"/>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58" name="直線單箭頭接點 57">
            <a:extLst>
              <a:ext uri="{FF2B5EF4-FFF2-40B4-BE49-F238E27FC236}">
                <a16:creationId xmlns:a16="http://schemas.microsoft.com/office/drawing/2014/main" id="{E069A7D4-D2CE-42C8-B7F0-D5A3576D25AC}"/>
              </a:ext>
            </a:extLst>
          </p:cNvPr>
          <p:cNvCxnSpPr>
            <a:cxnSpLocks/>
          </p:cNvCxnSpPr>
          <p:nvPr/>
        </p:nvCxnSpPr>
        <p:spPr>
          <a:xfrm>
            <a:off x="8534702" y="3734007"/>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61" name="直線單箭頭接點 60">
            <a:extLst>
              <a:ext uri="{FF2B5EF4-FFF2-40B4-BE49-F238E27FC236}">
                <a16:creationId xmlns:a16="http://schemas.microsoft.com/office/drawing/2014/main" id="{4A6C384C-C69B-4A20-9876-CBB1229DB6FA}"/>
              </a:ext>
            </a:extLst>
          </p:cNvPr>
          <p:cNvCxnSpPr>
            <a:cxnSpLocks/>
          </p:cNvCxnSpPr>
          <p:nvPr/>
        </p:nvCxnSpPr>
        <p:spPr>
          <a:xfrm>
            <a:off x="10382045" y="3734007"/>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62" name="直線單箭頭接點 61">
            <a:extLst>
              <a:ext uri="{FF2B5EF4-FFF2-40B4-BE49-F238E27FC236}">
                <a16:creationId xmlns:a16="http://schemas.microsoft.com/office/drawing/2014/main" id="{673983C1-AC02-4162-AD95-8AA1B5D8D1D3}"/>
              </a:ext>
            </a:extLst>
          </p:cNvPr>
          <p:cNvCxnSpPr>
            <a:cxnSpLocks/>
          </p:cNvCxnSpPr>
          <p:nvPr/>
        </p:nvCxnSpPr>
        <p:spPr>
          <a:xfrm rot="16200000" flipV="1">
            <a:off x="9511188" y="4427917"/>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63" name="直線單箭頭接點 62">
            <a:extLst>
              <a:ext uri="{FF2B5EF4-FFF2-40B4-BE49-F238E27FC236}">
                <a16:creationId xmlns:a16="http://schemas.microsoft.com/office/drawing/2014/main" id="{BB91B077-74DF-40BF-AAC4-674899146809}"/>
              </a:ext>
            </a:extLst>
          </p:cNvPr>
          <p:cNvCxnSpPr>
            <a:cxnSpLocks/>
          </p:cNvCxnSpPr>
          <p:nvPr/>
        </p:nvCxnSpPr>
        <p:spPr>
          <a:xfrm rot="5400000" flipV="1">
            <a:off x="5200881" y="3245028"/>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64" name="直線單箭頭接點 63">
            <a:extLst>
              <a:ext uri="{FF2B5EF4-FFF2-40B4-BE49-F238E27FC236}">
                <a16:creationId xmlns:a16="http://schemas.microsoft.com/office/drawing/2014/main" id="{7AF40998-ABA3-4AE0-B321-D2277490F80C}"/>
              </a:ext>
            </a:extLst>
          </p:cNvPr>
          <p:cNvCxnSpPr>
            <a:cxnSpLocks/>
          </p:cNvCxnSpPr>
          <p:nvPr/>
        </p:nvCxnSpPr>
        <p:spPr>
          <a:xfrm rot="5400000" flipV="1">
            <a:off x="5200881" y="4596042"/>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65" name="群組 64">
            <a:extLst>
              <a:ext uri="{FF2B5EF4-FFF2-40B4-BE49-F238E27FC236}">
                <a16:creationId xmlns:a16="http://schemas.microsoft.com/office/drawing/2014/main" id="{7A11A9A0-1FFE-4460-B0D5-58A4598C3368}"/>
              </a:ext>
            </a:extLst>
          </p:cNvPr>
          <p:cNvGrpSpPr/>
          <p:nvPr/>
        </p:nvGrpSpPr>
        <p:grpSpPr>
          <a:xfrm>
            <a:off x="2646599" y="3537253"/>
            <a:ext cx="564270" cy="564270"/>
            <a:chOff x="4081164" y="5059416"/>
            <a:chExt cx="1144526" cy="1144526"/>
          </a:xfrm>
        </p:grpSpPr>
        <p:sp>
          <p:nvSpPr>
            <p:cNvPr id="66" name="Google Shape;97;p1">
              <a:extLst>
                <a:ext uri="{FF2B5EF4-FFF2-40B4-BE49-F238E27FC236}">
                  <a16:creationId xmlns:a16="http://schemas.microsoft.com/office/drawing/2014/main" id="{8D2B3FDE-5427-4767-A35D-F8BD2B276AA6}"/>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7" name="圖片 66">
              <a:extLst>
                <a:ext uri="{FF2B5EF4-FFF2-40B4-BE49-F238E27FC236}">
                  <a16:creationId xmlns:a16="http://schemas.microsoft.com/office/drawing/2014/main" id="{CCC138AD-C75A-4FE3-9B31-24B900C5A381}"/>
                </a:ext>
              </a:extLst>
            </p:cNvPr>
            <p:cNvPicPr>
              <a:picLocks noChangeAspect="1"/>
            </p:cNvPicPr>
            <p:nvPr/>
          </p:nvPicPr>
          <p:blipFill>
            <a:blip r:embed="rId3"/>
            <a:stretch>
              <a:fillRect/>
            </a:stretch>
          </p:blipFill>
          <p:spPr>
            <a:xfrm>
              <a:off x="4296229" y="5146113"/>
              <a:ext cx="783640" cy="979550"/>
            </a:xfrm>
            <a:prstGeom prst="rect">
              <a:avLst/>
            </a:prstGeom>
          </p:spPr>
        </p:pic>
      </p:grpSp>
      <p:grpSp>
        <p:nvGrpSpPr>
          <p:cNvPr id="71" name="群組 70">
            <a:extLst>
              <a:ext uri="{FF2B5EF4-FFF2-40B4-BE49-F238E27FC236}">
                <a16:creationId xmlns:a16="http://schemas.microsoft.com/office/drawing/2014/main" id="{4C39CB21-78B7-4F72-ABC7-29103B683F07}"/>
              </a:ext>
            </a:extLst>
          </p:cNvPr>
          <p:cNvGrpSpPr/>
          <p:nvPr/>
        </p:nvGrpSpPr>
        <p:grpSpPr>
          <a:xfrm>
            <a:off x="2646599" y="4310316"/>
            <a:ext cx="564270" cy="564270"/>
            <a:chOff x="4081164" y="5059416"/>
            <a:chExt cx="1144526" cy="1144526"/>
          </a:xfrm>
        </p:grpSpPr>
        <p:sp>
          <p:nvSpPr>
            <p:cNvPr id="72" name="Google Shape;97;p1">
              <a:extLst>
                <a:ext uri="{FF2B5EF4-FFF2-40B4-BE49-F238E27FC236}">
                  <a16:creationId xmlns:a16="http://schemas.microsoft.com/office/drawing/2014/main" id="{78805B8C-D4C2-4D5A-9689-68420C13CE28}"/>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3" name="圖片 72">
              <a:extLst>
                <a:ext uri="{FF2B5EF4-FFF2-40B4-BE49-F238E27FC236}">
                  <a16:creationId xmlns:a16="http://schemas.microsoft.com/office/drawing/2014/main" id="{11EA44ED-582A-4F7E-AC0E-7B7B8EC6AA0A}"/>
                </a:ext>
              </a:extLst>
            </p:cNvPr>
            <p:cNvPicPr>
              <a:picLocks noChangeAspect="1"/>
            </p:cNvPicPr>
            <p:nvPr/>
          </p:nvPicPr>
          <p:blipFill>
            <a:blip r:embed="rId3"/>
            <a:stretch>
              <a:fillRect/>
            </a:stretch>
          </p:blipFill>
          <p:spPr>
            <a:xfrm>
              <a:off x="4296229" y="5146113"/>
              <a:ext cx="783640" cy="979550"/>
            </a:xfrm>
            <a:prstGeom prst="rect">
              <a:avLst/>
            </a:prstGeom>
          </p:spPr>
        </p:pic>
      </p:grpSp>
      <p:pic>
        <p:nvPicPr>
          <p:cNvPr id="75" name="圖片 74">
            <a:extLst>
              <a:ext uri="{FF2B5EF4-FFF2-40B4-BE49-F238E27FC236}">
                <a16:creationId xmlns:a16="http://schemas.microsoft.com/office/drawing/2014/main" id="{F4FF9266-FF9C-4284-995E-59DBE3FB5B8C}"/>
              </a:ext>
            </a:extLst>
          </p:cNvPr>
          <p:cNvPicPr>
            <a:picLocks noChangeAspect="1"/>
          </p:cNvPicPr>
          <p:nvPr/>
        </p:nvPicPr>
        <p:blipFill>
          <a:blip r:embed="rId3"/>
          <a:stretch>
            <a:fillRect/>
          </a:stretch>
        </p:blipFill>
        <p:spPr>
          <a:xfrm>
            <a:off x="11004253" y="3332048"/>
            <a:ext cx="568528" cy="710661"/>
          </a:xfrm>
          <a:prstGeom prst="rect">
            <a:avLst/>
          </a:prstGeom>
        </p:spPr>
      </p:pic>
      <p:sp>
        <p:nvSpPr>
          <p:cNvPr id="76" name="Google Shape;132;p3">
            <a:extLst>
              <a:ext uri="{FF2B5EF4-FFF2-40B4-BE49-F238E27FC236}">
                <a16:creationId xmlns:a16="http://schemas.microsoft.com/office/drawing/2014/main" id="{4FF669F1-75AE-4F3B-AF98-A9D5C85A90DB}"/>
              </a:ext>
            </a:extLst>
          </p:cNvPr>
          <p:cNvSpPr/>
          <p:nvPr/>
        </p:nvSpPr>
        <p:spPr>
          <a:xfrm rot="-5400000">
            <a:off x="8991944" y="5088962"/>
            <a:ext cx="279403" cy="159015"/>
          </a:xfrm>
          <a:prstGeom prst="triangle">
            <a:avLst>
              <a:gd name="adj" fmla="val 56330"/>
            </a:avLst>
          </a:prstGeom>
          <a:gradFill>
            <a:gsLst>
              <a:gs pos="0">
                <a:srgbClr val="0070C0">
                  <a:alpha val="47843"/>
                </a:srgbClr>
              </a:gs>
              <a:gs pos="55000">
                <a:srgbClr val="A9BEE4">
                  <a:alpha val="62745"/>
                </a:srgbClr>
              </a:gs>
              <a:gs pos="100000">
                <a:srgbClr val="FFFFFF">
                  <a:alpha val="6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pic>
        <p:nvPicPr>
          <p:cNvPr id="80" name="圖形 79">
            <a:extLst>
              <a:ext uri="{FF2B5EF4-FFF2-40B4-BE49-F238E27FC236}">
                <a16:creationId xmlns:a16="http://schemas.microsoft.com/office/drawing/2014/main" id="{BD588CF0-D11B-4E91-A321-5387A7C2AC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99945" y="5025487"/>
            <a:ext cx="284270" cy="284270"/>
          </a:xfrm>
          <a:prstGeom prst="rect">
            <a:avLst/>
          </a:prstGeom>
        </p:spPr>
      </p:pic>
      <p:grpSp>
        <p:nvGrpSpPr>
          <p:cNvPr id="41" name="群組 40">
            <a:extLst>
              <a:ext uri="{FF2B5EF4-FFF2-40B4-BE49-F238E27FC236}">
                <a16:creationId xmlns:a16="http://schemas.microsoft.com/office/drawing/2014/main" id="{B56B27BE-AE51-4847-AF68-F01B0D3D4132}"/>
              </a:ext>
            </a:extLst>
          </p:cNvPr>
          <p:cNvGrpSpPr/>
          <p:nvPr/>
        </p:nvGrpSpPr>
        <p:grpSpPr>
          <a:xfrm>
            <a:off x="6315613" y="261142"/>
            <a:ext cx="3552287" cy="619904"/>
            <a:chOff x="6315613" y="261142"/>
            <a:chExt cx="3552287" cy="619904"/>
          </a:xfrm>
        </p:grpSpPr>
        <p:sp>
          <p:nvSpPr>
            <p:cNvPr id="42" name="矩形: 圓角 41">
              <a:extLst>
                <a:ext uri="{FF2B5EF4-FFF2-40B4-BE49-F238E27FC236}">
                  <a16:creationId xmlns:a16="http://schemas.microsoft.com/office/drawing/2014/main" id="{66A05076-9028-4191-9E9C-00F100653B67}"/>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CCAEA2C6-EF2D-4B61-83DB-78E9D27B3A0C}"/>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進度條">
              <a:extLst>
                <a:ext uri="{FF2B5EF4-FFF2-40B4-BE49-F238E27FC236}">
                  <a16:creationId xmlns:a16="http://schemas.microsoft.com/office/drawing/2014/main" id="{A58D3157-DBBC-40D7-A675-57510AB81E06}"/>
                </a:ext>
              </a:extLst>
            </p:cNvPr>
            <p:cNvSpPr/>
            <p:nvPr/>
          </p:nvSpPr>
          <p:spPr>
            <a:xfrm>
              <a:off x="6659342" y="473427"/>
              <a:ext cx="586008" cy="53623"/>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AA4867CA-7D4C-4858-B6C8-873EDDF46286}"/>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FEA7B694-8FD2-4F9F-8368-797429FFD7D7}"/>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7BD08E99-4353-4600-BE24-3EB41431B713}"/>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1FCF4A1C-69ED-47BF-A637-F1D9CDB069C7}"/>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FA19380B-6162-4B7B-8253-18B7F50F5840}"/>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040F8FE3-BD42-4682-AA2E-315D29FD92CE}"/>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AFA4F88F-7421-458A-B7F2-830F3778F94B}"/>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CCCAA672-011D-43A4-85AC-547E88EB5DF7}"/>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88611499-3C72-4214-871A-84663D7B4644}"/>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標題 5">
              <a:extLst>
                <a:ext uri="{FF2B5EF4-FFF2-40B4-BE49-F238E27FC236}">
                  <a16:creationId xmlns:a16="http://schemas.microsoft.com/office/drawing/2014/main" id="{21F51373-85BA-4BB7-854F-B19C5BF078B7}"/>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81" name="標題 5">
              <a:extLst>
                <a:ext uri="{FF2B5EF4-FFF2-40B4-BE49-F238E27FC236}">
                  <a16:creationId xmlns:a16="http://schemas.microsoft.com/office/drawing/2014/main" id="{BD562E02-DC79-47D4-89B9-001FFAD8C7AA}"/>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89" name="橢圓 88">
              <a:extLst>
                <a:ext uri="{FF2B5EF4-FFF2-40B4-BE49-F238E27FC236}">
                  <a16:creationId xmlns:a16="http://schemas.microsoft.com/office/drawing/2014/main" id="{86A957AF-4C0C-4762-9C37-632BBACBF7B0}"/>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0909E47-9303-49F8-9162-058B20C8EE04}"/>
              </a:ext>
            </a:extLst>
          </p:cNvPr>
          <p:cNvSpPr>
            <a:spLocks noGrp="1"/>
          </p:cNvSpPr>
          <p:nvPr>
            <p:ph type="sldNum" sz="quarter" idx="12"/>
          </p:nvPr>
        </p:nvSpPr>
        <p:spPr/>
        <p:txBody>
          <a:bodyPr/>
          <a:lstStyle/>
          <a:p>
            <a:fld id="{707EBC05-AD4A-43C3-A6DF-1409246104C0}" type="slidenum">
              <a:rPr lang="zh-TW" altLang="en-US" smtClean="0"/>
              <a:pPr/>
              <a:t>20</a:t>
            </a:fld>
            <a:endParaRPr lang="zh-TW" altLang="en-US" dirty="0"/>
          </a:p>
        </p:txBody>
      </p:sp>
    </p:spTree>
    <p:extLst>
      <p:ext uri="{BB962C8B-B14F-4D97-AF65-F5344CB8AC3E}">
        <p14:creationId xmlns:p14="http://schemas.microsoft.com/office/powerpoint/2010/main" val="186687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字方塊 37">
            <a:extLst>
              <a:ext uri="{FF2B5EF4-FFF2-40B4-BE49-F238E27FC236}">
                <a16:creationId xmlns:a16="http://schemas.microsoft.com/office/drawing/2014/main" id="{1EC158BC-2882-4D4B-BC8C-41DB722FF0CF}"/>
              </a:ext>
            </a:extLst>
          </p:cNvPr>
          <p:cNvSpPr txBox="1"/>
          <p:nvPr/>
        </p:nvSpPr>
        <p:spPr>
          <a:xfrm>
            <a:off x="7289334" y="804859"/>
            <a:ext cx="2072904" cy="461665"/>
          </a:xfrm>
          <a:prstGeom prst="rect">
            <a:avLst/>
          </a:prstGeom>
          <a:noFill/>
        </p:spPr>
        <p:txBody>
          <a:bodyPr wrap="square" rtlCol="0">
            <a:spAutoFit/>
          </a:bodyPr>
          <a:lstStyle/>
          <a:p>
            <a:r>
              <a:rPr lang="zh-TW" altLang="en-US" sz="2400" b="1" dirty="0">
                <a:solidFill>
                  <a:srgbClr val="333F50"/>
                </a:solidFill>
                <a:latin typeface="微軟正黑體" panose="020B0604030504040204" pitchFamily="34" charset="-120"/>
                <a:ea typeface="微軟正黑體" panose="020B0604030504040204" pitchFamily="34" charset="-120"/>
              </a:rPr>
              <a:t>實際運作畫面</a:t>
            </a:r>
          </a:p>
        </p:txBody>
      </p:sp>
      <p:sp>
        <p:nvSpPr>
          <p:cNvPr id="2" name="矩形 1">
            <a:extLst>
              <a:ext uri="{FF2B5EF4-FFF2-40B4-BE49-F238E27FC236}">
                <a16:creationId xmlns:a16="http://schemas.microsoft.com/office/drawing/2014/main" id="{058D10CE-F629-4FCA-AA12-E8ECFB3B60B7}"/>
              </a:ext>
            </a:extLst>
          </p:cNvPr>
          <p:cNvSpPr/>
          <p:nvPr/>
        </p:nvSpPr>
        <p:spPr>
          <a:xfrm>
            <a:off x="1412285" y="1350557"/>
            <a:ext cx="4334896" cy="461665"/>
          </a:xfrm>
          <a:prstGeom prst="rect">
            <a:avLst/>
          </a:prstGeom>
          <a:noFill/>
        </p:spPr>
        <p:txBody>
          <a:bodyPr wrap="square" rtlCol="0">
            <a:spAutoFit/>
          </a:bodyPr>
          <a:lstStyle/>
          <a:p>
            <a:r>
              <a:rPr lang="zh-TW" altLang="en-US" sz="2400" b="1" dirty="0">
                <a:solidFill>
                  <a:srgbClr val="333F50"/>
                </a:solidFill>
                <a:latin typeface="微軟正黑體" panose="020B0604030504040204" pitchFamily="34" charset="-120"/>
                <a:ea typeface="微軟正黑體" panose="020B0604030504040204" pitchFamily="34" charset="-120"/>
              </a:rPr>
              <a:t>K 折交叉驗證器</a:t>
            </a:r>
            <a:r>
              <a:rPr lang="en-US" altLang="zh-TW" sz="2400" b="1" dirty="0">
                <a:solidFill>
                  <a:srgbClr val="333F50"/>
                </a:solidFill>
                <a:latin typeface="微軟正黑體" panose="020B0604030504040204" pitchFamily="34" charset="-120"/>
                <a:ea typeface="微軟正黑體" panose="020B0604030504040204" pitchFamily="34" charset="-120"/>
              </a:rPr>
              <a:t> – </a:t>
            </a:r>
            <a:r>
              <a:rPr lang="zh-TW" altLang="en-US" sz="2400" b="1" dirty="0">
                <a:solidFill>
                  <a:srgbClr val="333F50"/>
                </a:solidFill>
                <a:latin typeface="微軟正黑體" panose="020B0604030504040204" pitchFamily="34" charset="-120"/>
                <a:ea typeface="微軟正黑體" panose="020B0604030504040204" pitchFamily="34" charset="-120"/>
              </a:rPr>
              <a:t>驗證精準度</a:t>
            </a:r>
          </a:p>
        </p:txBody>
      </p:sp>
      <p:pic>
        <p:nvPicPr>
          <p:cNvPr id="9" name="圖片 8">
            <a:extLst>
              <a:ext uri="{FF2B5EF4-FFF2-40B4-BE49-F238E27FC236}">
                <a16:creationId xmlns:a16="http://schemas.microsoft.com/office/drawing/2014/main" id="{6B297B66-4603-4614-8DD4-80F5F21EC83B}"/>
              </a:ext>
            </a:extLst>
          </p:cNvPr>
          <p:cNvPicPr>
            <a:picLocks noChangeAspect="1"/>
          </p:cNvPicPr>
          <p:nvPr/>
        </p:nvPicPr>
        <p:blipFill>
          <a:blip r:embed="rId2"/>
          <a:stretch>
            <a:fillRect/>
          </a:stretch>
        </p:blipFill>
        <p:spPr>
          <a:xfrm>
            <a:off x="775513" y="1806346"/>
            <a:ext cx="5245100" cy="4296001"/>
          </a:xfrm>
          <a:prstGeom prst="rect">
            <a:avLst/>
          </a:prstGeom>
        </p:spPr>
      </p:pic>
      <p:sp>
        <p:nvSpPr>
          <p:cNvPr id="15" name="文字方塊 14">
            <a:extLst>
              <a:ext uri="{FF2B5EF4-FFF2-40B4-BE49-F238E27FC236}">
                <a16:creationId xmlns:a16="http://schemas.microsoft.com/office/drawing/2014/main" id="{FFD19CCD-B1D9-4BEB-A479-6993973E12F3}"/>
              </a:ext>
            </a:extLst>
          </p:cNvPr>
          <p:cNvSpPr txBox="1"/>
          <p:nvPr/>
        </p:nvSpPr>
        <p:spPr>
          <a:xfrm>
            <a:off x="2492689" y="5463674"/>
            <a:ext cx="3261748" cy="338554"/>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600" b="1" dirty="0">
                <a:solidFill>
                  <a:srgbClr val="333F50"/>
                </a:solidFill>
              </a:rPr>
              <a:t>每次有新註冊用戶就會重新建模</a:t>
            </a:r>
          </a:p>
        </p:txBody>
      </p:sp>
      <p:cxnSp>
        <p:nvCxnSpPr>
          <p:cNvPr id="11" name="直線接點 10">
            <a:extLst>
              <a:ext uri="{FF2B5EF4-FFF2-40B4-BE49-F238E27FC236}">
                <a16:creationId xmlns:a16="http://schemas.microsoft.com/office/drawing/2014/main" id="{5C46317C-99C3-4D72-BF3A-4BA5A9DE43B7}"/>
              </a:ext>
            </a:extLst>
          </p:cNvPr>
          <p:cNvCxnSpPr>
            <a:cxnSpLocks/>
          </p:cNvCxnSpPr>
          <p:nvPr/>
        </p:nvCxnSpPr>
        <p:spPr>
          <a:xfrm>
            <a:off x="1222834" y="2559551"/>
            <a:ext cx="4582403" cy="0"/>
          </a:xfrm>
          <a:prstGeom prst="line">
            <a:avLst/>
          </a:prstGeom>
          <a:ln w="28575">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CB195CA3-7EA7-4B21-9638-AC89CEB2963E}"/>
              </a:ext>
            </a:extLst>
          </p:cNvPr>
          <p:cNvCxnSpPr>
            <a:cxnSpLocks/>
          </p:cNvCxnSpPr>
          <p:nvPr/>
        </p:nvCxnSpPr>
        <p:spPr>
          <a:xfrm>
            <a:off x="1222834" y="4096251"/>
            <a:ext cx="4582403" cy="0"/>
          </a:xfrm>
          <a:prstGeom prst="line">
            <a:avLst/>
          </a:prstGeom>
          <a:ln w="28575">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9EFC03F5-7E5A-4302-A2E0-41DA95F447A1}"/>
              </a:ext>
            </a:extLst>
          </p:cNvPr>
          <p:cNvSpPr/>
          <p:nvPr/>
        </p:nvSpPr>
        <p:spPr>
          <a:xfrm>
            <a:off x="934287" y="2462006"/>
            <a:ext cx="271949" cy="20152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accent6">
                    <a:lumMod val="75000"/>
                  </a:schemeClr>
                </a:solidFill>
              </a:ln>
              <a:noFill/>
            </a:endParaRPr>
          </a:p>
        </p:txBody>
      </p:sp>
      <p:sp>
        <p:nvSpPr>
          <p:cNvPr id="17" name="矩形 16">
            <a:extLst>
              <a:ext uri="{FF2B5EF4-FFF2-40B4-BE49-F238E27FC236}">
                <a16:creationId xmlns:a16="http://schemas.microsoft.com/office/drawing/2014/main" id="{7027A53D-ADAC-48F5-AB03-FE1A4450C15B}"/>
              </a:ext>
            </a:extLst>
          </p:cNvPr>
          <p:cNvSpPr/>
          <p:nvPr/>
        </p:nvSpPr>
        <p:spPr>
          <a:xfrm>
            <a:off x="206834" y="2205175"/>
            <a:ext cx="661759" cy="279401"/>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333F50"/>
                </a:solidFill>
                <a:latin typeface="Helvetica" panose="020B0604020202020204" pitchFamily="34" charset="0"/>
                <a:cs typeface="Helvetica" panose="020B0604020202020204" pitchFamily="34" charset="0"/>
              </a:rPr>
              <a:t>98%</a:t>
            </a:r>
            <a:endParaRPr lang="zh-TW" altLang="en-US" b="1" dirty="0">
              <a:solidFill>
                <a:srgbClr val="333F50"/>
              </a:solidFill>
              <a:latin typeface="Helvetica" panose="020B0604020202020204" pitchFamily="34" charset="0"/>
              <a:cs typeface="Helvetica" panose="020B0604020202020204" pitchFamily="34" charset="0"/>
            </a:endParaRPr>
          </a:p>
        </p:txBody>
      </p:sp>
      <p:cxnSp>
        <p:nvCxnSpPr>
          <p:cNvPr id="19" name="直線接點 18">
            <a:extLst>
              <a:ext uri="{FF2B5EF4-FFF2-40B4-BE49-F238E27FC236}">
                <a16:creationId xmlns:a16="http://schemas.microsoft.com/office/drawing/2014/main" id="{5F79E24D-E72E-4143-AF53-5530EA198BCA}"/>
              </a:ext>
            </a:extLst>
          </p:cNvPr>
          <p:cNvCxnSpPr>
            <a:cxnSpLocks/>
          </p:cNvCxnSpPr>
          <p:nvPr/>
        </p:nvCxnSpPr>
        <p:spPr>
          <a:xfrm>
            <a:off x="800885" y="2496842"/>
            <a:ext cx="117148" cy="6270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D4252224-35D8-4FE7-BB62-1B462A16E026}"/>
              </a:ext>
            </a:extLst>
          </p:cNvPr>
          <p:cNvSpPr/>
          <p:nvPr/>
        </p:nvSpPr>
        <p:spPr>
          <a:xfrm>
            <a:off x="947076" y="4015318"/>
            <a:ext cx="271949" cy="15629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accent6">
                    <a:lumMod val="75000"/>
                  </a:schemeClr>
                </a:solidFill>
              </a:ln>
              <a:noFill/>
            </a:endParaRPr>
          </a:p>
        </p:txBody>
      </p:sp>
      <p:sp>
        <p:nvSpPr>
          <p:cNvPr id="30" name="矩形 29">
            <a:extLst>
              <a:ext uri="{FF2B5EF4-FFF2-40B4-BE49-F238E27FC236}">
                <a16:creationId xmlns:a16="http://schemas.microsoft.com/office/drawing/2014/main" id="{1685F7C4-2A17-4021-88AE-999C4C7DA31C}"/>
              </a:ext>
            </a:extLst>
          </p:cNvPr>
          <p:cNvSpPr/>
          <p:nvPr/>
        </p:nvSpPr>
        <p:spPr>
          <a:xfrm>
            <a:off x="217489" y="3748618"/>
            <a:ext cx="661759" cy="279401"/>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333F50"/>
                </a:solidFill>
                <a:latin typeface="Helvetica" panose="020B0604020202020204" pitchFamily="34" charset="0"/>
                <a:cs typeface="Helvetica" panose="020B0604020202020204" pitchFamily="34" charset="0"/>
              </a:rPr>
              <a:t>92%</a:t>
            </a:r>
            <a:endParaRPr lang="zh-TW" altLang="en-US" b="1" dirty="0">
              <a:solidFill>
                <a:srgbClr val="333F50"/>
              </a:solidFill>
              <a:latin typeface="Helvetica" panose="020B0604020202020204" pitchFamily="34" charset="0"/>
              <a:cs typeface="Helvetica" panose="020B0604020202020204" pitchFamily="34" charset="0"/>
            </a:endParaRPr>
          </a:p>
        </p:txBody>
      </p:sp>
      <p:cxnSp>
        <p:nvCxnSpPr>
          <p:cNvPr id="31" name="直線接點 30">
            <a:extLst>
              <a:ext uri="{FF2B5EF4-FFF2-40B4-BE49-F238E27FC236}">
                <a16:creationId xmlns:a16="http://schemas.microsoft.com/office/drawing/2014/main" id="{DFF5DAE1-8DD6-4DD9-AF89-0D6C8A2B9D9D}"/>
              </a:ext>
            </a:extLst>
          </p:cNvPr>
          <p:cNvCxnSpPr>
            <a:cxnSpLocks/>
            <a:endCxn id="29" idx="1"/>
          </p:cNvCxnSpPr>
          <p:nvPr/>
        </p:nvCxnSpPr>
        <p:spPr>
          <a:xfrm>
            <a:off x="811540" y="4040285"/>
            <a:ext cx="135536" cy="5318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37DB0132-5F83-47E7-923C-2E85181A4D53}"/>
              </a:ext>
            </a:extLst>
          </p:cNvPr>
          <p:cNvPicPr>
            <a:picLocks noChangeAspect="1"/>
          </p:cNvPicPr>
          <p:nvPr/>
        </p:nvPicPr>
        <p:blipFill rotWithShape="1">
          <a:blip r:embed="rId3"/>
          <a:srcRect t="9903"/>
          <a:stretch/>
        </p:blipFill>
        <p:spPr>
          <a:xfrm>
            <a:off x="6105080" y="1357701"/>
            <a:ext cx="4310272" cy="2390917"/>
          </a:xfrm>
          <a:prstGeom prst="rect">
            <a:avLst/>
          </a:prstGeom>
        </p:spPr>
      </p:pic>
      <p:pic>
        <p:nvPicPr>
          <p:cNvPr id="10" name="圖片 9">
            <a:extLst>
              <a:ext uri="{FF2B5EF4-FFF2-40B4-BE49-F238E27FC236}">
                <a16:creationId xmlns:a16="http://schemas.microsoft.com/office/drawing/2014/main" id="{9F6F02C8-E2C4-47B9-A2AB-C5F74D9F3C80}"/>
              </a:ext>
            </a:extLst>
          </p:cNvPr>
          <p:cNvPicPr>
            <a:picLocks noChangeAspect="1"/>
          </p:cNvPicPr>
          <p:nvPr/>
        </p:nvPicPr>
        <p:blipFill>
          <a:blip r:embed="rId4"/>
          <a:stretch>
            <a:fillRect/>
          </a:stretch>
        </p:blipFill>
        <p:spPr>
          <a:xfrm>
            <a:off x="6247886" y="1380135"/>
            <a:ext cx="1862586" cy="555996"/>
          </a:xfrm>
          <a:prstGeom prst="rect">
            <a:avLst/>
          </a:prstGeom>
          <a:ln w="38100">
            <a:solidFill>
              <a:srgbClr val="FFC000"/>
            </a:solidFill>
          </a:ln>
        </p:spPr>
      </p:pic>
      <p:pic>
        <p:nvPicPr>
          <p:cNvPr id="12" name="圖片 11">
            <a:extLst>
              <a:ext uri="{FF2B5EF4-FFF2-40B4-BE49-F238E27FC236}">
                <a16:creationId xmlns:a16="http://schemas.microsoft.com/office/drawing/2014/main" id="{805BB887-9E55-4FDB-8BF3-9BBE77A81ADC}"/>
              </a:ext>
            </a:extLst>
          </p:cNvPr>
          <p:cNvPicPr>
            <a:picLocks noChangeAspect="1"/>
          </p:cNvPicPr>
          <p:nvPr/>
        </p:nvPicPr>
        <p:blipFill>
          <a:blip r:embed="rId5"/>
          <a:stretch>
            <a:fillRect/>
          </a:stretch>
        </p:blipFill>
        <p:spPr>
          <a:xfrm>
            <a:off x="6105080" y="3979853"/>
            <a:ext cx="4301664" cy="2424379"/>
          </a:xfrm>
          <a:prstGeom prst="rect">
            <a:avLst/>
          </a:prstGeom>
          <a:ln>
            <a:noFill/>
          </a:ln>
        </p:spPr>
      </p:pic>
      <p:pic>
        <p:nvPicPr>
          <p:cNvPr id="14" name="圖片 13">
            <a:extLst>
              <a:ext uri="{FF2B5EF4-FFF2-40B4-BE49-F238E27FC236}">
                <a16:creationId xmlns:a16="http://schemas.microsoft.com/office/drawing/2014/main" id="{BD2A01B4-0E65-4DF7-8BE6-691B0AFFD0E3}"/>
              </a:ext>
            </a:extLst>
          </p:cNvPr>
          <p:cNvPicPr>
            <a:picLocks noChangeAspect="1"/>
          </p:cNvPicPr>
          <p:nvPr/>
        </p:nvPicPr>
        <p:blipFill>
          <a:blip r:embed="rId6"/>
          <a:stretch>
            <a:fillRect/>
          </a:stretch>
        </p:blipFill>
        <p:spPr>
          <a:xfrm>
            <a:off x="6448359" y="3855556"/>
            <a:ext cx="1662113" cy="554038"/>
          </a:xfrm>
          <a:prstGeom prst="rect">
            <a:avLst/>
          </a:prstGeom>
          <a:ln w="38100">
            <a:solidFill>
              <a:srgbClr val="FFC000"/>
            </a:solidFill>
          </a:ln>
        </p:spPr>
      </p:pic>
      <p:sp>
        <p:nvSpPr>
          <p:cNvPr id="21" name="文字方塊 20">
            <a:extLst>
              <a:ext uri="{FF2B5EF4-FFF2-40B4-BE49-F238E27FC236}">
                <a16:creationId xmlns:a16="http://schemas.microsoft.com/office/drawing/2014/main" id="{DE31C587-B636-4AFE-A970-9006E13C9B2A}"/>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人臉辨識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資料擴增</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+SVM</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22" name="群組 21">
            <a:extLst>
              <a:ext uri="{FF2B5EF4-FFF2-40B4-BE49-F238E27FC236}">
                <a16:creationId xmlns:a16="http://schemas.microsoft.com/office/drawing/2014/main" id="{E21ACFC5-702B-4BFA-9508-7DC20A364A6E}"/>
              </a:ext>
            </a:extLst>
          </p:cNvPr>
          <p:cNvGrpSpPr/>
          <p:nvPr/>
        </p:nvGrpSpPr>
        <p:grpSpPr>
          <a:xfrm>
            <a:off x="6315613" y="261142"/>
            <a:ext cx="3552287" cy="619904"/>
            <a:chOff x="6315613" y="261142"/>
            <a:chExt cx="3552287" cy="619904"/>
          </a:xfrm>
        </p:grpSpPr>
        <p:sp>
          <p:nvSpPr>
            <p:cNvPr id="23" name="矩形: 圓角 22">
              <a:extLst>
                <a:ext uri="{FF2B5EF4-FFF2-40B4-BE49-F238E27FC236}">
                  <a16:creationId xmlns:a16="http://schemas.microsoft.com/office/drawing/2014/main" id="{82575452-99A7-4DA5-8867-0D0B79C52830}"/>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1B903127-46DB-46D6-9D2D-57AF92EB7ED9}"/>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進度條">
              <a:extLst>
                <a:ext uri="{FF2B5EF4-FFF2-40B4-BE49-F238E27FC236}">
                  <a16:creationId xmlns:a16="http://schemas.microsoft.com/office/drawing/2014/main" id="{1061571A-3BB3-4609-8F9E-740A4ED86036}"/>
                </a:ext>
              </a:extLst>
            </p:cNvPr>
            <p:cNvSpPr/>
            <p:nvPr/>
          </p:nvSpPr>
          <p:spPr>
            <a:xfrm>
              <a:off x="6659342" y="473427"/>
              <a:ext cx="586008" cy="53623"/>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2F888109-0531-4F10-855B-A2FF6B1A0333}"/>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CDAC6543-C2C5-4BDE-87DB-3D51900831C8}"/>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DC11046A-38FE-4C46-AA76-8595CA0FF8E7}"/>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01BECAE7-F3C4-4DC8-B31C-AF18BC0E446C}"/>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BC1E4C44-AD18-4C8E-A7C8-3CD0097AA3A5}"/>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5AEDC81D-8C0E-47DF-92F4-8237FE44725F}"/>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AB41F01C-DFA6-4F94-85EE-8BA093F19FCA}"/>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637E7A73-4C1A-4CF7-8A42-F93B901BA9F1}"/>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F923231B-7C6B-44D7-AFF2-59DE3C7F1793}"/>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標題 5">
              <a:extLst>
                <a:ext uri="{FF2B5EF4-FFF2-40B4-BE49-F238E27FC236}">
                  <a16:creationId xmlns:a16="http://schemas.microsoft.com/office/drawing/2014/main" id="{97B9536F-9588-4DD4-9AF6-BB41D466CBDC}"/>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1" name="標題 5">
              <a:extLst>
                <a:ext uri="{FF2B5EF4-FFF2-40B4-BE49-F238E27FC236}">
                  <a16:creationId xmlns:a16="http://schemas.microsoft.com/office/drawing/2014/main" id="{913F7999-9323-49F4-BD55-43AF71635F87}"/>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42" name="橢圓 41">
              <a:extLst>
                <a:ext uri="{FF2B5EF4-FFF2-40B4-BE49-F238E27FC236}">
                  <a16:creationId xmlns:a16="http://schemas.microsoft.com/office/drawing/2014/main" id="{C2B4FE21-1B97-4447-A855-CC18AA7AD72C}"/>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投影片編號版面配置區 3">
            <a:extLst>
              <a:ext uri="{FF2B5EF4-FFF2-40B4-BE49-F238E27FC236}">
                <a16:creationId xmlns:a16="http://schemas.microsoft.com/office/drawing/2014/main" id="{1B00277E-A28E-4826-B97E-29D30DB73CAD}"/>
              </a:ext>
            </a:extLst>
          </p:cNvPr>
          <p:cNvSpPr>
            <a:spLocks noGrp="1"/>
          </p:cNvSpPr>
          <p:nvPr>
            <p:ph type="sldNum" sz="quarter" idx="12"/>
          </p:nvPr>
        </p:nvSpPr>
        <p:spPr/>
        <p:txBody>
          <a:bodyPr/>
          <a:lstStyle/>
          <a:p>
            <a:fld id="{707EBC05-AD4A-43C3-A6DF-1409246104C0}" type="slidenum">
              <a:rPr lang="zh-TW" altLang="en-US" smtClean="0"/>
              <a:pPr/>
              <a:t>21</a:t>
            </a:fld>
            <a:endParaRPr lang="zh-TW" altLang="en-US" dirty="0"/>
          </a:p>
        </p:txBody>
      </p:sp>
    </p:spTree>
    <p:extLst>
      <p:ext uri="{BB962C8B-B14F-4D97-AF65-F5344CB8AC3E}">
        <p14:creationId xmlns:p14="http://schemas.microsoft.com/office/powerpoint/2010/main" val="1307400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圖形 116">
            <a:extLst>
              <a:ext uri="{FF2B5EF4-FFF2-40B4-BE49-F238E27FC236}">
                <a16:creationId xmlns:a16="http://schemas.microsoft.com/office/drawing/2014/main" id="{1CAD0B5C-C826-4D2A-A6F5-9F48FAA6F4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205" y="2651934"/>
            <a:ext cx="690160" cy="690160"/>
          </a:xfrm>
          <a:prstGeom prst="rect">
            <a:avLst/>
          </a:prstGeom>
        </p:spPr>
      </p:pic>
      <p:sp>
        <p:nvSpPr>
          <p:cNvPr id="87" name="文字方塊 86">
            <a:extLst>
              <a:ext uri="{FF2B5EF4-FFF2-40B4-BE49-F238E27FC236}">
                <a16:creationId xmlns:a16="http://schemas.microsoft.com/office/drawing/2014/main" id="{04467E19-3BD3-4B82-856F-40AABE2B674C}"/>
              </a:ext>
            </a:extLst>
          </p:cNvPr>
          <p:cNvSpPr txBox="1"/>
          <p:nvPr/>
        </p:nvSpPr>
        <p:spPr>
          <a:xfrm>
            <a:off x="6132840" y="3471691"/>
            <a:ext cx="1158407" cy="338554"/>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600" b="1" dirty="0">
                <a:solidFill>
                  <a:srgbClr val="333F50"/>
                </a:solidFill>
                <a:latin typeface="Helvetica" panose="020B0604020202020204" pitchFamily="34" charset="0"/>
                <a:cs typeface="Helvetica" panose="020B0604020202020204" pitchFamily="34" charset="0"/>
              </a:rPr>
              <a:t>建立</a:t>
            </a:r>
            <a:r>
              <a:rPr lang="en-US" altLang="zh-TW" sz="1600" b="1" dirty="0">
                <a:solidFill>
                  <a:srgbClr val="333F50"/>
                </a:solidFill>
                <a:latin typeface="Helvetica" panose="020B0604020202020204" pitchFamily="34" charset="0"/>
                <a:cs typeface="Helvetica" panose="020B0604020202020204" pitchFamily="34" charset="0"/>
              </a:rPr>
              <a:t>SVM</a:t>
            </a:r>
            <a:endParaRPr lang="zh-TW" altLang="en-US" sz="1600" b="1" dirty="0">
              <a:solidFill>
                <a:srgbClr val="333F50"/>
              </a:solidFill>
              <a:latin typeface="Helvetica" panose="020B0604020202020204" pitchFamily="34" charset="0"/>
              <a:cs typeface="Helvetica" panose="020B0604020202020204" pitchFamily="34" charset="0"/>
            </a:endParaRPr>
          </a:p>
        </p:txBody>
      </p:sp>
      <p:sp>
        <p:nvSpPr>
          <p:cNvPr id="91" name="矩形: 圓角 90">
            <a:extLst>
              <a:ext uri="{FF2B5EF4-FFF2-40B4-BE49-F238E27FC236}">
                <a16:creationId xmlns:a16="http://schemas.microsoft.com/office/drawing/2014/main" id="{946DD9B0-820E-40E9-92AE-AC694CFDBE04}"/>
              </a:ext>
            </a:extLst>
          </p:cNvPr>
          <p:cNvSpPr/>
          <p:nvPr/>
        </p:nvSpPr>
        <p:spPr>
          <a:xfrm>
            <a:off x="7575273" y="2639039"/>
            <a:ext cx="1305083" cy="7112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Helvetica" panose="020B0604020202020204" pitchFamily="34" charset="0"/>
                <a:ea typeface="微軟正黑體" panose="020B0604030504040204" pitchFamily="34" charset="-120"/>
                <a:cs typeface="Helvetica" panose="020B0604020202020204" pitchFamily="34" charset="0"/>
              </a:rPr>
              <a:t>預測</a:t>
            </a:r>
          </a:p>
        </p:txBody>
      </p:sp>
      <p:sp>
        <p:nvSpPr>
          <p:cNvPr id="92" name="箭號: 向右 91">
            <a:extLst>
              <a:ext uri="{FF2B5EF4-FFF2-40B4-BE49-F238E27FC236}">
                <a16:creationId xmlns:a16="http://schemas.microsoft.com/office/drawing/2014/main" id="{EB42DE46-477A-4EBB-B37F-C1E66598D12F}"/>
              </a:ext>
            </a:extLst>
          </p:cNvPr>
          <p:cNvSpPr/>
          <p:nvPr/>
        </p:nvSpPr>
        <p:spPr>
          <a:xfrm>
            <a:off x="7076009" y="2865650"/>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93" name="箭號: 向右 92">
            <a:extLst>
              <a:ext uri="{FF2B5EF4-FFF2-40B4-BE49-F238E27FC236}">
                <a16:creationId xmlns:a16="http://schemas.microsoft.com/office/drawing/2014/main" id="{242FC379-C815-4594-9A94-CB80083CC21B}"/>
              </a:ext>
            </a:extLst>
          </p:cNvPr>
          <p:cNvSpPr/>
          <p:nvPr/>
        </p:nvSpPr>
        <p:spPr>
          <a:xfrm>
            <a:off x="9056065" y="2865650"/>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36" name="箭號: 向右 35">
            <a:extLst>
              <a:ext uri="{FF2B5EF4-FFF2-40B4-BE49-F238E27FC236}">
                <a16:creationId xmlns:a16="http://schemas.microsoft.com/office/drawing/2014/main" id="{B2888433-6DD6-4F27-A97E-B5D3595FE54E}"/>
              </a:ext>
            </a:extLst>
          </p:cNvPr>
          <p:cNvSpPr/>
          <p:nvPr/>
        </p:nvSpPr>
        <p:spPr>
          <a:xfrm>
            <a:off x="5798061" y="2867310"/>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50" name="箭號: 向右 49">
            <a:extLst>
              <a:ext uri="{FF2B5EF4-FFF2-40B4-BE49-F238E27FC236}">
                <a16:creationId xmlns:a16="http://schemas.microsoft.com/office/drawing/2014/main" id="{AE7D4ADE-97AB-425F-9F17-5D501EC49748}"/>
              </a:ext>
            </a:extLst>
          </p:cNvPr>
          <p:cNvSpPr/>
          <p:nvPr/>
        </p:nvSpPr>
        <p:spPr>
          <a:xfrm>
            <a:off x="4465258" y="2890206"/>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77" name="文字方塊 76">
            <a:extLst>
              <a:ext uri="{FF2B5EF4-FFF2-40B4-BE49-F238E27FC236}">
                <a16:creationId xmlns:a16="http://schemas.microsoft.com/office/drawing/2014/main" id="{12C65204-43A3-46BD-996D-C5116CE97A45}"/>
              </a:ext>
            </a:extLst>
          </p:cNvPr>
          <p:cNvSpPr txBox="1"/>
          <p:nvPr/>
        </p:nvSpPr>
        <p:spPr>
          <a:xfrm>
            <a:off x="3309459" y="3471691"/>
            <a:ext cx="1158407" cy="338554"/>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600" b="1" dirty="0">
                <a:solidFill>
                  <a:srgbClr val="333F50"/>
                </a:solidFill>
                <a:latin typeface="Helvetica" panose="020B0604020202020204" pitchFamily="34" charset="0"/>
                <a:cs typeface="Helvetica" panose="020B0604020202020204" pitchFamily="34" charset="0"/>
              </a:rPr>
              <a:t>資料擴增</a:t>
            </a:r>
          </a:p>
        </p:txBody>
      </p:sp>
      <p:sp>
        <p:nvSpPr>
          <p:cNvPr id="88" name="文字方塊 87">
            <a:extLst>
              <a:ext uri="{FF2B5EF4-FFF2-40B4-BE49-F238E27FC236}">
                <a16:creationId xmlns:a16="http://schemas.microsoft.com/office/drawing/2014/main" id="{0CB20544-8D7C-44DB-B51F-4327EC29F347}"/>
              </a:ext>
            </a:extLst>
          </p:cNvPr>
          <p:cNvSpPr txBox="1"/>
          <p:nvPr/>
        </p:nvSpPr>
        <p:spPr>
          <a:xfrm>
            <a:off x="4789719" y="3471691"/>
            <a:ext cx="1158407" cy="338554"/>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600" b="1" dirty="0">
                <a:solidFill>
                  <a:srgbClr val="333F50"/>
                </a:solidFill>
                <a:latin typeface="Helvetica" panose="020B0604020202020204" pitchFamily="34" charset="0"/>
                <a:cs typeface="Helvetica" panose="020B0604020202020204" pitchFamily="34" charset="0"/>
              </a:rPr>
              <a:t>取得特徵</a:t>
            </a:r>
          </a:p>
        </p:txBody>
      </p:sp>
      <p:sp>
        <p:nvSpPr>
          <p:cNvPr id="98" name="文字方塊 97">
            <a:extLst>
              <a:ext uri="{FF2B5EF4-FFF2-40B4-BE49-F238E27FC236}">
                <a16:creationId xmlns:a16="http://schemas.microsoft.com/office/drawing/2014/main" id="{0F90FC09-6BC7-4715-98AB-42EC585EF2D3}"/>
              </a:ext>
            </a:extLst>
          </p:cNvPr>
          <p:cNvSpPr txBox="1"/>
          <p:nvPr/>
        </p:nvSpPr>
        <p:spPr>
          <a:xfrm>
            <a:off x="8149149" y="1992479"/>
            <a:ext cx="2850705" cy="338554"/>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600" b="1" strike="sngStrike" dirty="0">
                <a:solidFill>
                  <a:schemeClr val="tx2">
                    <a:lumMod val="75000"/>
                  </a:schemeClr>
                </a:solidFill>
                <a:latin typeface="Helvetica" panose="020B0604020202020204" pitchFamily="34" charset="0"/>
                <a:cs typeface="Helvetica" panose="020B0604020202020204" pitchFamily="34" charset="0"/>
              </a:rPr>
              <a:t>預測時一定會輸出一個結果</a:t>
            </a:r>
            <a:endParaRPr lang="en-US" altLang="zh-TW" sz="1600" b="1" strike="sngStrike" dirty="0">
              <a:solidFill>
                <a:schemeClr val="tx2">
                  <a:lumMod val="75000"/>
                </a:schemeClr>
              </a:solidFill>
              <a:latin typeface="Helvetica" panose="020B0604020202020204" pitchFamily="34" charset="0"/>
              <a:cs typeface="Helvetica" panose="020B0604020202020204" pitchFamily="34" charset="0"/>
            </a:endParaRPr>
          </a:p>
        </p:txBody>
      </p:sp>
      <p:cxnSp>
        <p:nvCxnSpPr>
          <p:cNvPr id="14" name="直線接點 13">
            <a:extLst>
              <a:ext uri="{FF2B5EF4-FFF2-40B4-BE49-F238E27FC236}">
                <a16:creationId xmlns:a16="http://schemas.microsoft.com/office/drawing/2014/main" id="{9D957611-2AB9-49A7-9961-5805A3D7F5D7}"/>
              </a:ext>
            </a:extLst>
          </p:cNvPr>
          <p:cNvCxnSpPr>
            <a:cxnSpLocks/>
            <a:stCxn id="91" idx="0"/>
          </p:cNvCxnSpPr>
          <p:nvPr/>
        </p:nvCxnSpPr>
        <p:spPr>
          <a:xfrm flipV="1">
            <a:off x="8227815" y="2338064"/>
            <a:ext cx="112562" cy="300975"/>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群組 23">
            <a:extLst>
              <a:ext uri="{FF2B5EF4-FFF2-40B4-BE49-F238E27FC236}">
                <a16:creationId xmlns:a16="http://schemas.microsoft.com/office/drawing/2014/main" id="{505B98B8-142C-4A79-91E4-24DF22501F8B}"/>
              </a:ext>
            </a:extLst>
          </p:cNvPr>
          <p:cNvGrpSpPr/>
          <p:nvPr/>
        </p:nvGrpSpPr>
        <p:grpSpPr>
          <a:xfrm>
            <a:off x="4696747" y="4011807"/>
            <a:ext cx="1158408" cy="1039829"/>
            <a:chOff x="4542949" y="4237793"/>
            <a:chExt cx="1158408" cy="1039829"/>
          </a:xfrm>
        </p:grpSpPr>
        <p:sp>
          <p:nvSpPr>
            <p:cNvPr id="99" name="箭號: 向下 98">
              <a:extLst>
                <a:ext uri="{FF2B5EF4-FFF2-40B4-BE49-F238E27FC236}">
                  <a16:creationId xmlns:a16="http://schemas.microsoft.com/office/drawing/2014/main" id="{098D713A-D34F-41E1-8BA8-516EAFBFAC3F}"/>
                </a:ext>
              </a:extLst>
            </p:cNvPr>
            <p:cNvSpPr/>
            <p:nvPr/>
          </p:nvSpPr>
          <p:spPr>
            <a:xfrm rot="10800000" flipV="1">
              <a:off x="4889018" y="4237793"/>
              <a:ext cx="264614" cy="338554"/>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pic>
          <p:nvPicPr>
            <p:cNvPr id="22" name="圖片 21">
              <a:extLst>
                <a:ext uri="{FF2B5EF4-FFF2-40B4-BE49-F238E27FC236}">
                  <a16:creationId xmlns:a16="http://schemas.microsoft.com/office/drawing/2014/main" id="{67C68F1E-262F-4624-8B62-7D322A8DA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949" y="4681042"/>
              <a:ext cx="1158408" cy="596580"/>
            </a:xfrm>
            <a:prstGeom prst="rect">
              <a:avLst/>
            </a:prstGeom>
          </p:spPr>
        </p:pic>
      </p:grpSp>
      <p:grpSp>
        <p:nvGrpSpPr>
          <p:cNvPr id="27" name="群組 26">
            <a:extLst>
              <a:ext uri="{FF2B5EF4-FFF2-40B4-BE49-F238E27FC236}">
                <a16:creationId xmlns:a16="http://schemas.microsoft.com/office/drawing/2014/main" id="{E0E2A02A-7879-41DF-812F-CC8F56FCF594}"/>
              </a:ext>
            </a:extLst>
          </p:cNvPr>
          <p:cNvGrpSpPr/>
          <p:nvPr/>
        </p:nvGrpSpPr>
        <p:grpSpPr>
          <a:xfrm>
            <a:off x="7545149" y="3543347"/>
            <a:ext cx="3959487" cy="1032593"/>
            <a:chOff x="8960730" y="3963812"/>
            <a:chExt cx="3959487" cy="1032593"/>
          </a:xfrm>
        </p:grpSpPr>
        <p:sp>
          <p:nvSpPr>
            <p:cNvPr id="26" name="立方體 25">
              <a:extLst>
                <a:ext uri="{FF2B5EF4-FFF2-40B4-BE49-F238E27FC236}">
                  <a16:creationId xmlns:a16="http://schemas.microsoft.com/office/drawing/2014/main" id="{ADB13D27-70DF-443E-9624-76E28DA4B31B}"/>
                </a:ext>
              </a:extLst>
            </p:cNvPr>
            <p:cNvSpPr/>
            <p:nvPr/>
          </p:nvSpPr>
          <p:spPr>
            <a:xfrm>
              <a:off x="8960730" y="4478568"/>
              <a:ext cx="1293098" cy="517837"/>
            </a:xfrm>
            <a:prstGeom prst="cube">
              <a:avLst>
                <a:gd name="adj" fmla="val 68524"/>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100" name="箭號: 向上 99">
              <a:extLst>
                <a:ext uri="{FF2B5EF4-FFF2-40B4-BE49-F238E27FC236}">
                  <a16:creationId xmlns:a16="http://schemas.microsoft.com/office/drawing/2014/main" id="{91B42532-9AE0-445B-B4AD-54FFA57007A5}"/>
                </a:ext>
              </a:extLst>
            </p:cNvPr>
            <p:cNvSpPr/>
            <p:nvPr/>
          </p:nvSpPr>
          <p:spPr>
            <a:xfrm>
              <a:off x="9500849" y="3963812"/>
              <a:ext cx="324105" cy="279401"/>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101" name="文字方塊 100">
              <a:extLst>
                <a:ext uri="{FF2B5EF4-FFF2-40B4-BE49-F238E27FC236}">
                  <a16:creationId xmlns:a16="http://schemas.microsoft.com/office/drawing/2014/main" id="{D0C443BA-C923-406C-B12D-614CE2A3DB1F}"/>
                </a:ext>
              </a:extLst>
            </p:cNvPr>
            <p:cNvSpPr txBox="1"/>
            <p:nvPr/>
          </p:nvSpPr>
          <p:spPr>
            <a:xfrm>
              <a:off x="10497520" y="4382173"/>
              <a:ext cx="2422697" cy="523220"/>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400" b="1" dirty="0">
                  <a:solidFill>
                    <a:srgbClr val="C00000"/>
                  </a:solidFill>
                  <a:latin typeface="Helvetica" panose="020B0604020202020204" pitchFamily="34" charset="0"/>
                  <a:cs typeface="Helvetica" panose="020B0604020202020204" pitchFamily="34" charset="0"/>
                </a:rPr>
                <a:t>範數計算</a:t>
              </a:r>
              <a:endParaRPr lang="en-US" altLang="zh-TW" sz="1400" b="1" dirty="0">
                <a:solidFill>
                  <a:srgbClr val="C00000"/>
                </a:solidFill>
                <a:latin typeface="Helvetica" panose="020B0604020202020204" pitchFamily="34" charset="0"/>
                <a:cs typeface="Helvetica" panose="020B0604020202020204" pitchFamily="34" charset="0"/>
              </a:endParaRPr>
            </a:p>
            <a:p>
              <a:r>
                <a:rPr lang="zh-TW" altLang="en-US" sz="1400" b="1" dirty="0">
                  <a:solidFill>
                    <a:srgbClr val="C00000"/>
                  </a:solidFill>
                  <a:latin typeface="Helvetica" panose="020B0604020202020204" pitchFamily="34" charset="0"/>
                  <a:cs typeface="Helvetica" panose="020B0604020202020204" pitchFamily="34" charset="0"/>
                </a:rPr>
                <a:t>確認有會員接近這個值</a:t>
              </a:r>
            </a:p>
          </p:txBody>
        </p:sp>
      </p:grpSp>
      <p:sp>
        <p:nvSpPr>
          <p:cNvPr id="104" name="箭號: 向右 103">
            <a:extLst>
              <a:ext uri="{FF2B5EF4-FFF2-40B4-BE49-F238E27FC236}">
                <a16:creationId xmlns:a16="http://schemas.microsoft.com/office/drawing/2014/main" id="{6BDF990F-92A9-4561-8250-FB568C9C1689}"/>
              </a:ext>
            </a:extLst>
          </p:cNvPr>
          <p:cNvSpPr/>
          <p:nvPr/>
        </p:nvSpPr>
        <p:spPr>
          <a:xfrm rot="20678440">
            <a:off x="6310334" y="4407348"/>
            <a:ext cx="986365" cy="23694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105" name="文字方塊 104">
            <a:extLst>
              <a:ext uri="{FF2B5EF4-FFF2-40B4-BE49-F238E27FC236}">
                <a16:creationId xmlns:a16="http://schemas.microsoft.com/office/drawing/2014/main" id="{EEA474B2-81FA-49C9-A5F5-0EE7413ACD31}"/>
              </a:ext>
            </a:extLst>
          </p:cNvPr>
          <p:cNvSpPr txBox="1"/>
          <p:nvPr/>
        </p:nvSpPr>
        <p:spPr>
          <a:xfrm>
            <a:off x="598497" y="951101"/>
            <a:ext cx="1353669" cy="461665"/>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2400" b="1" dirty="0">
                <a:solidFill>
                  <a:schemeClr val="tx2">
                    <a:lumMod val="75000"/>
                  </a:schemeClr>
                </a:solidFill>
                <a:latin typeface="Helvetica" panose="020B0604020202020204" pitchFamily="34" charset="0"/>
                <a:cs typeface="Helvetica" panose="020B0604020202020204" pitchFamily="34" charset="0"/>
              </a:rPr>
              <a:t>自動化</a:t>
            </a:r>
            <a:endParaRPr lang="en-US" altLang="zh-TW" sz="2400" b="1" dirty="0">
              <a:solidFill>
                <a:schemeClr val="tx2">
                  <a:lumMod val="75000"/>
                </a:schemeClr>
              </a:solidFill>
              <a:latin typeface="Helvetica" panose="020B0604020202020204" pitchFamily="34" charset="0"/>
              <a:cs typeface="Helvetica" panose="020B0604020202020204" pitchFamily="34" charset="0"/>
            </a:endParaRPr>
          </a:p>
        </p:txBody>
      </p:sp>
      <p:grpSp>
        <p:nvGrpSpPr>
          <p:cNvPr id="109" name="群組 108">
            <a:extLst>
              <a:ext uri="{FF2B5EF4-FFF2-40B4-BE49-F238E27FC236}">
                <a16:creationId xmlns:a16="http://schemas.microsoft.com/office/drawing/2014/main" id="{BC8D2D7D-461B-4C5B-9133-BA6DC0289715}"/>
              </a:ext>
            </a:extLst>
          </p:cNvPr>
          <p:cNvGrpSpPr/>
          <p:nvPr/>
        </p:nvGrpSpPr>
        <p:grpSpPr>
          <a:xfrm>
            <a:off x="1956394" y="2497583"/>
            <a:ext cx="1167905" cy="1335298"/>
            <a:chOff x="1802596" y="2723569"/>
            <a:chExt cx="1167905" cy="1335298"/>
          </a:xfrm>
        </p:grpSpPr>
        <p:grpSp>
          <p:nvGrpSpPr>
            <p:cNvPr id="35" name="群組 34">
              <a:extLst>
                <a:ext uri="{FF2B5EF4-FFF2-40B4-BE49-F238E27FC236}">
                  <a16:creationId xmlns:a16="http://schemas.microsoft.com/office/drawing/2014/main" id="{E2F170DF-BBF6-4FCA-8443-D2999C9E4719}"/>
                </a:ext>
              </a:extLst>
            </p:cNvPr>
            <p:cNvGrpSpPr/>
            <p:nvPr/>
          </p:nvGrpSpPr>
          <p:grpSpPr>
            <a:xfrm>
              <a:off x="1802596" y="2723569"/>
              <a:ext cx="1158407" cy="1335298"/>
              <a:chOff x="1801528" y="4309486"/>
              <a:chExt cx="1158407" cy="1335298"/>
            </a:xfrm>
          </p:grpSpPr>
          <p:pic>
            <p:nvPicPr>
              <p:cNvPr id="34" name="圖片 33">
                <a:extLst>
                  <a:ext uri="{FF2B5EF4-FFF2-40B4-BE49-F238E27FC236}">
                    <a16:creationId xmlns:a16="http://schemas.microsoft.com/office/drawing/2014/main" id="{84626CFF-BAEA-4037-87A0-8E371DFE3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0073" y="4309486"/>
                <a:ext cx="605676" cy="983214"/>
              </a:xfrm>
              <a:prstGeom prst="rect">
                <a:avLst/>
              </a:prstGeom>
            </p:spPr>
          </p:pic>
          <p:sp>
            <p:nvSpPr>
              <p:cNvPr id="106" name="文字方塊 105">
                <a:extLst>
                  <a:ext uri="{FF2B5EF4-FFF2-40B4-BE49-F238E27FC236}">
                    <a16:creationId xmlns:a16="http://schemas.microsoft.com/office/drawing/2014/main" id="{EB2BA61B-3801-491A-817E-9738DBABE1A9}"/>
                  </a:ext>
                </a:extLst>
              </p:cNvPr>
              <p:cNvSpPr txBox="1"/>
              <p:nvPr/>
            </p:nvSpPr>
            <p:spPr>
              <a:xfrm>
                <a:off x="1801528" y="5275452"/>
                <a:ext cx="1158407" cy="369332"/>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en-US" altLang="zh-TW" sz="1800" b="1" dirty="0">
                    <a:solidFill>
                      <a:srgbClr val="242021"/>
                    </a:solidFill>
                    <a:latin typeface="Helvetica" panose="020B0604020202020204" pitchFamily="34" charset="0"/>
                    <a:cs typeface="Helvetica" panose="020B0604020202020204" pitchFamily="34" charset="0"/>
                  </a:rPr>
                  <a:t>Kafka</a:t>
                </a:r>
                <a:endParaRPr lang="zh-TW" altLang="en-US" sz="1800" b="1" dirty="0">
                  <a:solidFill>
                    <a:srgbClr val="242021"/>
                  </a:solidFill>
                  <a:latin typeface="Helvetica" panose="020B0604020202020204" pitchFamily="34" charset="0"/>
                  <a:cs typeface="Helvetica" panose="020B0604020202020204" pitchFamily="34" charset="0"/>
                </a:endParaRPr>
              </a:p>
            </p:txBody>
          </p:sp>
        </p:grpSp>
        <p:sp>
          <p:nvSpPr>
            <p:cNvPr id="37" name="箭號: 向右 36">
              <a:extLst>
                <a:ext uri="{FF2B5EF4-FFF2-40B4-BE49-F238E27FC236}">
                  <a16:creationId xmlns:a16="http://schemas.microsoft.com/office/drawing/2014/main" id="{D1F3D30A-ACC0-46AF-B6EA-6573B24436FA}"/>
                </a:ext>
              </a:extLst>
            </p:cNvPr>
            <p:cNvSpPr/>
            <p:nvPr/>
          </p:nvSpPr>
          <p:spPr>
            <a:xfrm>
              <a:off x="2673562" y="2976901"/>
              <a:ext cx="296939" cy="210340"/>
            </a:xfrm>
            <a:prstGeom prst="rightArrow">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108" name="箭號: 向右 107">
              <a:extLst>
                <a:ext uri="{FF2B5EF4-FFF2-40B4-BE49-F238E27FC236}">
                  <a16:creationId xmlns:a16="http://schemas.microsoft.com/office/drawing/2014/main" id="{B8AFBE22-97FB-4738-85BB-B6D194F8E74A}"/>
                </a:ext>
              </a:extLst>
            </p:cNvPr>
            <p:cNvSpPr/>
            <p:nvPr/>
          </p:nvSpPr>
          <p:spPr>
            <a:xfrm rot="10800000">
              <a:off x="2654914" y="3231192"/>
              <a:ext cx="296939" cy="210340"/>
            </a:xfrm>
            <a:prstGeom prst="rightArrow">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grpSp>
      <p:grpSp>
        <p:nvGrpSpPr>
          <p:cNvPr id="128" name="群組 127">
            <a:extLst>
              <a:ext uri="{FF2B5EF4-FFF2-40B4-BE49-F238E27FC236}">
                <a16:creationId xmlns:a16="http://schemas.microsoft.com/office/drawing/2014/main" id="{C37BEB43-62C4-498B-99F1-A4933513FF98}"/>
              </a:ext>
            </a:extLst>
          </p:cNvPr>
          <p:cNvGrpSpPr/>
          <p:nvPr/>
        </p:nvGrpSpPr>
        <p:grpSpPr>
          <a:xfrm>
            <a:off x="4696547" y="1735414"/>
            <a:ext cx="4961073" cy="870976"/>
            <a:chOff x="4542749" y="1961400"/>
            <a:chExt cx="4961073" cy="870976"/>
          </a:xfrm>
        </p:grpSpPr>
        <p:grpSp>
          <p:nvGrpSpPr>
            <p:cNvPr id="124" name="群組 123">
              <a:extLst>
                <a:ext uri="{FF2B5EF4-FFF2-40B4-BE49-F238E27FC236}">
                  <a16:creationId xmlns:a16="http://schemas.microsoft.com/office/drawing/2014/main" id="{25BE10E7-5CE9-47CD-8E6A-5E1DD721DA8F}"/>
                </a:ext>
              </a:extLst>
            </p:cNvPr>
            <p:cNvGrpSpPr/>
            <p:nvPr/>
          </p:nvGrpSpPr>
          <p:grpSpPr>
            <a:xfrm>
              <a:off x="5099327" y="1961400"/>
              <a:ext cx="2790891" cy="870976"/>
              <a:chOff x="5099327" y="1961400"/>
              <a:chExt cx="2790891" cy="870976"/>
            </a:xfrm>
          </p:grpSpPr>
          <p:sp>
            <p:nvSpPr>
              <p:cNvPr id="115" name="矩形: 圓角 114">
                <a:extLst>
                  <a:ext uri="{FF2B5EF4-FFF2-40B4-BE49-F238E27FC236}">
                    <a16:creationId xmlns:a16="http://schemas.microsoft.com/office/drawing/2014/main" id="{BD230C2F-CF76-4271-A670-C212E31796A6}"/>
                  </a:ext>
                </a:extLst>
              </p:cNvPr>
              <p:cNvSpPr/>
              <p:nvPr/>
            </p:nvSpPr>
            <p:spPr>
              <a:xfrm>
                <a:off x="5099327" y="1961400"/>
                <a:ext cx="1158406" cy="389665"/>
              </a:xfrm>
              <a:prstGeom prst="round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Helvetica" panose="020B0604020202020204" pitchFamily="34" charset="0"/>
                    <a:ea typeface="微軟正黑體" panose="020B0604030504040204" pitchFamily="34" charset="-120"/>
                    <a:cs typeface="Helvetica" panose="020B0604020202020204" pitchFamily="34" charset="0"/>
                  </a:rPr>
                  <a:t>建立模型時間</a:t>
                </a:r>
              </a:p>
            </p:txBody>
          </p:sp>
          <p:sp>
            <p:nvSpPr>
              <p:cNvPr id="116" name="矩形: 圓角 115">
                <a:extLst>
                  <a:ext uri="{FF2B5EF4-FFF2-40B4-BE49-F238E27FC236}">
                    <a16:creationId xmlns:a16="http://schemas.microsoft.com/office/drawing/2014/main" id="{F580873E-77B9-41ED-AB06-C80E560ECCF7}"/>
                  </a:ext>
                </a:extLst>
              </p:cNvPr>
              <p:cNvSpPr/>
              <p:nvPr/>
            </p:nvSpPr>
            <p:spPr>
              <a:xfrm>
                <a:off x="6731812" y="1966221"/>
                <a:ext cx="1158406" cy="389665"/>
              </a:xfrm>
              <a:prstGeom prst="round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Helvetica" panose="020B0604020202020204" pitchFamily="34" charset="0"/>
                    <a:ea typeface="微軟正黑體" panose="020B0604030504040204" pitchFamily="34" charset="-120"/>
                    <a:cs typeface="Helvetica" panose="020B0604020202020204" pitchFamily="34" charset="0"/>
                  </a:rPr>
                  <a:t>檢查模型時間</a:t>
                </a:r>
              </a:p>
            </p:txBody>
          </p:sp>
          <p:sp>
            <p:nvSpPr>
              <p:cNvPr id="119" name="箭號: 向下 118">
                <a:extLst>
                  <a:ext uri="{FF2B5EF4-FFF2-40B4-BE49-F238E27FC236}">
                    <a16:creationId xmlns:a16="http://schemas.microsoft.com/office/drawing/2014/main" id="{8E4163EC-01DE-497F-BD33-6283067F53E4}"/>
                  </a:ext>
                </a:extLst>
              </p:cNvPr>
              <p:cNvSpPr/>
              <p:nvPr/>
            </p:nvSpPr>
            <p:spPr>
              <a:xfrm rot="19689196">
                <a:off x="5899927" y="2467904"/>
                <a:ext cx="182545" cy="364472"/>
              </a:xfrm>
              <a:prstGeom prst="downArrow">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120" name="箭號: 向下 119">
                <a:extLst>
                  <a:ext uri="{FF2B5EF4-FFF2-40B4-BE49-F238E27FC236}">
                    <a16:creationId xmlns:a16="http://schemas.microsoft.com/office/drawing/2014/main" id="{D4FC51DF-E61A-4C4F-9E7F-748FD608D0BE}"/>
                  </a:ext>
                </a:extLst>
              </p:cNvPr>
              <p:cNvSpPr/>
              <p:nvPr/>
            </p:nvSpPr>
            <p:spPr>
              <a:xfrm rot="13491008">
                <a:off x="6751677" y="2449181"/>
                <a:ext cx="182545" cy="364472"/>
              </a:xfrm>
              <a:prstGeom prst="downArrow">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121" name="不等於 120">
                <a:extLst>
                  <a:ext uri="{FF2B5EF4-FFF2-40B4-BE49-F238E27FC236}">
                    <a16:creationId xmlns:a16="http://schemas.microsoft.com/office/drawing/2014/main" id="{FCE48D08-9A64-4729-A596-75BAFFEB1FEA}"/>
                  </a:ext>
                </a:extLst>
              </p:cNvPr>
              <p:cNvSpPr/>
              <p:nvPr/>
            </p:nvSpPr>
            <p:spPr>
              <a:xfrm>
                <a:off x="6302328" y="2009246"/>
                <a:ext cx="376629" cy="301475"/>
              </a:xfrm>
              <a:prstGeom prst="mathNotEqual">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125" name="文字方塊 124">
              <a:extLst>
                <a:ext uri="{FF2B5EF4-FFF2-40B4-BE49-F238E27FC236}">
                  <a16:creationId xmlns:a16="http://schemas.microsoft.com/office/drawing/2014/main" id="{4408018E-9407-4916-ABC1-6C35FB55551D}"/>
                </a:ext>
              </a:extLst>
            </p:cNvPr>
            <p:cNvSpPr txBox="1"/>
            <p:nvPr/>
          </p:nvSpPr>
          <p:spPr>
            <a:xfrm>
              <a:off x="4542749" y="1968145"/>
              <a:ext cx="451446" cy="400110"/>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en-US" altLang="zh-TW" b="1" dirty="0">
                  <a:solidFill>
                    <a:srgbClr val="242021"/>
                  </a:solidFill>
                  <a:latin typeface="Helvetica" panose="020B0604020202020204" pitchFamily="34" charset="0"/>
                  <a:cs typeface="Helvetica" panose="020B0604020202020204" pitchFamily="34" charset="0"/>
                </a:rPr>
                <a:t>IF</a:t>
              </a:r>
              <a:endParaRPr lang="zh-TW" altLang="en-US" b="1" dirty="0">
                <a:solidFill>
                  <a:srgbClr val="242021"/>
                </a:solidFill>
                <a:latin typeface="Helvetica" panose="020B0604020202020204" pitchFamily="34" charset="0"/>
                <a:cs typeface="Helvetica" panose="020B0604020202020204" pitchFamily="34" charset="0"/>
              </a:endParaRPr>
            </a:p>
          </p:txBody>
        </p:sp>
        <p:sp>
          <p:nvSpPr>
            <p:cNvPr id="126" name="箭號: 向下 125">
              <a:extLst>
                <a:ext uri="{FF2B5EF4-FFF2-40B4-BE49-F238E27FC236}">
                  <a16:creationId xmlns:a16="http://schemas.microsoft.com/office/drawing/2014/main" id="{204FD20A-BD3F-4E05-8C2C-0FA3059B5A55}"/>
                </a:ext>
              </a:extLst>
            </p:cNvPr>
            <p:cNvSpPr/>
            <p:nvPr/>
          </p:nvSpPr>
          <p:spPr>
            <a:xfrm rot="16200000">
              <a:off x="8034097" y="2053286"/>
              <a:ext cx="191728" cy="251233"/>
            </a:xfrm>
            <a:prstGeom prst="downArrow">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127" name="矩形: 圓角 126">
              <a:extLst>
                <a:ext uri="{FF2B5EF4-FFF2-40B4-BE49-F238E27FC236}">
                  <a16:creationId xmlns:a16="http://schemas.microsoft.com/office/drawing/2014/main" id="{21B8ECB8-3B34-43FC-A385-0451B26A02E8}"/>
                </a:ext>
              </a:extLst>
            </p:cNvPr>
            <p:cNvSpPr/>
            <p:nvPr/>
          </p:nvSpPr>
          <p:spPr>
            <a:xfrm>
              <a:off x="8345416" y="1966221"/>
              <a:ext cx="1158406" cy="389665"/>
            </a:xfrm>
            <a:prstGeom prst="round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latin typeface="Helvetica" panose="020B0604020202020204" pitchFamily="34" charset="0"/>
                  <a:ea typeface="微軟正黑體" panose="020B0604030504040204" pitchFamily="34" charset="-120"/>
                  <a:cs typeface="Helvetica" panose="020B0604020202020204" pitchFamily="34" charset="0"/>
                </a:rPr>
                <a:t>有新註冊用戶</a:t>
              </a:r>
            </a:p>
          </p:txBody>
        </p:sp>
      </p:grpSp>
      <p:sp>
        <p:nvSpPr>
          <p:cNvPr id="78" name="矩形: 圓角 77">
            <a:extLst>
              <a:ext uri="{FF2B5EF4-FFF2-40B4-BE49-F238E27FC236}">
                <a16:creationId xmlns:a16="http://schemas.microsoft.com/office/drawing/2014/main" id="{FD45461F-EE95-472B-9A68-D413AFE5935A}"/>
              </a:ext>
            </a:extLst>
          </p:cNvPr>
          <p:cNvSpPr/>
          <p:nvPr/>
        </p:nvSpPr>
        <p:spPr>
          <a:xfrm>
            <a:off x="8499214" y="1739291"/>
            <a:ext cx="1158406" cy="389665"/>
          </a:xfrm>
          <a:prstGeom prst="round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FFC000"/>
                </a:solidFill>
                <a:latin typeface="Helvetica" panose="020B0604020202020204" pitchFamily="34" charset="0"/>
                <a:ea typeface="微軟正黑體" panose="020B0604030504040204" pitchFamily="34" charset="-120"/>
                <a:cs typeface="Helvetica" panose="020B0604020202020204" pitchFamily="34" charset="0"/>
              </a:rPr>
              <a:t>重新載入模型</a:t>
            </a:r>
          </a:p>
        </p:txBody>
      </p:sp>
      <p:sp>
        <p:nvSpPr>
          <p:cNvPr id="81" name="文字方塊 80">
            <a:extLst>
              <a:ext uri="{FF2B5EF4-FFF2-40B4-BE49-F238E27FC236}">
                <a16:creationId xmlns:a16="http://schemas.microsoft.com/office/drawing/2014/main" id="{4ACF5462-6007-46F9-9E7C-B93A9339D20E}"/>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人臉辨識</a:t>
            </a:r>
          </a:p>
        </p:txBody>
      </p:sp>
      <p:grpSp>
        <p:nvGrpSpPr>
          <p:cNvPr id="82" name="群組 81">
            <a:extLst>
              <a:ext uri="{FF2B5EF4-FFF2-40B4-BE49-F238E27FC236}">
                <a16:creationId xmlns:a16="http://schemas.microsoft.com/office/drawing/2014/main" id="{B2BDCDEE-4980-40A8-9323-A8C68B561BA2}"/>
              </a:ext>
            </a:extLst>
          </p:cNvPr>
          <p:cNvGrpSpPr/>
          <p:nvPr/>
        </p:nvGrpSpPr>
        <p:grpSpPr>
          <a:xfrm>
            <a:off x="3459865" y="2630881"/>
            <a:ext cx="564270" cy="564270"/>
            <a:chOff x="4081164" y="5059416"/>
            <a:chExt cx="1144526" cy="1144526"/>
          </a:xfrm>
        </p:grpSpPr>
        <p:sp>
          <p:nvSpPr>
            <p:cNvPr id="83" name="Google Shape;97;p1">
              <a:extLst>
                <a:ext uri="{FF2B5EF4-FFF2-40B4-BE49-F238E27FC236}">
                  <a16:creationId xmlns:a16="http://schemas.microsoft.com/office/drawing/2014/main" id="{8FA541EB-5E2A-40A0-834B-DE5DC4153957}"/>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4" name="圖片 83">
              <a:extLst>
                <a:ext uri="{FF2B5EF4-FFF2-40B4-BE49-F238E27FC236}">
                  <a16:creationId xmlns:a16="http://schemas.microsoft.com/office/drawing/2014/main" id="{F01D29C2-4035-4897-B02B-258316F4183D}"/>
                </a:ext>
              </a:extLst>
            </p:cNvPr>
            <p:cNvPicPr>
              <a:picLocks noChangeAspect="1"/>
            </p:cNvPicPr>
            <p:nvPr/>
          </p:nvPicPr>
          <p:blipFill>
            <a:blip r:embed="rId6"/>
            <a:stretch>
              <a:fillRect/>
            </a:stretch>
          </p:blipFill>
          <p:spPr>
            <a:xfrm>
              <a:off x="4296229" y="5146113"/>
              <a:ext cx="783640" cy="979550"/>
            </a:xfrm>
            <a:prstGeom prst="rect">
              <a:avLst/>
            </a:prstGeom>
          </p:spPr>
        </p:pic>
      </p:grpSp>
      <p:grpSp>
        <p:nvGrpSpPr>
          <p:cNvPr id="85" name="群組 84">
            <a:extLst>
              <a:ext uri="{FF2B5EF4-FFF2-40B4-BE49-F238E27FC236}">
                <a16:creationId xmlns:a16="http://schemas.microsoft.com/office/drawing/2014/main" id="{18895E5E-080F-43B5-8548-82FD434E0A32}"/>
              </a:ext>
            </a:extLst>
          </p:cNvPr>
          <p:cNvGrpSpPr/>
          <p:nvPr/>
        </p:nvGrpSpPr>
        <p:grpSpPr>
          <a:xfrm>
            <a:off x="3585531" y="2769372"/>
            <a:ext cx="564270" cy="564270"/>
            <a:chOff x="4081164" y="5059416"/>
            <a:chExt cx="1144526" cy="1144526"/>
          </a:xfrm>
        </p:grpSpPr>
        <p:sp>
          <p:nvSpPr>
            <p:cNvPr id="86" name="Google Shape;97;p1">
              <a:extLst>
                <a:ext uri="{FF2B5EF4-FFF2-40B4-BE49-F238E27FC236}">
                  <a16:creationId xmlns:a16="http://schemas.microsoft.com/office/drawing/2014/main" id="{531A990A-C2EE-427F-AD57-5DD3440EFC29}"/>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0" name="圖片 89">
              <a:extLst>
                <a:ext uri="{FF2B5EF4-FFF2-40B4-BE49-F238E27FC236}">
                  <a16:creationId xmlns:a16="http://schemas.microsoft.com/office/drawing/2014/main" id="{63F8DD5C-088F-4ABF-BB46-8CCF6B8A69AE}"/>
                </a:ext>
              </a:extLst>
            </p:cNvPr>
            <p:cNvPicPr>
              <a:picLocks noChangeAspect="1"/>
            </p:cNvPicPr>
            <p:nvPr/>
          </p:nvPicPr>
          <p:blipFill>
            <a:blip r:embed="rId6"/>
            <a:stretch>
              <a:fillRect/>
            </a:stretch>
          </p:blipFill>
          <p:spPr>
            <a:xfrm>
              <a:off x="4296229" y="5146113"/>
              <a:ext cx="783640" cy="979550"/>
            </a:xfrm>
            <a:prstGeom prst="rect">
              <a:avLst/>
            </a:prstGeom>
          </p:spPr>
        </p:pic>
      </p:grpSp>
      <p:grpSp>
        <p:nvGrpSpPr>
          <p:cNvPr id="94" name="群組 93">
            <a:extLst>
              <a:ext uri="{FF2B5EF4-FFF2-40B4-BE49-F238E27FC236}">
                <a16:creationId xmlns:a16="http://schemas.microsoft.com/office/drawing/2014/main" id="{DF477A8F-1FA7-42DE-9F14-DD0809430479}"/>
              </a:ext>
            </a:extLst>
          </p:cNvPr>
          <p:cNvGrpSpPr/>
          <p:nvPr/>
        </p:nvGrpSpPr>
        <p:grpSpPr>
          <a:xfrm>
            <a:off x="3387973" y="2555978"/>
            <a:ext cx="564270" cy="564270"/>
            <a:chOff x="4081164" y="5059416"/>
            <a:chExt cx="1144526" cy="1144526"/>
          </a:xfrm>
        </p:grpSpPr>
        <p:sp>
          <p:nvSpPr>
            <p:cNvPr id="102" name="Google Shape;97;p1">
              <a:extLst>
                <a:ext uri="{FF2B5EF4-FFF2-40B4-BE49-F238E27FC236}">
                  <a16:creationId xmlns:a16="http://schemas.microsoft.com/office/drawing/2014/main" id="{5F56BCF0-EAEB-454C-A7D0-928F40305886}"/>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3" name="圖片 102">
              <a:extLst>
                <a:ext uri="{FF2B5EF4-FFF2-40B4-BE49-F238E27FC236}">
                  <a16:creationId xmlns:a16="http://schemas.microsoft.com/office/drawing/2014/main" id="{74DCC4E4-6E9A-47D5-BE7E-1BC4E38C31D6}"/>
                </a:ext>
              </a:extLst>
            </p:cNvPr>
            <p:cNvPicPr>
              <a:picLocks noChangeAspect="1"/>
            </p:cNvPicPr>
            <p:nvPr/>
          </p:nvPicPr>
          <p:blipFill>
            <a:blip r:embed="rId6"/>
            <a:stretch>
              <a:fillRect/>
            </a:stretch>
          </p:blipFill>
          <p:spPr>
            <a:xfrm>
              <a:off x="4296229" y="5146113"/>
              <a:ext cx="783640" cy="979550"/>
            </a:xfrm>
            <a:prstGeom prst="rect">
              <a:avLst/>
            </a:prstGeom>
          </p:spPr>
        </p:pic>
      </p:grpSp>
      <p:grpSp>
        <p:nvGrpSpPr>
          <p:cNvPr id="107" name="群組 106">
            <a:extLst>
              <a:ext uri="{FF2B5EF4-FFF2-40B4-BE49-F238E27FC236}">
                <a16:creationId xmlns:a16="http://schemas.microsoft.com/office/drawing/2014/main" id="{91660A2E-AE42-4442-974D-F1CC3B725559}"/>
              </a:ext>
            </a:extLst>
          </p:cNvPr>
          <p:cNvGrpSpPr/>
          <p:nvPr/>
        </p:nvGrpSpPr>
        <p:grpSpPr>
          <a:xfrm>
            <a:off x="3479267" y="2707055"/>
            <a:ext cx="564270" cy="564270"/>
            <a:chOff x="4081164" y="5059416"/>
            <a:chExt cx="1144526" cy="1144526"/>
          </a:xfrm>
        </p:grpSpPr>
        <p:sp>
          <p:nvSpPr>
            <p:cNvPr id="110" name="Google Shape;97;p1">
              <a:extLst>
                <a:ext uri="{FF2B5EF4-FFF2-40B4-BE49-F238E27FC236}">
                  <a16:creationId xmlns:a16="http://schemas.microsoft.com/office/drawing/2014/main" id="{621F5A1D-A283-4705-807C-36A901C03CD6}"/>
                </a:ext>
              </a:extLst>
            </p:cNvPr>
            <p:cNvSpPr/>
            <p:nvPr/>
          </p:nvSpPr>
          <p:spPr>
            <a:xfrm>
              <a:off x="4081164" y="5059416"/>
              <a:ext cx="1144526" cy="1144526"/>
            </a:xfrm>
            <a:prstGeom prst="rect">
              <a:avLst/>
            </a:prstGeom>
            <a:solidFill>
              <a:schemeClr val="bg1"/>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1" name="圖片 110">
              <a:extLst>
                <a:ext uri="{FF2B5EF4-FFF2-40B4-BE49-F238E27FC236}">
                  <a16:creationId xmlns:a16="http://schemas.microsoft.com/office/drawing/2014/main" id="{C0E599D2-4F2C-4469-8A6F-080E17F593CA}"/>
                </a:ext>
              </a:extLst>
            </p:cNvPr>
            <p:cNvPicPr>
              <a:picLocks noChangeAspect="1"/>
            </p:cNvPicPr>
            <p:nvPr/>
          </p:nvPicPr>
          <p:blipFill>
            <a:blip r:embed="rId6"/>
            <a:stretch>
              <a:fillRect/>
            </a:stretch>
          </p:blipFill>
          <p:spPr>
            <a:xfrm>
              <a:off x="4296229" y="5146113"/>
              <a:ext cx="783640" cy="979550"/>
            </a:xfrm>
            <a:prstGeom prst="rect">
              <a:avLst/>
            </a:prstGeom>
          </p:spPr>
        </p:pic>
      </p:grpSp>
      <p:sp>
        <p:nvSpPr>
          <p:cNvPr id="112" name="矩形 111">
            <a:extLst>
              <a:ext uri="{FF2B5EF4-FFF2-40B4-BE49-F238E27FC236}">
                <a16:creationId xmlns:a16="http://schemas.microsoft.com/office/drawing/2014/main" id="{4D7438C3-74B2-4BE8-8FFA-CA21CF0F9A6B}"/>
              </a:ext>
            </a:extLst>
          </p:cNvPr>
          <p:cNvSpPr/>
          <p:nvPr/>
        </p:nvSpPr>
        <p:spPr>
          <a:xfrm>
            <a:off x="9567039" y="3357910"/>
            <a:ext cx="605305" cy="202738"/>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User-ID</a:t>
            </a:r>
            <a:endParaRPr lang="zh-TW" altLang="en-US" sz="900"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pic>
        <p:nvPicPr>
          <p:cNvPr id="113" name="圖片 112">
            <a:extLst>
              <a:ext uri="{FF2B5EF4-FFF2-40B4-BE49-F238E27FC236}">
                <a16:creationId xmlns:a16="http://schemas.microsoft.com/office/drawing/2014/main" id="{1F8EAAD5-EF3E-45A5-A9AB-6D995B258A3A}"/>
              </a:ext>
            </a:extLst>
          </p:cNvPr>
          <p:cNvPicPr>
            <a:picLocks noChangeAspect="1"/>
          </p:cNvPicPr>
          <p:nvPr/>
        </p:nvPicPr>
        <p:blipFill>
          <a:blip r:embed="rId6"/>
          <a:stretch>
            <a:fillRect/>
          </a:stretch>
        </p:blipFill>
        <p:spPr>
          <a:xfrm>
            <a:off x="9581553" y="2627117"/>
            <a:ext cx="568528" cy="710661"/>
          </a:xfrm>
          <a:prstGeom prst="rect">
            <a:avLst/>
          </a:prstGeom>
        </p:spPr>
      </p:pic>
      <p:pic>
        <p:nvPicPr>
          <p:cNvPr id="114" name="圖形 113">
            <a:extLst>
              <a:ext uri="{FF2B5EF4-FFF2-40B4-BE49-F238E27FC236}">
                <a16:creationId xmlns:a16="http://schemas.microsoft.com/office/drawing/2014/main" id="{3654E485-F65F-4745-9F3C-B061F5D7F2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4521" y="2656777"/>
            <a:ext cx="612591" cy="612591"/>
          </a:xfrm>
          <a:prstGeom prst="rect">
            <a:avLst/>
          </a:prstGeom>
        </p:spPr>
      </p:pic>
      <p:grpSp>
        <p:nvGrpSpPr>
          <p:cNvPr id="144" name="群組 143">
            <a:extLst>
              <a:ext uri="{FF2B5EF4-FFF2-40B4-BE49-F238E27FC236}">
                <a16:creationId xmlns:a16="http://schemas.microsoft.com/office/drawing/2014/main" id="{52D6E951-1EAC-4AC1-A362-4A8AE92AF50D}"/>
              </a:ext>
            </a:extLst>
          </p:cNvPr>
          <p:cNvGrpSpPr/>
          <p:nvPr/>
        </p:nvGrpSpPr>
        <p:grpSpPr>
          <a:xfrm>
            <a:off x="6217394" y="2652506"/>
            <a:ext cx="690159" cy="690159"/>
            <a:chOff x="5977941" y="2784512"/>
            <a:chExt cx="690159" cy="690159"/>
          </a:xfrm>
        </p:grpSpPr>
        <p:sp>
          <p:nvSpPr>
            <p:cNvPr id="49" name="手繪多邊形: 圖案 48">
              <a:extLst>
                <a:ext uri="{FF2B5EF4-FFF2-40B4-BE49-F238E27FC236}">
                  <a16:creationId xmlns:a16="http://schemas.microsoft.com/office/drawing/2014/main" id="{6FFE40B2-847D-4CC1-8223-1FEC64796E7A}"/>
                </a:ext>
              </a:extLst>
            </p:cNvPr>
            <p:cNvSpPr/>
            <p:nvPr/>
          </p:nvSpPr>
          <p:spPr>
            <a:xfrm>
              <a:off x="6477231" y="3193546"/>
              <a:ext cx="98001" cy="76239"/>
            </a:xfrm>
            <a:custGeom>
              <a:avLst/>
              <a:gdLst>
                <a:gd name="connsiteX0" fmla="*/ 79836 w 98001"/>
                <a:gd name="connsiteY0" fmla="*/ 76240 h 76239"/>
                <a:gd name="connsiteX1" fmla="*/ 0 w 98001"/>
                <a:gd name="connsiteY1" fmla="*/ 36138 h 76239"/>
                <a:gd name="connsiteX2" fmla="*/ 18172 w 98001"/>
                <a:gd name="connsiteY2" fmla="*/ 0 h 76239"/>
                <a:gd name="connsiteX3" fmla="*/ 98001 w 98001"/>
                <a:gd name="connsiteY3" fmla="*/ 40102 h 76239"/>
              </a:gdLst>
              <a:ahLst/>
              <a:cxnLst>
                <a:cxn ang="0">
                  <a:pos x="connsiteX0" y="connsiteY0"/>
                </a:cxn>
                <a:cxn ang="0">
                  <a:pos x="connsiteX1" y="connsiteY1"/>
                </a:cxn>
                <a:cxn ang="0">
                  <a:pos x="connsiteX2" y="connsiteY2"/>
                </a:cxn>
                <a:cxn ang="0">
                  <a:pos x="connsiteX3" y="connsiteY3"/>
                </a:cxn>
              </a:cxnLst>
              <a:rect l="l" t="t" r="r" b="b"/>
              <a:pathLst>
                <a:path w="98001" h="76239">
                  <a:moveTo>
                    <a:pt x="79836" y="76240"/>
                  </a:moveTo>
                  <a:lnTo>
                    <a:pt x="0" y="36138"/>
                  </a:lnTo>
                  <a:lnTo>
                    <a:pt x="18172" y="0"/>
                  </a:lnTo>
                  <a:lnTo>
                    <a:pt x="98001" y="40102"/>
                  </a:lnTo>
                  <a:close/>
                </a:path>
              </a:pathLst>
            </a:custGeom>
            <a:solidFill>
              <a:srgbClr val="2C3B73"/>
            </a:solidFill>
            <a:ln w="1339" cap="flat">
              <a:noFill/>
              <a:prstDash val="solid"/>
              <a:miter/>
            </a:ln>
          </p:spPr>
          <p:txBody>
            <a:bodyPr rtlCol="0" anchor="ctr"/>
            <a:lstStyle/>
            <a:p>
              <a:endParaRPr lang="zh-TW" altLang="en-US"/>
            </a:p>
          </p:txBody>
        </p:sp>
        <p:sp>
          <p:nvSpPr>
            <p:cNvPr id="51" name="手繪多邊形: 圖案 50">
              <a:extLst>
                <a:ext uri="{FF2B5EF4-FFF2-40B4-BE49-F238E27FC236}">
                  <a16:creationId xmlns:a16="http://schemas.microsoft.com/office/drawing/2014/main" id="{0E9B99E4-6209-42AE-A7DA-9CEDA2E575CC}"/>
                </a:ext>
              </a:extLst>
            </p:cNvPr>
            <p:cNvSpPr/>
            <p:nvPr/>
          </p:nvSpPr>
          <p:spPr>
            <a:xfrm>
              <a:off x="6350090" y="3129671"/>
              <a:ext cx="100508" cy="77502"/>
            </a:xfrm>
            <a:custGeom>
              <a:avLst/>
              <a:gdLst>
                <a:gd name="connsiteX0" fmla="*/ 82342 w 100508"/>
                <a:gd name="connsiteY0" fmla="*/ 77503 h 77502"/>
                <a:gd name="connsiteX1" fmla="*/ 0 w 100508"/>
                <a:gd name="connsiteY1" fmla="*/ 36131 h 77502"/>
                <a:gd name="connsiteX2" fmla="*/ 18167 w 100508"/>
                <a:gd name="connsiteY2" fmla="*/ 0 h 77502"/>
                <a:gd name="connsiteX3" fmla="*/ 100509 w 100508"/>
                <a:gd name="connsiteY3" fmla="*/ 41365 h 77502"/>
              </a:gdLst>
              <a:ahLst/>
              <a:cxnLst>
                <a:cxn ang="0">
                  <a:pos x="connsiteX0" y="connsiteY0"/>
                </a:cxn>
                <a:cxn ang="0">
                  <a:pos x="connsiteX1" y="connsiteY1"/>
                </a:cxn>
                <a:cxn ang="0">
                  <a:pos x="connsiteX2" y="connsiteY2"/>
                </a:cxn>
                <a:cxn ang="0">
                  <a:pos x="connsiteX3" y="connsiteY3"/>
                </a:cxn>
              </a:cxnLst>
              <a:rect l="l" t="t" r="r" b="b"/>
              <a:pathLst>
                <a:path w="100508" h="77502">
                  <a:moveTo>
                    <a:pt x="82342" y="77503"/>
                  </a:moveTo>
                  <a:lnTo>
                    <a:pt x="0" y="36131"/>
                  </a:lnTo>
                  <a:lnTo>
                    <a:pt x="18167" y="0"/>
                  </a:lnTo>
                  <a:lnTo>
                    <a:pt x="100509" y="41365"/>
                  </a:lnTo>
                  <a:close/>
                </a:path>
              </a:pathLst>
            </a:custGeom>
            <a:solidFill>
              <a:srgbClr val="2C3B73"/>
            </a:solidFill>
            <a:ln w="1339" cap="flat">
              <a:noFill/>
              <a:prstDash val="solid"/>
              <a:miter/>
            </a:ln>
          </p:spPr>
          <p:txBody>
            <a:bodyPr rtlCol="0" anchor="ctr"/>
            <a:lstStyle/>
            <a:p>
              <a:endParaRPr lang="zh-TW" altLang="en-US"/>
            </a:p>
          </p:txBody>
        </p:sp>
        <p:grpSp>
          <p:nvGrpSpPr>
            <p:cNvPr id="52" name="圖形 117">
              <a:extLst>
                <a:ext uri="{FF2B5EF4-FFF2-40B4-BE49-F238E27FC236}">
                  <a16:creationId xmlns:a16="http://schemas.microsoft.com/office/drawing/2014/main" id="{0116CF8F-118B-4D39-A1B9-B8A27C0DFB59}"/>
                </a:ext>
              </a:extLst>
            </p:cNvPr>
            <p:cNvGrpSpPr/>
            <p:nvPr/>
          </p:nvGrpSpPr>
          <p:grpSpPr>
            <a:xfrm>
              <a:off x="6067196" y="3129434"/>
              <a:ext cx="508295" cy="282814"/>
              <a:chOff x="6067196" y="3129434"/>
              <a:chExt cx="508295" cy="282814"/>
            </a:xfrm>
            <a:solidFill>
              <a:srgbClr val="47568C"/>
            </a:solidFill>
          </p:grpSpPr>
          <p:sp>
            <p:nvSpPr>
              <p:cNvPr id="55" name="手繪多邊形: 圖案 54">
                <a:extLst>
                  <a:ext uri="{FF2B5EF4-FFF2-40B4-BE49-F238E27FC236}">
                    <a16:creationId xmlns:a16="http://schemas.microsoft.com/office/drawing/2014/main" id="{D9C34EC3-BE0B-40A8-BED7-0C9984CD23CF}"/>
                  </a:ext>
                </a:extLst>
              </p:cNvPr>
              <p:cNvSpPr/>
              <p:nvPr/>
            </p:nvSpPr>
            <p:spPr>
              <a:xfrm>
                <a:off x="6193884" y="3129434"/>
                <a:ext cx="101887" cy="77839"/>
              </a:xfrm>
              <a:custGeom>
                <a:avLst/>
                <a:gdLst>
                  <a:gd name="connsiteX0" fmla="*/ 17966 w 101887"/>
                  <a:gd name="connsiteY0" fmla="*/ 77840 h 77839"/>
                  <a:gd name="connsiteX1" fmla="*/ 0 w 101887"/>
                  <a:gd name="connsiteY1" fmla="*/ 41581 h 77839"/>
                  <a:gd name="connsiteX2" fmla="*/ 83916 w 101887"/>
                  <a:gd name="connsiteY2" fmla="*/ 0 h 77839"/>
                  <a:gd name="connsiteX3" fmla="*/ 101888 w 101887"/>
                  <a:gd name="connsiteY3" fmla="*/ 36252 h 77839"/>
                </a:gdLst>
                <a:ahLst/>
                <a:cxnLst>
                  <a:cxn ang="0">
                    <a:pos x="connsiteX0" y="connsiteY0"/>
                  </a:cxn>
                  <a:cxn ang="0">
                    <a:pos x="connsiteX1" y="connsiteY1"/>
                  </a:cxn>
                  <a:cxn ang="0">
                    <a:pos x="connsiteX2" y="connsiteY2"/>
                  </a:cxn>
                  <a:cxn ang="0">
                    <a:pos x="connsiteX3" y="connsiteY3"/>
                  </a:cxn>
                </a:cxnLst>
                <a:rect l="l" t="t" r="r" b="b"/>
                <a:pathLst>
                  <a:path w="101887" h="77839">
                    <a:moveTo>
                      <a:pt x="17966" y="77840"/>
                    </a:moveTo>
                    <a:lnTo>
                      <a:pt x="0" y="41581"/>
                    </a:lnTo>
                    <a:lnTo>
                      <a:pt x="83916" y="0"/>
                    </a:lnTo>
                    <a:lnTo>
                      <a:pt x="101888" y="36252"/>
                    </a:lnTo>
                    <a:close/>
                  </a:path>
                </a:pathLst>
              </a:custGeom>
              <a:solidFill>
                <a:srgbClr val="47568C"/>
              </a:solidFill>
              <a:ln w="1339" cap="flat">
                <a:noFill/>
                <a:prstDash val="solid"/>
                <a:miter/>
              </a:ln>
            </p:spPr>
            <p:txBody>
              <a:bodyPr rtlCol="0" anchor="ctr"/>
              <a:lstStyle/>
              <a:p>
                <a:endParaRPr lang="zh-TW" altLang="en-US"/>
              </a:p>
            </p:txBody>
          </p:sp>
          <p:sp>
            <p:nvSpPr>
              <p:cNvPr id="59" name="手繪多邊形: 圖案 58">
                <a:extLst>
                  <a:ext uri="{FF2B5EF4-FFF2-40B4-BE49-F238E27FC236}">
                    <a16:creationId xmlns:a16="http://schemas.microsoft.com/office/drawing/2014/main" id="{2B392BE6-D8C5-494C-B836-6A10A3D67328}"/>
                  </a:ext>
                </a:extLst>
              </p:cNvPr>
              <p:cNvSpPr/>
              <p:nvPr/>
            </p:nvSpPr>
            <p:spPr>
              <a:xfrm>
                <a:off x="6067196" y="3193446"/>
                <a:ext cx="99360" cy="76576"/>
              </a:xfrm>
              <a:custGeom>
                <a:avLst/>
                <a:gdLst>
                  <a:gd name="connsiteX0" fmla="*/ 17971 w 99360"/>
                  <a:gd name="connsiteY0" fmla="*/ 76577 h 76576"/>
                  <a:gd name="connsiteX1" fmla="*/ 0 w 99360"/>
                  <a:gd name="connsiteY1" fmla="*/ 40323 h 76576"/>
                  <a:gd name="connsiteX2" fmla="*/ 81395 w 99360"/>
                  <a:gd name="connsiteY2" fmla="*/ 0 h 76576"/>
                  <a:gd name="connsiteX3" fmla="*/ 99360 w 99360"/>
                  <a:gd name="connsiteY3" fmla="*/ 36259 h 76576"/>
                </a:gdLst>
                <a:ahLst/>
                <a:cxnLst>
                  <a:cxn ang="0">
                    <a:pos x="connsiteX0" y="connsiteY0"/>
                  </a:cxn>
                  <a:cxn ang="0">
                    <a:pos x="connsiteX1" y="connsiteY1"/>
                  </a:cxn>
                  <a:cxn ang="0">
                    <a:pos x="connsiteX2" y="connsiteY2"/>
                  </a:cxn>
                  <a:cxn ang="0">
                    <a:pos x="connsiteX3" y="connsiteY3"/>
                  </a:cxn>
                </a:cxnLst>
                <a:rect l="l" t="t" r="r" b="b"/>
                <a:pathLst>
                  <a:path w="99360" h="76576">
                    <a:moveTo>
                      <a:pt x="17971" y="76577"/>
                    </a:moveTo>
                    <a:lnTo>
                      <a:pt x="0" y="40323"/>
                    </a:lnTo>
                    <a:lnTo>
                      <a:pt x="81395" y="0"/>
                    </a:lnTo>
                    <a:lnTo>
                      <a:pt x="99360" y="36259"/>
                    </a:lnTo>
                    <a:close/>
                  </a:path>
                </a:pathLst>
              </a:custGeom>
              <a:solidFill>
                <a:srgbClr val="47568C"/>
              </a:solidFill>
              <a:ln w="1339" cap="flat">
                <a:noFill/>
                <a:prstDash val="solid"/>
                <a:miter/>
              </a:ln>
            </p:spPr>
            <p:txBody>
              <a:bodyPr rtlCol="0" anchor="ctr"/>
              <a:lstStyle/>
              <a:p>
                <a:endParaRPr lang="zh-TW" altLang="en-US"/>
              </a:p>
            </p:txBody>
          </p:sp>
          <p:sp>
            <p:nvSpPr>
              <p:cNvPr id="60" name="手繪多邊形: 圖案 59">
                <a:extLst>
                  <a:ext uri="{FF2B5EF4-FFF2-40B4-BE49-F238E27FC236}">
                    <a16:creationId xmlns:a16="http://schemas.microsoft.com/office/drawing/2014/main" id="{09BD6185-8468-48A2-A174-BB45E8CAF226}"/>
                  </a:ext>
                </a:extLst>
              </p:cNvPr>
              <p:cNvSpPr/>
              <p:nvPr/>
            </p:nvSpPr>
            <p:spPr>
              <a:xfrm>
                <a:off x="6349838" y="3270280"/>
                <a:ext cx="225652" cy="141968"/>
              </a:xfrm>
              <a:custGeom>
                <a:avLst/>
                <a:gdLst>
                  <a:gd name="connsiteX0" fmla="*/ 18402 w 225652"/>
                  <a:gd name="connsiteY0" fmla="*/ 141968 h 141968"/>
                  <a:gd name="connsiteX1" fmla="*/ 0 w 225652"/>
                  <a:gd name="connsiteY1" fmla="*/ 105953 h 141968"/>
                  <a:gd name="connsiteX2" fmla="*/ 207250 w 225652"/>
                  <a:gd name="connsiteY2" fmla="*/ 0 h 141968"/>
                  <a:gd name="connsiteX3" fmla="*/ 225653 w 225652"/>
                  <a:gd name="connsiteY3" fmla="*/ 36016 h 141968"/>
                </a:gdLst>
                <a:ahLst/>
                <a:cxnLst>
                  <a:cxn ang="0">
                    <a:pos x="connsiteX0" y="connsiteY0"/>
                  </a:cxn>
                  <a:cxn ang="0">
                    <a:pos x="connsiteX1" y="connsiteY1"/>
                  </a:cxn>
                  <a:cxn ang="0">
                    <a:pos x="connsiteX2" y="connsiteY2"/>
                  </a:cxn>
                  <a:cxn ang="0">
                    <a:pos x="connsiteX3" y="connsiteY3"/>
                  </a:cxn>
                </a:cxnLst>
                <a:rect l="l" t="t" r="r" b="b"/>
                <a:pathLst>
                  <a:path w="225652" h="141968">
                    <a:moveTo>
                      <a:pt x="18402" y="141968"/>
                    </a:moveTo>
                    <a:lnTo>
                      <a:pt x="0" y="105953"/>
                    </a:lnTo>
                    <a:lnTo>
                      <a:pt x="207250" y="0"/>
                    </a:lnTo>
                    <a:lnTo>
                      <a:pt x="225653" y="36016"/>
                    </a:lnTo>
                    <a:close/>
                  </a:path>
                </a:pathLst>
              </a:custGeom>
              <a:solidFill>
                <a:srgbClr val="47568C"/>
              </a:solidFill>
              <a:ln w="1339" cap="flat">
                <a:noFill/>
                <a:prstDash val="solid"/>
                <a:miter/>
              </a:ln>
            </p:spPr>
            <p:txBody>
              <a:bodyPr rtlCol="0" anchor="ctr"/>
              <a:lstStyle/>
              <a:p>
                <a:endParaRPr lang="zh-TW" altLang="en-US"/>
              </a:p>
            </p:txBody>
          </p:sp>
        </p:grpSp>
        <p:sp>
          <p:nvSpPr>
            <p:cNvPr id="68" name="手繪多邊形: 圖案 67">
              <a:extLst>
                <a:ext uri="{FF2B5EF4-FFF2-40B4-BE49-F238E27FC236}">
                  <a16:creationId xmlns:a16="http://schemas.microsoft.com/office/drawing/2014/main" id="{B2EE756F-9C2E-4FA7-9304-151D30695FDB}"/>
                </a:ext>
              </a:extLst>
            </p:cNvPr>
            <p:cNvSpPr/>
            <p:nvPr/>
          </p:nvSpPr>
          <p:spPr>
            <a:xfrm>
              <a:off x="6019728" y="3027229"/>
              <a:ext cx="40439" cy="202195"/>
            </a:xfrm>
            <a:custGeom>
              <a:avLst/>
              <a:gdLst>
                <a:gd name="connsiteX0" fmla="*/ 0 w 40439"/>
                <a:gd name="connsiteY0" fmla="*/ 0 h 202195"/>
                <a:gd name="connsiteX1" fmla="*/ 40439 w 40439"/>
                <a:gd name="connsiteY1" fmla="*/ 0 h 202195"/>
                <a:gd name="connsiteX2" fmla="*/ 40439 w 40439"/>
                <a:gd name="connsiteY2" fmla="*/ 202195 h 202195"/>
                <a:gd name="connsiteX3" fmla="*/ 0 w 40439"/>
                <a:gd name="connsiteY3" fmla="*/ 202195 h 202195"/>
              </a:gdLst>
              <a:ahLst/>
              <a:cxnLst>
                <a:cxn ang="0">
                  <a:pos x="connsiteX0" y="connsiteY0"/>
                </a:cxn>
                <a:cxn ang="0">
                  <a:pos x="connsiteX1" y="connsiteY1"/>
                </a:cxn>
                <a:cxn ang="0">
                  <a:pos x="connsiteX2" y="connsiteY2"/>
                </a:cxn>
                <a:cxn ang="0">
                  <a:pos x="connsiteX3" y="connsiteY3"/>
                </a:cxn>
              </a:cxnLst>
              <a:rect l="l" t="t" r="r" b="b"/>
              <a:pathLst>
                <a:path w="40439" h="202195">
                  <a:moveTo>
                    <a:pt x="0" y="0"/>
                  </a:moveTo>
                  <a:lnTo>
                    <a:pt x="40439" y="0"/>
                  </a:lnTo>
                  <a:lnTo>
                    <a:pt x="40439" y="202195"/>
                  </a:lnTo>
                  <a:lnTo>
                    <a:pt x="0" y="202195"/>
                  </a:lnTo>
                  <a:close/>
                </a:path>
              </a:pathLst>
            </a:custGeom>
            <a:solidFill>
              <a:srgbClr val="61729B"/>
            </a:solidFill>
            <a:ln w="1339" cap="flat">
              <a:noFill/>
              <a:prstDash val="solid"/>
              <a:miter/>
            </a:ln>
          </p:spPr>
          <p:txBody>
            <a:bodyPr rtlCol="0" anchor="ctr"/>
            <a:lstStyle/>
            <a:p>
              <a:endParaRPr lang="zh-TW" altLang="en-US"/>
            </a:p>
          </p:txBody>
        </p:sp>
        <p:sp>
          <p:nvSpPr>
            <p:cNvPr id="69" name="手繪多邊形: 圖案 68">
              <a:extLst>
                <a:ext uri="{FF2B5EF4-FFF2-40B4-BE49-F238E27FC236}">
                  <a16:creationId xmlns:a16="http://schemas.microsoft.com/office/drawing/2014/main" id="{CB16EE93-E7B8-4F14-835A-17F5FEF46844}"/>
                </a:ext>
              </a:extLst>
            </p:cNvPr>
            <p:cNvSpPr/>
            <p:nvPr/>
          </p:nvSpPr>
          <p:spPr>
            <a:xfrm>
              <a:off x="6066927" y="3270017"/>
              <a:ext cx="229039" cy="142457"/>
            </a:xfrm>
            <a:custGeom>
              <a:avLst/>
              <a:gdLst>
                <a:gd name="connsiteX0" fmla="*/ 18208 w 229039"/>
                <a:gd name="connsiteY0" fmla="*/ 0 h 142457"/>
                <a:gd name="connsiteX1" fmla="*/ 229039 w 229039"/>
                <a:gd name="connsiteY1" fmla="*/ 106363 h 142457"/>
                <a:gd name="connsiteX2" fmla="*/ 210831 w 229039"/>
                <a:gd name="connsiteY2" fmla="*/ 142457 h 142457"/>
                <a:gd name="connsiteX3" fmla="*/ 0 w 229039"/>
                <a:gd name="connsiteY3" fmla="*/ 36095 h 142457"/>
              </a:gdLst>
              <a:ahLst/>
              <a:cxnLst>
                <a:cxn ang="0">
                  <a:pos x="connsiteX0" y="connsiteY0"/>
                </a:cxn>
                <a:cxn ang="0">
                  <a:pos x="connsiteX1" y="connsiteY1"/>
                </a:cxn>
                <a:cxn ang="0">
                  <a:pos x="connsiteX2" y="connsiteY2"/>
                </a:cxn>
                <a:cxn ang="0">
                  <a:pos x="connsiteX3" y="connsiteY3"/>
                </a:cxn>
              </a:cxnLst>
              <a:rect l="l" t="t" r="r" b="b"/>
              <a:pathLst>
                <a:path w="229039" h="142457">
                  <a:moveTo>
                    <a:pt x="18208" y="0"/>
                  </a:moveTo>
                  <a:lnTo>
                    <a:pt x="229039" y="106363"/>
                  </a:lnTo>
                  <a:lnTo>
                    <a:pt x="210831" y="142457"/>
                  </a:lnTo>
                  <a:lnTo>
                    <a:pt x="0" y="36095"/>
                  </a:lnTo>
                  <a:close/>
                </a:path>
              </a:pathLst>
            </a:custGeom>
            <a:solidFill>
              <a:srgbClr val="61729B"/>
            </a:solidFill>
            <a:ln w="1339" cap="flat">
              <a:noFill/>
              <a:prstDash val="solid"/>
              <a:miter/>
            </a:ln>
          </p:spPr>
          <p:txBody>
            <a:bodyPr rtlCol="0" anchor="ctr"/>
            <a:lstStyle/>
            <a:p>
              <a:endParaRPr lang="zh-TW" altLang="en-US"/>
            </a:p>
          </p:txBody>
        </p:sp>
        <p:sp>
          <p:nvSpPr>
            <p:cNvPr id="70" name="手繪多邊形: 圖案 69">
              <a:extLst>
                <a:ext uri="{FF2B5EF4-FFF2-40B4-BE49-F238E27FC236}">
                  <a16:creationId xmlns:a16="http://schemas.microsoft.com/office/drawing/2014/main" id="{DFCA4FD8-18EB-4BC6-918D-B47A0681A1BD}"/>
                </a:ext>
              </a:extLst>
            </p:cNvPr>
            <p:cNvSpPr/>
            <p:nvPr/>
          </p:nvSpPr>
          <p:spPr>
            <a:xfrm>
              <a:off x="6589918" y="3027052"/>
              <a:ext cx="40439" cy="202552"/>
            </a:xfrm>
            <a:custGeom>
              <a:avLst/>
              <a:gdLst>
                <a:gd name="connsiteX0" fmla="*/ 0 w 40439"/>
                <a:gd name="connsiteY0" fmla="*/ 0 h 202552"/>
                <a:gd name="connsiteX1" fmla="*/ 40439 w 40439"/>
                <a:gd name="connsiteY1" fmla="*/ 0 h 202552"/>
                <a:gd name="connsiteX2" fmla="*/ 40439 w 40439"/>
                <a:gd name="connsiteY2" fmla="*/ 202553 h 202552"/>
                <a:gd name="connsiteX3" fmla="*/ 0 w 40439"/>
                <a:gd name="connsiteY3" fmla="*/ 202553 h 202552"/>
              </a:gdLst>
              <a:ahLst/>
              <a:cxnLst>
                <a:cxn ang="0">
                  <a:pos x="connsiteX0" y="connsiteY0"/>
                </a:cxn>
                <a:cxn ang="0">
                  <a:pos x="connsiteX1" y="connsiteY1"/>
                </a:cxn>
                <a:cxn ang="0">
                  <a:pos x="connsiteX2" y="connsiteY2"/>
                </a:cxn>
                <a:cxn ang="0">
                  <a:pos x="connsiteX3" y="connsiteY3"/>
                </a:cxn>
              </a:cxnLst>
              <a:rect l="l" t="t" r="r" b="b"/>
              <a:pathLst>
                <a:path w="40439" h="202552">
                  <a:moveTo>
                    <a:pt x="0" y="0"/>
                  </a:moveTo>
                  <a:lnTo>
                    <a:pt x="40439" y="0"/>
                  </a:lnTo>
                  <a:lnTo>
                    <a:pt x="40439" y="202553"/>
                  </a:lnTo>
                  <a:lnTo>
                    <a:pt x="0" y="202553"/>
                  </a:lnTo>
                  <a:close/>
                </a:path>
              </a:pathLst>
            </a:custGeom>
            <a:solidFill>
              <a:srgbClr val="47568C"/>
            </a:solidFill>
            <a:ln w="1339" cap="flat">
              <a:noFill/>
              <a:prstDash val="solid"/>
              <a:miter/>
            </a:ln>
          </p:spPr>
          <p:txBody>
            <a:bodyPr rtlCol="0" anchor="ctr"/>
            <a:lstStyle/>
            <a:p>
              <a:endParaRPr lang="zh-TW" altLang="en-US"/>
            </a:p>
          </p:txBody>
        </p:sp>
        <p:sp>
          <p:nvSpPr>
            <p:cNvPr id="122" name="手繪多邊形: 圖案 121">
              <a:extLst>
                <a:ext uri="{FF2B5EF4-FFF2-40B4-BE49-F238E27FC236}">
                  <a16:creationId xmlns:a16="http://schemas.microsoft.com/office/drawing/2014/main" id="{670620B1-FD0A-4BFD-8F3F-811860BBFCEC}"/>
                </a:ext>
              </a:extLst>
            </p:cNvPr>
            <p:cNvSpPr/>
            <p:nvPr/>
          </p:nvSpPr>
          <p:spPr>
            <a:xfrm>
              <a:off x="6350090" y="2846597"/>
              <a:ext cx="225141" cy="140115"/>
            </a:xfrm>
            <a:custGeom>
              <a:avLst/>
              <a:gdLst>
                <a:gd name="connsiteX0" fmla="*/ 206977 w 225141"/>
                <a:gd name="connsiteY0" fmla="*/ 140115 h 140115"/>
                <a:gd name="connsiteX1" fmla="*/ 0 w 225141"/>
                <a:gd name="connsiteY1" fmla="*/ 36132 h 140115"/>
                <a:gd name="connsiteX2" fmla="*/ 18167 w 225141"/>
                <a:gd name="connsiteY2" fmla="*/ 0 h 140115"/>
                <a:gd name="connsiteX3" fmla="*/ 225142 w 225141"/>
                <a:gd name="connsiteY3" fmla="*/ 103977 h 140115"/>
              </a:gdLst>
              <a:ahLst/>
              <a:cxnLst>
                <a:cxn ang="0">
                  <a:pos x="connsiteX0" y="connsiteY0"/>
                </a:cxn>
                <a:cxn ang="0">
                  <a:pos x="connsiteX1" y="connsiteY1"/>
                </a:cxn>
                <a:cxn ang="0">
                  <a:pos x="connsiteX2" y="connsiteY2"/>
                </a:cxn>
                <a:cxn ang="0">
                  <a:pos x="connsiteX3" y="connsiteY3"/>
                </a:cxn>
              </a:cxnLst>
              <a:rect l="l" t="t" r="r" b="b"/>
              <a:pathLst>
                <a:path w="225141" h="140115">
                  <a:moveTo>
                    <a:pt x="206977" y="140115"/>
                  </a:moveTo>
                  <a:lnTo>
                    <a:pt x="0" y="36132"/>
                  </a:lnTo>
                  <a:lnTo>
                    <a:pt x="18167" y="0"/>
                  </a:lnTo>
                  <a:lnTo>
                    <a:pt x="225142" y="103977"/>
                  </a:lnTo>
                  <a:close/>
                </a:path>
              </a:pathLst>
            </a:custGeom>
            <a:solidFill>
              <a:srgbClr val="47568C"/>
            </a:solidFill>
            <a:ln w="1339" cap="flat">
              <a:noFill/>
              <a:prstDash val="solid"/>
              <a:miter/>
            </a:ln>
          </p:spPr>
          <p:txBody>
            <a:bodyPr rtlCol="0" anchor="ctr"/>
            <a:lstStyle/>
            <a:p>
              <a:endParaRPr lang="zh-TW" altLang="en-US"/>
            </a:p>
          </p:txBody>
        </p:sp>
        <p:sp>
          <p:nvSpPr>
            <p:cNvPr id="129" name="手繪多邊形: 圖案 128">
              <a:extLst>
                <a:ext uri="{FF2B5EF4-FFF2-40B4-BE49-F238E27FC236}">
                  <a16:creationId xmlns:a16="http://schemas.microsoft.com/office/drawing/2014/main" id="{6CBAF6D5-E3B7-4795-BD0F-55302889FA54}"/>
                </a:ext>
              </a:extLst>
            </p:cNvPr>
            <p:cNvSpPr/>
            <p:nvPr/>
          </p:nvSpPr>
          <p:spPr>
            <a:xfrm>
              <a:off x="6067196" y="2846360"/>
              <a:ext cx="228575" cy="140589"/>
            </a:xfrm>
            <a:custGeom>
              <a:avLst/>
              <a:gdLst>
                <a:gd name="connsiteX0" fmla="*/ 17971 w 228575"/>
                <a:gd name="connsiteY0" fmla="*/ 140589 h 140589"/>
                <a:gd name="connsiteX1" fmla="*/ 0 w 228575"/>
                <a:gd name="connsiteY1" fmla="*/ 104336 h 140589"/>
                <a:gd name="connsiteX2" fmla="*/ 210604 w 228575"/>
                <a:gd name="connsiteY2" fmla="*/ 0 h 140589"/>
                <a:gd name="connsiteX3" fmla="*/ 228575 w 228575"/>
                <a:gd name="connsiteY3" fmla="*/ 36253 h 140589"/>
              </a:gdLst>
              <a:ahLst/>
              <a:cxnLst>
                <a:cxn ang="0">
                  <a:pos x="connsiteX0" y="connsiteY0"/>
                </a:cxn>
                <a:cxn ang="0">
                  <a:pos x="connsiteX1" y="connsiteY1"/>
                </a:cxn>
                <a:cxn ang="0">
                  <a:pos x="connsiteX2" y="connsiteY2"/>
                </a:cxn>
                <a:cxn ang="0">
                  <a:pos x="connsiteX3" y="connsiteY3"/>
                </a:cxn>
              </a:cxnLst>
              <a:rect l="l" t="t" r="r" b="b"/>
              <a:pathLst>
                <a:path w="228575" h="140589">
                  <a:moveTo>
                    <a:pt x="17971" y="140589"/>
                  </a:moveTo>
                  <a:lnTo>
                    <a:pt x="0" y="104336"/>
                  </a:lnTo>
                  <a:lnTo>
                    <a:pt x="210604" y="0"/>
                  </a:lnTo>
                  <a:lnTo>
                    <a:pt x="228575" y="36253"/>
                  </a:lnTo>
                  <a:close/>
                </a:path>
              </a:pathLst>
            </a:custGeom>
            <a:solidFill>
              <a:srgbClr val="61729B"/>
            </a:solidFill>
            <a:ln w="1339" cap="flat">
              <a:noFill/>
              <a:prstDash val="solid"/>
              <a:miter/>
            </a:ln>
          </p:spPr>
          <p:txBody>
            <a:bodyPr rtlCol="0" anchor="ctr"/>
            <a:lstStyle/>
            <a:p>
              <a:endParaRPr lang="zh-TW" altLang="en-US"/>
            </a:p>
          </p:txBody>
        </p:sp>
        <p:sp>
          <p:nvSpPr>
            <p:cNvPr id="130" name="手繪多邊形: 圖案 129">
              <a:extLst>
                <a:ext uri="{FF2B5EF4-FFF2-40B4-BE49-F238E27FC236}">
                  <a16:creationId xmlns:a16="http://schemas.microsoft.com/office/drawing/2014/main" id="{AEE8DF57-60AF-41FA-BB9B-4CB5EB3C7F48}"/>
                </a:ext>
              </a:extLst>
            </p:cNvPr>
            <p:cNvSpPr/>
            <p:nvPr/>
          </p:nvSpPr>
          <p:spPr>
            <a:xfrm>
              <a:off x="6066938" y="2986960"/>
              <a:ext cx="229043" cy="142451"/>
            </a:xfrm>
            <a:custGeom>
              <a:avLst/>
              <a:gdLst>
                <a:gd name="connsiteX0" fmla="*/ 18213 w 229043"/>
                <a:gd name="connsiteY0" fmla="*/ 0 h 142451"/>
                <a:gd name="connsiteX1" fmla="*/ 229044 w 229043"/>
                <a:gd name="connsiteY1" fmla="*/ 106363 h 142451"/>
                <a:gd name="connsiteX2" fmla="*/ 210837 w 229043"/>
                <a:gd name="connsiteY2" fmla="*/ 142452 h 142451"/>
                <a:gd name="connsiteX3" fmla="*/ 0 w 229043"/>
                <a:gd name="connsiteY3" fmla="*/ 36095 h 142451"/>
              </a:gdLst>
              <a:ahLst/>
              <a:cxnLst>
                <a:cxn ang="0">
                  <a:pos x="connsiteX0" y="connsiteY0"/>
                </a:cxn>
                <a:cxn ang="0">
                  <a:pos x="connsiteX1" y="connsiteY1"/>
                </a:cxn>
                <a:cxn ang="0">
                  <a:pos x="connsiteX2" y="connsiteY2"/>
                </a:cxn>
                <a:cxn ang="0">
                  <a:pos x="connsiteX3" y="connsiteY3"/>
                </a:cxn>
              </a:cxnLst>
              <a:rect l="l" t="t" r="r" b="b"/>
              <a:pathLst>
                <a:path w="229043" h="142451">
                  <a:moveTo>
                    <a:pt x="18213" y="0"/>
                  </a:moveTo>
                  <a:lnTo>
                    <a:pt x="229044" y="106363"/>
                  </a:lnTo>
                  <a:lnTo>
                    <a:pt x="210837" y="142452"/>
                  </a:lnTo>
                  <a:lnTo>
                    <a:pt x="0" y="36095"/>
                  </a:lnTo>
                  <a:close/>
                </a:path>
              </a:pathLst>
            </a:custGeom>
            <a:solidFill>
              <a:srgbClr val="61729B"/>
            </a:solidFill>
            <a:ln w="1339" cap="flat">
              <a:noFill/>
              <a:prstDash val="solid"/>
              <a:miter/>
            </a:ln>
          </p:spPr>
          <p:txBody>
            <a:bodyPr rtlCol="0" anchor="ctr"/>
            <a:lstStyle/>
            <a:p>
              <a:endParaRPr lang="zh-TW" altLang="en-US"/>
            </a:p>
          </p:txBody>
        </p:sp>
        <p:sp>
          <p:nvSpPr>
            <p:cNvPr id="131" name="手繪多邊形: 圖案 130">
              <a:extLst>
                <a:ext uri="{FF2B5EF4-FFF2-40B4-BE49-F238E27FC236}">
                  <a16:creationId xmlns:a16="http://schemas.microsoft.com/office/drawing/2014/main" id="{182D160C-0592-499C-84B3-2D49752B92FA}"/>
                </a:ext>
              </a:extLst>
            </p:cNvPr>
            <p:cNvSpPr/>
            <p:nvPr/>
          </p:nvSpPr>
          <p:spPr>
            <a:xfrm>
              <a:off x="6349838" y="2987207"/>
              <a:ext cx="225652" cy="141968"/>
            </a:xfrm>
            <a:custGeom>
              <a:avLst/>
              <a:gdLst>
                <a:gd name="connsiteX0" fmla="*/ 18402 w 225652"/>
                <a:gd name="connsiteY0" fmla="*/ 141968 h 141968"/>
                <a:gd name="connsiteX1" fmla="*/ 0 w 225652"/>
                <a:gd name="connsiteY1" fmla="*/ 105953 h 141968"/>
                <a:gd name="connsiteX2" fmla="*/ 207250 w 225652"/>
                <a:gd name="connsiteY2" fmla="*/ 0 h 141968"/>
                <a:gd name="connsiteX3" fmla="*/ 225653 w 225652"/>
                <a:gd name="connsiteY3" fmla="*/ 36016 h 141968"/>
              </a:gdLst>
              <a:ahLst/>
              <a:cxnLst>
                <a:cxn ang="0">
                  <a:pos x="connsiteX0" y="connsiteY0"/>
                </a:cxn>
                <a:cxn ang="0">
                  <a:pos x="connsiteX1" y="connsiteY1"/>
                </a:cxn>
                <a:cxn ang="0">
                  <a:pos x="connsiteX2" y="connsiteY2"/>
                </a:cxn>
                <a:cxn ang="0">
                  <a:pos x="connsiteX3" y="connsiteY3"/>
                </a:cxn>
              </a:cxnLst>
              <a:rect l="l" t="t" r="r" b="b"/>
              <a:pathLst>
                <a:path w="225652" h="141968">
                  <a:moveTo>
                    <a:pt x="18402" y="141968"/>
                  </a:moveTo>
                  <a:lnTo>
                    <a:pt x="0" y="105953"/>
                  </a:lnTo>
                  <a:lnTo>
                    <a:pt x="207250" y="0"/>
                  </a:lnTo>
                  <a:lnTo>
                    <a:pt x="225653" y="36016"/>
                  </a:lnTo>
                  <a:close/>
                </a:path>
              </a:pathLst>
            </a:custGeom>
            <a:solidFill>
              <a:srgbClr val="47568C"/>
            </a:solidFill>
            <a:ln w="1339" cap="flat">
              <a:noFill/>
              <a:prstDash val="solid"/>
              <a:miter/>
            </a:ln>
          </p:spPr>
          <p:txBody>
            <a:bodyPr rtlCol="0" anchor="ctr"/>
            <a:lstStyle/>
            <a:p>
              <a:endParaRPr lang="zh-TW" altLang="en-US"/>
            </a:p>
          </p:txBody>
        </p:sp>
        <p:sp>
          <p:nvSpPr>
            <p:cNvPr id="132" name="手繪多邊形: 圖案 131">
              <a:extLst>
                <a:ext uri="{FF2B5EF4-FFF2-40B4-BE49-F238E27FC236}">
                  <a16:creationId xmlns:a16="http://schemas.microsoft.com/office/drawing/2014/main" id="{9A519E46-3CE4-4318-ABE7-550CCB587681}"/>
                </a:ext>
              </a:extLst>
            </p:cNvPr>
            <p:cNvSpPr/>
            <p:nvPr/>
          </p:nvSpPr>
          <p:spPr>
            <a:xfrm>
              <a:off x="6302801" y="3170031"/>
              <a:ext cx="40439" cy="202195"/>
            </a:xfrm>
            <a:custGeom>
              <a:avLst/>
              <a:gdLst>
                <a:gd name="connsiteX0" fmla="*/ 0 w 40439"/>
                <a:gd name="connsiteY0" fmla="*/ 0 h 202195"/>
                <a:gd name="connsiteX1" fmla="*/ 40439 w 40439"/>
                <a:gd name="connsiteY1" fmla="*/ 0 h 202195"/>
                <a:gd name="connsiteX2" fmla="*/ 40439 w 40439"/>
                <a:gd name="connsiteY2" fmla="*/ 202195 h 202195"/>
                <a:gd name="connsiteX3" fmla="*/ 0 w 40439"/>
                <a:gd name="connsiteY3" fmla="*/ 202195 h 202195"/>
              </a:gdLst>
              <a:ahLst/>
              <a:cxnLst>
                <a:cxn ang="0">
                  <a:pos x="connsiteX0" y="connsiteY0"/>
                </a:cxn>
                <a:cxn ang="0">
                  <a:pos x="connsiteX1" y="connsiteY1"/>
                </a:cxn>
                <a:cxn ang="0">
                  <a:pos x="connsiteX2" y="connsiteY2"/>
                </a:cxn>
                <a:cxn ang="0">
                  <a:pos x="connsiteX3" y="connsiteY3"/>
                </a:cxn>
              </a:cxnLst>
              <a:rect l="l" t="t" r="r" b="b"/>
              <a:pathLst>
                <a:path w="40439" h="202195">
                  <a:moveTo>
                    <a:pt x="0" y="0"/>
                  </a:moveTo>
                  <a:lnTo>
                    <a:pt x="40439" y="0"/>
                  </a:lnTo>
                  <a:lnTo>
                    <a:pt x="40439" y="202195"/>
                  </a:lnTo>
                  <a:lnTo>
                    <a:pt x="0" y="202195"/>
                  </a:lnTo>
                  <a:close/>
                </a:path>
              </a:pathLst>
            </a:custGeom>
            <a:solidFill>
              <a:srgbClr val="61729B"/>
            </a:solidFill>
            <a:ln w="1339" cap="flat">
              <a:noFill/>
              <a:prstDash val="solid"/>
              <a:miter/>
            </a:ln>
          </p:spPr>
          <p:txBody>
            <a:bodyPr rtlCol="0" anchor="ctr"/>
            <a:lstStyle/>
            <a:p>
              <a:endParaRPr lang="zh-TW" altLang="en-US"/>
            </a:p>
          </p:txBody>
        </p:sp>
        <p:sp>
          <p:nvSpPr>
            <p:cNvPr id="133" name="手繪多邊形: 圖案 132">
              <a:extLst>
                <a:ext uri="{FF2B5EF4-FFF2-40B4-BE49-F238E27FC236}">
                  <a16:creationId xmlns:a16="http://schemas.microsoft.com/office/drawing/2014/main" id="{316FDD72-6ABB-4C60-A9A4-C0513BAD088D}"/>
                </a:ext>
              </a:extLst>
            </p:cNvPr>
            <p:cNvSpPr/>
            <p:nvPr/>
          </p:nvSpPr>
          <p:spPr>
            <a:xfrm>
              <a:off x="6323021" y="3170031"/>
              <a:ext cx="20219" cy="202195"/>
            </a:xfrm>
            <a:custGeom>
              <a:avLst/>
              <a:gdLst>
                <a:gd name="connsiteX0" fmla="*/ 0 w 20219"/>
                <a:gd name="connsiteY0" fmla="*/ 0 h 202195"/>
                <a:gd name="connsiteX1" fmla="*/ 20220 w 20219"/>
                <a:gd name="connsiteY1" fmla="*/ 0 h 202195"/>
                <a:gd name="connsiteX2" fmla="*/ 20220 w 20219"/>
                <a:gd name="connsiteY2" fmla="*/ 202195 h 202195"/>
                <a:gd name="connsiteX3" fmla="*/ 0 w 20219"/>
                <a:gd name="connsiteY3" fmla="*/ 202195 h 202195"/>
              </a:gdLst>
              <a:ahLst/>
              <a:cxnLst>
                <a:cxn ang="0">
                  <a:pos x="connsiteX0" y="connsiteY0"/>
                </a:cxn>
                <a:cxn ang="0">
                  <a:pos x="connsiteX1" y="connsiteY1"/>
                </a:cxn>
                <a:cxn ang="0">
                  <a:pos x="connsiteX2" y="connsiteY2"/>
                </a:cxn>
                <a:cxn ang="0">
                  <a:pos x="connsiteX3" y="connsiteY3"/>
                </a:cxn>
              </a:cxnLst>
              <a:rect l="l" t="t" r="r" b="b"/>
              <a:pathLst>
                <a:path w="20219" h="202195">
                  <a:moveTo>
                    <a:pt x="0" y="0"/>
                  </a:moveTo>
                  <a:lnTo>
                    <a:pt x="20220" y="0"/>
                  </a:lnTo>
                  <a:lnTo>
                    <a:pt x="20220" y="202195"/>
                  </a:lnTo>
                  <a:lnTo>
                    <a:pt x="0" y="202195"/>
                  </a:lnTo>
                  <a:close/>
                </a:path>
              </a:pathLst>
            </a:custGeom>
            <a:solidFill>
              <a:srgbClr val="47568C"/>
            </a:solidFill>
            <a:ln w="1339" cap="flat">
              <a:noFill/>
              <a:prstDash val="solid"/>
              <a:miter/>
            </a:ln>
          </p:spPr>
          <p:txBody>
            <a:bodyPr rtlCol="0" anchor="ctr"/>
            <a:lstStyle/>
            <a:p>
              <a:endParaRPr lang="zh-TW" altLang="en-US"/>
            </a:p>
          </p:txBody>
        </p:sp>
        <p:sp>
          <p:nvSpPr>
            <p:cNvPr id="134" name="手繪多邊形: 圖案 133">
              <a:extLst>
                <a:ext uri="{FF2B5EF4-FFF2-40B4-BE49-F238E27FC236}">
                  <a16:creationId xmlns:a16="http://schemas.microsoft.com/office/drawing/2014/main" id="{C69EE131-F99D-4D0C-9BB0-002FD9972327}"/>
                </a:ext>
              </a:extLst>
            </p:cNvPr>
            <p:cNvSpPr/>
            <p:nvPr/>
          </p:nvSpPr>
          <p:spPr>
            <a:xfrm>
              <a:off x="6262362" y="2784512"/>
              <a:ext cx="121317" cy="122665"/>
            </a:xfrm>
            <a:custGeom>
              <a:avLst/>
              <a:gdLst>
                <a:gd name="connsiteX0" fmla="*/ 60659 w 121317"/>
                <a:gd name="connsiteY0" fmla="*/ 0 h 122665"/>
                <a:gd name="connsiteX1" fmla="*/ 0 w 121317"/>
                <a:gd name="connsiteY1" fmla="*/ 62007 h 122665"/>
                <a:gd name="connsiteX2" fmla="*/ 60659 w 121317"/>
                <a:gd name="connsiteY2" fmla="*/ 122665 h 122665"/>
                <a:gd name="connsiteX3" fmla="*/ 121317 w 121317"/>
                <a:gd name="connsiteY3" fmla="*/ 62007 h 122665"/>
                <a:gd name="connsiteX4" fmla="*/ 60659 w 121317"/>
                <a:gd name="connsiteY4" fmla="*/ 0 h 12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17" h="122665">
                  <a:moveTo>
                    <a:pt x="60659" y="0"/>
                  </a:moveTo>
                  <a:cubicBezTo>
                    <a:pt x="27091" y="0"/>
                    <a:pt x="0" y="28439"/>
                    <a:pt x="0" y="62007"/>
                  </a:cubicBezTo>
                  <a:cubicBezTo>
                    <a:pt x="0" y="95574"/>
                    <a:pt x="27091" y="122665"/>
                    <a:pt x="60659" y="122665"/>
                  </a:cubicBezTo>
                  <a:cubicBezTo>
                    <a:pt x="94226" y="122665"/>
                    <a:pt x="121317" y="95574"/>
                    <a:pt x="121317" y="62007"/>
                  </a:cubicBezTo>
                  <a:cubicBezTo>
                    <a:pt x="121317" y="28439"/>
                    <a:pt x="94226" y="0"/>
                    <a:pt x="60659" y="0"/>
                  </a:cubicBezTo>
                  <a:close/>
                </a:path>
              </a:pathLst>
            </a:custGeom>
            <a:solidFill>
              <a:schemeClr val="tx1"/>
            </a:solidFill>
            <a:ln w="1339" cap="flat">
              <a:noFill/>
              <a:prstDash val="solid"/>
              <a:miter/>
            </a:ln>
          </p:spPr>
          <p:txBody>
            <a:bodyPr rtlCol="0" anchor="ctr"/>
            <a:lstStyle/>
            <a:p>
              <a:endParaRPr lang="zh-TW" altLang="en-US"/>
            </a:p>
          </p:txBody>
        </p:sp>
        <p:sp>
          <p:nvSpPr>
            <p:cNvPr id="135" name="手繪多邊形: 圖案 134">
              <a:extLst>
                <a:ext uri="{FF2B5EF4-FFF2-40B4-BE49-F238E27FC236}">
                  <a16:creationId xmlns:a16="http://schemas.microsoft.com/office/drawing/2014/main" id="{8237A1AC-638C-4091-A8C4-C2ABF073C30F}"/>
                </a:ext>
              </a:extLst>
            </p:cNvPr>
            <p:cNvSpPr/>
            <p:nvPr/>
          </p:nvSpPr>
          <p:spPr>
            <a:xfrm>
              <a:off x="6262362" y="3352006"/>
              <a:ext cx="121317" cy="122665"/>
            </a:xfrm>
            <a:custGeom>
              <a:avLst/>
              <a:gdLst>
                <a:gd name="connsiteX0" fmla="*/ 60659 w 121317"/>
                <a:gd name="connsiteY0" fmla="*/ 0 h 122665"/>
                <a:gd name="connsiteX1" fmla="*/ 0 w 121317"/>
                <a:gd name="connsiteY1" fmla="*/ 60659 h 122665"/>
                <a:gd name="connsiteX2" fmla="*/ 60659 w 121317"/>
                <a:gd name="connsiteY2" fmla="*/ 122665 h 122665"/>
                <a:gd name="connsiteX3" fmla="*/ 121317 w 121317"/>
                <a:gd name="connsiteY3" fmla="*/ 60659 h 122665"/>
                <a:gd name="connsiteX4" fmla="*/ 60659 w 121317"/>
                <a:gd name="connsiteY4" fmla="*/ 0 h 12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17" h="122665">
                  <a:moveTo>
                    <a:pt x="60659" y="0"/>
                  </a:moveTo>
                  <a:cubicBezTo>
                    <a:pt x="27091" y="0"/>
                    <a:pt x="0" y="27091"/>
                    <a:pt x="0" y="60659"/>
                  </a:cubicBezTo>
                  <a:cubicBezTo>
                    <a:pt x="0" y="94226"/>
                    <a:pt x="27091" y="122665"/>
                    <a:pt x="60659" y="122665"/>
                  </a:cubicBezTo>
                  <a:cubicBezTo>
                    <a:pt x="94226" y="122665"/>
                    <a:pt x="121317" y="94226"/>
                    <a:pt x="121317" y="60659"/>
                  </a:cubicBezTo>
                  <a:cubicBezTo>
                    <a:pt x="121317" y="27091"/>
                    <a:pt x="94226" y="0"/>
                    <a:pt x="60659" y="0"/>
                  </a:cubicBezTo>
                  <a:close/>
                </a:path>
              </a:pathLst>
            </a:custGeom>
            <a:solidFill>
              <a:schemeClr val="tx1"/>
            </a:solidFill>
            <a:ln w="1339" cap="flat">
              <a:noFill/>
              <a:prstDash val="solid"/>
              <a:miter/>
            </a:ln>
          </p:spPr>
          <p:txBody>
            <a:bodyPr rtlCol="0" anchor="ctr"/>
            <a:lstStyle/>
            <a:p>
              <a:endParaRPr lang="zh-TW" altLang="en-US"/>
            </a:p>
          </p:txBody>
        </p:sp>
        <p:sp>
          <p:nvSpPr>
            <p:cNvPr id="136" name="手繪多邊形: 圖案 135">
              <a:extLst>
                <a:ext uri="{FF2B5EF4-FFF2-40B4-BE49-F238E27FC236}">
                  <a16:creationId xmlns:a16="http://schemas.microsoft.com/office/drawing/2014/main" id="{C2A6FE57-4AA5-469E-A90B-ED039FD2E1CD}"/>
                </a:ext>
              </a:extLst>
            </p:cNvPr>
            <p:cNvSpPr/>
            <p:nvPr/>
          </p:nvSpPr>
          <p:spPr>
            <a:xfrm>
              <a:off x="6262362" y="3068933"/>
              <a:ext cx="121317" cy="121317"/>
            </a:xfrm>
            <a:custGeom>
              <a:avLst/>
              <a:gdLst>
                <a:gd name="connsiteX0" fmla="*/ 60659 w 121317"/>
                <a:gd name="connsiteY0" fmla="*/ 0 h 121317"/>
                <a:gd name="connsiteX1" fmla="*/ 0 w 121317"/>
                <a:gd name="connsiteY1" fmla="*/ 60659 h 121317"/>
                <a:gd name="connsiteX2" fmla="*/ 60659 w 121317"/>
                <a:gd name="connsiteY2" fmla="*/ 121317 h 121317"/>
                <a:gd name="connsiteX3" fmla="*/ 121317 w 121317"/>
                <a:gd name="connsiteY3" fmla="*/ 60659 h 121317"/>
                <a:gd name="connsiteX4" fmla="*/ 60659 w 121317"/>
                <a:gd name="connsiteY4" fmla="*/ 0 h 121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17" h="121317">
                  <a:moveTo>
                    <a:pt x="60659" y="0"/>
                  </a:moveTo>
                  <a:cubicBezTo>
                    <a:pt x="27091" y="0"/>
                    <a:pt x="0" y="27091"/>
                    <a:pt x="0" y="60659"/>
                  </a:cubicBezTo>
                  <a:cubicBezTo>
                    <a:pt x="0" y="94226"/>
                    <a:pt x="27091" y="121317"/>
                    <a:pt x="60659" y="121317"/>
                  </a:cubicBezTo>
                  <a:cubicBezTo>
                    <a:pt x="94226" y="121317"/>
                    <a:pt x="121317" y="94226"/>
                    <a:pt x="121317" y="60659"/>
                  </a:cubicBezTo>
                  <a:cubicBezTo>
                    <a:pt x="121317" y="27091"/>
                    <a:pt x="94226" y="0"/>
                    <a:pt x="60659" y="0"/>
                  </a:cubicBezTo>
                  <a:close/>
                </a:path>
              </a:pathLst>
            </a:custGeom>
            <a:solidFill>
              <a:schemeClr val="tx1"/>
            </a:solidFill>
            <a:ln w="1339" cap="flat">
              <a:noFill/>
              <a:prstDash val="solid"/>
              <a:miter/>
            </a:ln>
          </p:spPr>
          <p:txBody>
            <a:bodyPr rtlCol="0" anchor="ctr"/>
            <a:lstStyle/>
            <a:p>
              <a:endParaRPr lang="zh-TW" altLang="en-US"/>
            </a:p>
          </p:txBody>
        </p:sp>
        <p:sp>
          <p:nvSpPr>
            <p:cNvPr id="137" name="手繪多邊形: 圖案 136">
              <a:extLst>
                <a:ext uri="{FF2B5EF4-FFF2-40B4-BE49-F238E27FC236}">
                  <a16:creationId xmlns:a16="http://schemas.microsoft.com/office/drawing/2014/main" id="{FD6B8997-32D5-4531-93FF-1C4CA78F943C}"/>
                </a:ext>
              </a:extLst>
            </p:cNvPr>
            <p:cNvSpPr/>
            <p:nvPr/>
          </p:nvSpPr>
          <p:spPr>
            <a:xfrm>
              <a:off x="6545435" y="2926132"/>
              <a:ext cx="122665" cy="121317"/>
            </a:xfrm>
            <a:custGeom>
              <a:avLst/>
              <a:gdLst>
                <a:gd name="connsiteX0" fmla="*/ 60659 w 122665"/>
                <a:gd name="connsiteY0" fmla="*/ 121317 h 121317"/>
                <a:gd name="connsiteX1" fmla="*/ 0 w 122665"/>
                <a:gd name="connsiteY1" fmla="*/ 60659 h 121317"/>
                <a:gd name="connsiteX2" fmla="*/ 60659 w 122665"/>
                <a:gd name="connsiteY2" fmla="*/ 0 h 121317"/>
                <a:gd name="connsiteX3" fmla="*/ 122665 w 122665"/>
                <a:gd name="connsiteY3" fmla="*/ 60659 h 121317"/>
                <a:gd name="connsiteX4" fmla="*/ 60659 w 122665"/>
                <a:gd name="connsiteY4" fmla="*/ 121317 h 121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65" h="121317">
                  <a:moveTo>
                    <a:pt x="60659" y="121317"/>
                  </a:moveTo>
                  <a:cubicBezTo>
                    <a:pt x="27213" y="121317"/>
                    <a:pt x="0" y="94111"/>
                    <a:pt x="0" y="60659"/>
                  </a:cubicBezTo>
                  <a:cubicBezTo>
                    <a:pt x="0" y="27213"/>
                    <a:pt x="27213" y="0"/>
                    <a:pt x="60659" y="0"/>
                  </a:cubicBezTo>
                  <a:cubicBezTo>
                    <a:pt x="94104" y="0"/>
                    <a:pt x="122665" y="27213"/>
                    <a:pt x="122665" y="60659"/>
                  </a:cubicBezTo>
                  <a:cubicBezTo>
                    <a:pt x="122665" y="94111"/>
                    <a:pt x="94104" y="121317"/>
                    <a:pt x="60659" y="121317"/>
                  </a:cubicBezTo>
                  <a:close/>
                </a:path>
              </a:pathLst>
            </a:custGeom>
            <a:solidFill>
              <a:schemeClr val="tx1"/>
            </a:solidFill>
            <a:ln w="1339" cap="flat">
              <a:noFill/>
              <a:prstDash val="solid"/>
              <a:miter/>
            </a:ln>
          </p:spPr>
          <p:txBody>
            <a:bodyPr rtlCol="0" anchor="ctr"/>
            <a:lstStyle/>
            <a:p>
              <a:endParaRPr lang="zh-TW" altLang="en-US"/>
            </a:p>
          </p:txBody>
        </p:sp>
        <p:sp>
          <p:nvSpPr>
            <p:cNvPr id="138" name="手繪多邊形: 圖案 137">
              <a:extLst>
                <a:ext uri="{FF2B5EF4-FFF2-40B4-BE49-F238E27FC236}">
                  <a16:creationId xmlns:a16="http://schemas.microsoft.com/office/drawing/2014/main" id="{324802C0-7111-4A49-941E-31862112FA0D}"/>
                </a:ext>
              </a:extLst>
            </p:cNvPr>
            <p:cNvSpPr/>
            <p:nvPr/>
          </p:nvSpPr>
          <p:spPr>
            <a:xfrm>
              <a:off x="6545435" y="3209205"/>
              <a:ext cx="122665" cy="121317"/>
            </a:xfrm>
            <a:custGeom>
              <a:avLst/>
              <a:gdLst>
                <a:gd name="connsiteX0" fmla="*/ 60659 w 122665"/>
                <a:gd name="connsiteY0" fmla="*/ 121317 h 121317"/>
                <a:gd name="connsiteX1" fmla="*/ 0 w 122665"/>
                <a:gd name="connsiteY1" fmla="*/ 60659 h 121317"/>
                <a:gd name="connsiteX2" fmla="*/ 60659 w 122665"/>
                <a:gd name="connsiteY2" fmla="*/ 0 h 121317"/>
                <a:gd name="connsiteX3" fmla="*/ 122665 w 122665"/>
                <a:gd name="connsiteY3" fmla="*/ 60659 h 121317"/>
                <a:gd name="connsiteX4" fmla="*/ 60659 w 122665"/>
                <a:gd name="connsiteY4" fmla="*/ 121317 h 121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65" h="121317">
                  <a:moveTo>
                    <a:pt x="60659" y="121317"/>
                  </a:moveTo>
                  <a:cubicBezTo>
                    <a:pt x="27213" y="121317"/>
                    <a:pt x="0" y="94111"/>
                    <a:pt x="0" y="60659"/>
                  </a:cubicBezTo>
                  <a:cubicBezTo>
                    <a:pt x="0" y="27213"/>
                    <a:pt x="27213" y="0"/>
                    <a:pt x="60659" y="0"/>
                  </a:cubicBezTo>
                  <a:cubicBezTo>
                    <a:pt x="94104" y="0"/>
                    <a:pt x="122665" y="27213"/>
                    <a:pt x="122665" y="60659"/>
                  </a:cubicBezTo>
                  <a:cubicBezTo>
                    <a:pt x="122665" y="94111"/>
                    <a:pt x="94104" y="121317"/>
                    <a:pt x="60659" y="121317"/>
                  </a:cubicBezTo>
                  <a:close/>
                </a:path>
              </a:pathLst>
            </a:custGeom>
            <a:solidFill>
              <a:schemeClr val="tx1"/>
            </a:solidFill>
            <a:ln w="1339" cap="flat">
              <a:noFill/>
              <a:prstDash val="solid"/>
              <a:miter/>
            </a:ln>
          </p:spPr>
          <p:txBody>
            <a:bodyPr rtlCol="0" anchor="ctr"/>
            <a:lstStyle/>
            <a:p>
              <a:endParaRPr lang="zh-TW" altLang="en-US"/>
            </a:p>
          </p:txBody>
        </p:sp>
        <p:sp>
          <p:nvSpPr>
            <p:cNvPr id="139" name="手繪多邊形: 圖案 138">
              <a:extLst>
                <a:ext uri="{FF2B5EF4-FFF2-40B4-BE49-F238E27FC236}">
                  <a16:creationId xmlns:a16="http://schemas.microsoft.com/office/drawing/2014/main" id="{BB81C556-1A85-471D-9E3E-E6F7AB080D30}"/>
                </a:ext>
              </a:extLst>
            </p:cNvPr>
            <p:cNvSpPr/>
            <p:nvPr/>
          </p:nvSpPr>
          <p:spPr>
            <a:xfrm>
              <a:off x="5977941" y="2926132"/>
              <a:ext cx="122665" cy="121317"/>
            </a:xfrm>
            <a:custGeom>
              <a:avLst/>
              <a:gdLst>
                <a:gd name="connsiteX0" fmla="*/ 62007 w 122665"/>
                <a:gd name="connsiteY0" fmla="*/ 121317 h 121317"/>
                <a:gd name="connsiteX1" fmla="*/ 0 w 122665"/>
                <a:gd name="connsiteY1" fmla="*/ 60659 h 121317"/>
                <a:gd name="connsiteX2" fmla="*/ 62007 w 122665"/>
                <a:gd name="connsiteY2" fmla="*/ 0 h 121317"/>
                <a:gd name="connsiteX3" fmla="*/ 122665 w 122665"/>
                <a:gd name="connsiteY3" fmla="*/ 60659 h 121317"/>
                <a:gd name="connsiteX4" fmla="*/ 62007 w 122665"/>
                <a:gd name="connsiteY4" fmla="*/ 121317 h 121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65" h="121317">
                  <a:moveTo>
                    <a:pt x="62007" y="121317"/>
                  </a:moveTo>
                  <a:cubicBezTo>
                    <a:pt x="28560" y="121317"/>
                    <a:pt x="0" y="94111"/>
                    <a:pt x="0" y="60659"/>
                  </a:cubicBezTo>
                  <a:cubicBezTo>
                    <a:pt x="0" y="27213"/>
                    <a:pt x="28560" y="0"/>
                    <a:pt x="62007" y="0"/>
                  </a:cubicBezTo>
                  <a:cubicBezTo>
                    <a:pt x="95453" y="0"/>
                    <a:pt x="122665" y="27213"/>
                    <a:pt x="122665" y="60659"/>
                  </a:cubicBezTo>
                  <a:cubicBezTo>
                    <a:pt x="122665" y="94111"/>
                    <a:pt x="95453" y="121317"/>
                    <a:pt x="62007" y="121317"/>
                  </a:cubicBezTo>
                  <a:close/>
                </a:path>
              </a:pathLst>
            </a:custGeom>
            <a:solidFill>
              <a:schemeClr val="tx1"/>
            </a:solidFill>
            <a:ln w="1339" cap="flat">
              <a:noFill/>
              <a:prstDash val="solid"/>
              <a:miter/>
            </a:ln>
          </p:spPr>
          <p:txBody>
            <a:bodyPr rtlCol="0" anchor="ctr"/>
            <a:lstStyle/>
            <a:p>
              <a:endParaRPr lang="zh-TW" altLang="en-US"/>
            </a:p>
          </p:txBody>
        </p:sp>
        <p:sp>
          <p:nvSpPr>
            <p:cNvPr id="140" name="手繪多邊形: 圖案 139">
              <a:extLst>
                <a:ext uri="{FF2B5EF4-FFF2-40B4-BE49-F238E27FC236}">
                  <a16:creationId xmlns:a16="http://schemas.microsoft.com/office/drawing/2014/main" id="{0830E7B7-169E-4BCD-A651-36B44D7D26F4}"/>
                </a:ext>
              </a:extLst>
            </p:cNvPr>
            <p:cNvSpPr/>
            <p:nvPr/>
          </p:nvSpPr>
          <p:spPr>
            <a:xfrm>
              <a:off x="5977941" y="3209205"/>
              <a:ext cx="122665" cy="121317"/>
            </a:xfrm>
            <a:custGeom>
              <a:avLst/>
              <a:gdLst>
                <a:gd name="connsiteX0" fmla="*/ 62007 w 122665"/>
                <a:gd name="connsiteY0" fmla="*/ 121317 h 121317"/>
                <a:gd name="connsiteX1" fmla="*/ 0 w 122665"/>
                <a:gd name="connsiteY1" fmla="*/ 60659 h 121317"/>
                <a:gd name="connsiteX2" fmla="*/ 62007 w 122665"/>
                <a:gd name="connsiteY2" fmla="*/ 0 h 121317"/>
                <a:gd name="connsiteX3" fmla="*/ 122665 w 122665"/>
                <a:gd name="connsiteY3" fmla="*/ 60659 h 121317"/>
                <a:gd name="connsiteX4" fmla="*/ 62007 w 122665"/>
                <a:gd name="connsiteY4" fmla="*/ 121317 h 121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65" h="121317">
                  <a:moveTo>
                    <a:pt x="62007" y="121317"/>
                  </a:moveTo>
                  <a:cubicBezTo>
                    <a:pt x="28560" y="121317"/>
                    <a:pt x="0" y="94111"/>
                    <a:pt x="0" y="60659"/>
                  </a:cubicBezTo>
                  <a:cubicBezTo>
                    <a:pt x="0" y="27213"/>
                    <a:pt x="28560" y="0"/>
                    <a:pt x="62007" y="0"/>
                  </a:cubicBezTo>
                  <a:cubicBezTo>
                    <a:pt x="95453" y="0"/>
                    <a:pt x="122665" y="27213"/>
                    <a:pt x="122665" y="60659"/>
                  </a:cubicBezTo>
                  <a:cubicBezTo>
                    <a:pt x="122665" y="94111"/>
                    <a:pt x="95453" y="121317"/>
                    <a:pt x="62007" y="121317"/>
                  </a:cubicBezTo>
                  <a:close/>
                </a:path>
              </a:pathLst>
            </a:custGeom>
            <a:solidFill>
              <a:schemeClr val="tx1"/>
            </a:solidFill>
            <a:ln w="1339" cap="flat">
              <a:noFill/>
              <a:prstDash val="solid"/>
              <a:miter/>
            </a:ln>
          </p:spPr>
          <p:txBody>
            <a:bodyPr rtlCol="0" anchor="ctr"/>
            <a:lstStyle/>
            <a:p>
              <a:endParaRPr lang="zh-TW" altLang="en-US"/>
            </a:p>
          </p:txBody>
        </p:sp>
        <p:sp>
          <p:nvSpPr>
            <p:cNvPr id="141" name="手繪多邊形: 圖案 140">
              <a:extLst>
                <a:ext uri="{FF2B5EF4-FFF2-40B4-BE49-F238E27FC236}">
                  <a16:creationId xmlns:a16="http://schemas.microsoft.com/office/drawing/2014/main" id="{B9B81754-B5FE-45D1-96C2-A8FA5368806C}"/>
                </a:ext>
              </a:extLst>
            </p:cNvPr>
            <p:cNvSpPr/>
            <p:nvPr/>
          </p:nvSpPr>
          <p:spPr>
            <a:xfrm>
              <a:off x="6323021" y="3352006"/>
              <a:ext cx="60658" cy="122665"/>
            </a:xfrm>
            <a:custGeom>
              <a:avLst/>
              <a:gdLst>
                <a:gd name="connsiteX0" fmla="*/ 60659 w 60658"/>
                <a:gd name="connsiteY0" fmla="*/ 60659 h 122665"/>
                <a:gd name="connsiteX1" fmla="*/ 0 w 60658"/>
                <a:gd name="connsiteY1" fmla="*/ 122665 h 122665"/>
                <a:gd name="connsiteX2" fmla="*/ 0 w 60658"/>
                <a:gd name="connsiteY2" fmla="*/ 0 h 122665"/>
                <a:gd name="connsiteX3" fmla="*/ 60659 w 60658"/>
                <a:gd name="connsiteY3" fmla="*/ 60659 h 122665"/>
              </a:gdLst>
              <a:ahLst/>
              <a:cxnLst>
                <a:cxn ang="0">
                  <a:pos x="connsiteX0" y="connsiteY0"/>
                </a:cxn>
                <a:cxn ang="0">
                  <a:pos x="connsiteX1" y="connsiteY1"/>
                </a:cxn>
                <a:cxn ang="0">
                  <a:pos x="connsiteX2" y="connsiteY2"/>
                </a:cxn>
                <a:cxn ang="0">
                  <a:pos x="connsiteX3" y="connsiteY3"/>
                </a:cxn>
              </a:cxnLst>
              <a:rect l="l" t="t" r="r" b="b"/>
              <a:pathLst>
                <a:path w="60658" h="122665">
                  <a:moveTo>
                    <a:pt x="60659" y="60659"/>
                  </a:moveTo>
                  <a:cubicBezTo>
                    <a:pt x="60659" y="94226"/>
                    <a:pt x="33567" y="122665"/>
                    <a:pt x="0" y="122665"/>
                  </a:cubicBezTo>
                  <a:lnTo>
                    <a:pt x="0" y="0"/>
                  </a:lnTo>
                  <a:cubicBezTo>
                    <a:pt x="33567" y="0"/>
                    <a:pt x="60659" y="27091"/>
                    <a:pt x="60659" y="60659"/>
                  </a:cubicBezTo>
                  <a:close/>
                </a:path>
              </a:pathLst>
            </a:custGeom>
            <a:solidFill>
              <a:schemeClr val="tx1"/>
            </a:solidFill>
            <a:ln w="1339" cap="flat">
              <a:noFill/>
              <a:prstDash val="solid"/>
              <a:miter/>
            </a:ln>
          </p:spPr>
          <p:txBody>
            <a:bodyPr rtlCol="0" anchor="ctr"/>
            <a:lstStyle/>
            <a:p>
              <a:endParaRPr lang="zh-TW" altLang="en-US"/>
            </a:p>
          </p:txBody>
        </p:sp>
        <p:sp>
          <p:nvSpPr>
            <p:cNvPr id="142" name="手繪多邊形: 圖案 141">
              <a:extLst>
                <a:ext uri="{FF2B5EF4-FFF2-40B4-BE49-F238E27FC236}">
                  <a16:creationId xmlns:a16="http://schemas.microsoft.com/office/drawing/2014/main" id="{FBC87BCE-E917-4DDA-8C56-D886B2455AC7}"/>
                </a:ext>
              </a:extLst>
            </p:cNvPr>
            <p:cNvSpPr/>
            <p:nvPr/>
          </p:nvSpPr>
          <p:spPr>
            <a:xfrm>
              <a:off x="6323021" y="3068933"/>
              <a:ext cx="60658" cy="121317"/>
            </a:xfrm>
            <a:custGeom>
              <a:avLst/>
              <a:gdLst>
                <a:gd name="connsiteX0" fmla="*/ 60659 w 60658"/>
                <a:gd name="connsiteY0" fmla="*/ 60659 h 121317"/>
                <a:gd name="connsiteX1" fmla="*/ 0 w 60658"/>
                <a:gd name="connsiteY1" fmla="*/ 121317 h 121317"/>
                <a:gd name="connsiteX2" fmla="*/ 0 w 60658"/>
                <a:gd name="connsiteY2" fmla="*/ 0 h 121317"/>
                <a:gd name="connsiteX3" fmla="*/ 60659 w 60658"/>
                <a:gd name="connsiteY3" fmla="*/ 60659 h 121317"/>
              </a:gdLst>
              <a:ahLst/>
              <a:cxnLst>
                <a:cxn ang="0">
                  <a:pos x="connsiteX0" y="connsiteY0"/>
                </a:cxn>
                <a:cxn ang="0">
                  <a:pos x="connsiteX1" y="connsiteY1"/>
                </a:cxn>
                <a:cxn ang="0">
                  <a:pos x="connsiteX2" y="connsiteY2"/>
                </a:cxn>
                <a:cxn ang="0">
                  <a:pos x="connsiteX3" y="connsiteY3"/>
                </a:cxn>
              </a:cxnLst>
              <a:rect l="l" t="t" r="r" b="b"/>
              <a:pathLst>
                <a:path w="60658" h="121317">
                  <a:moveTo>
                    <a:pt x="60659" y="60659"/>
                  </a:moveTo>
                  <a:cubicBezTo>
                    <a:pt x="60659" y="94226"/>
                    <a:pt x="33567" y="121317"/>
                    <a:pt x="0" y="121317"/>
                  </a:cubicBezTo>
                  <a:lnTo>
                    <a:pt x="0" y="0"/>
                  </a:lnTo>
                  <a:cubicBezTo>
                    <a:pt x="33567" y="0"/>
                    <a:pt x="60659" y="27091"/>
                    <a:pt x="60659" y="60659"/>
                  </a:cubicBezTo>
                  <a:close/>
                </a:path>
              </a:pathLst>
            </a:custGeom>
            <a:solidFill>
              <a:schemeClr val="tx1"/>
            </a:solidFill>
            <a:ln w="1339" cap="flat">
              <a:noFill/>
              <a:prstDash val="solid"/>
              <a:miter/>
            </a:ln>
          </p:spPr>
          <p:txBody>
            <a:bodyPr rtlCol="0" anchor="ctr"/>
            <a:lstStyle/>
            <a:p>
              <a:endParaRPr lang="zh-TW" altLang="en-US"/>
            </a:p>
          </p:txBody>
        </p:sp>
        <p:sp>
          <p:nvSpPr>
            <p:cNvPr id="143" name="手繪多邊形: 圖案 142">
              <a:extLst>
                <a:ext uri="{FF2B5EF4-FFF2-40B4-BE49-F238E27FC236}">
                  <a16:creationId xmlns:a16="http://schemas.microsoft.com/office/drawing/2014/main" id="{272A9876-E46F-4AAC-8229-07FF49EEB61F}"/>
                </a:ext>
              </a:extLst>
            </p:cNvPr>
            <p:cNvSpPr/>
            <p:nvPr/>
          </p:nvSpPr>
          <p:spPr>
            <a:xfrm>
              <a:off x="6323021" y="2784512"/>
              <a:ext cx="60658" cy="122665"/>
            </a:xfrm>
            <a:custGeom>
              <a:avLst/>
              <a:gdLst>
                <a:gd name="connsiteX0" fmla="*/ 0 w 60658"/>
                <a:gd name="connsiteY0" fmla="*/ 122665 h 122665"/>
                <a:gd name="connsiteX1" fmla="*/ 0 w 60658"/>
                <a:gd name="connsiteY1" fmla="*/ 0 h 122665"/>
                <a:gd name="connsiteX2" fmla="*/ 60659 w 60658"/>
                <a:gd name="connsiteY2" fmla="*/ 62007 h 122665"/>
                <a:gd name="connsiteX3" fmla="*/ 0 w 60658"/>
                <a:gd name="connsiteY3" fmla="*/ 122665 h 122665"/>
              </a:gdLst>
              <a:ahLst/>
              <a:cxnLst>
                <a:cxn ang="0">
                  <a:pos x="connsiteX0" y="connsiteY0"/>
                </a:cxn>
                <a:cxn ang="0">
                  <a:pos x="connsiteX1" y="connsiteY1"/>
                </a:cxn>
                <a:cxn ang="0">
                  <a:pos x="connsiteX2" y="connsiteY2"/>
                </a:cxn>
                <a:cxn ang="0">
                  <a:pos x="connsiteX3" y="connsiteY3"/>
                </a:cxn>
              </a:cxnLst>
              <a:rect l="l" t="t" r="r" b="b"/>
              <a:pathLst>
                <a:path w="60658" h="122665">
                  <a:moveTo>
                    <a:pt x="0" y="122665"/>
                  </a:moveTo>
                  <a:lnTo>
                    <a:pt x="0" y="0"/>
                  </a:lnTo>
                  <a:cubicBezTo>
                    <a:pt x="33567" y="0"/>
                    <a:pt x="60659" y="28439"/>
                    <a:pt x="60659" y="62007"/>
                  </a:cubicBezTo>
                  <a:cubicBezTo>
                    <a:pt x="60659" y="95574"/>
                    <a:pt x="33567" y="122665"/>
                    <a:pt x="0" y="122665"/>
                  </a:cubicBezTo>
                  <a:close/>
                </a:path>
              </a:pathLst>
            </a:custGeom>
            <a:solidFill>
              <a:schemeClr val="tx1"/>
            </a:solidFill>
            <a:ln w="1339" cap="flat">
              <a:noFill/>
              <a:prstDash val="solid"/>
              <a:miter/>
            </a:ln>
          </p:spPr>
          <p:txBody>
            <a:bodyPr rtlCol="0" anchor="ctr"/>
            <a:lstStyle/>
            <a:p>
              <a:endParaRPr lang="zh-TW" altLang="en-US"/>
            </a:p>
          </p:txBody>
        </p:sp>
      </p:grpSp>
      <p:grpSp>
        <p:nvGrpSpPr>
          <p:cNvPr id="149" name="群組 148">
            <a:extLst>
              <a:ext uri="{FF2B5EF4-FFF2-40B4-BE49-F238E27FC236}">
                <a16:creationId xmlns:a16="http://schemas.microsoft.com/office/drawing/2014/main" id="{F7B9C6E4-2AB2-4C22-B327-040033957E83}"/>
              </a:ext>
            </a:extLst>
          </p:cNvPr>
          <p:cNvGrpSpPr/>
          <p:nvPr/>
        </p:nvGrpSpPr>
        <p:grpSpPr>
          <a:xfrm>
            <a:off x="7429849" y="3556514"/>
            <a:ext cx="1254427" cy="1301535"/>
            <a:chOff x="7209927" y="3695414"/>
            <a:chExt cx="1254427" cy="1301535"/>
          </a:xfrm>
        </p:grpSpPr>
        <p:sp>
          <p:nvSpPr>
            <p:cNvPr id="89" name="箭號: 向上 88">
              <a:extLst>
                <a:ext uri="{FF2B5EF4-FFF2-40B4-BE49-F238E27FC236}">
                  <a16:creationId xmlns:a16="http://schemas.microsoft.com/office/drawing/2014/main" id="{64DEEEDE-99AD-4B00-91A4-4F44C2B53938}"/>
                </a:ext>
              </a:extLst>
            </p:cNvPr>
            <p:cNvSpPr/>
            <p:nvPr/>
          </p:nvSpPr>
          <p:spPr>
            <a:xfrm>
              <a:off x="7869720" y="3695414"/>
              <a:ext cx="324105" cy="279401"/>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23" name="群組 22">
              <a:extLst>
                <a:ext uri="{FF2B5EF4-FFF2-40B4-BE49-F238E27FC236}">
                  <a16:creationId xmlns:a16="http://schemas.microsoft.com/office/drawing/2014/main" id="{FF7CFBEF-E937-4CA4-B90E-B19D0A666B8B}"/>
                </a:ext>
              </a:extLst>
            </p:cNvPr>
            <p:cNvGrpSpPr/>
            <p:nvPr/>
          </p:nvGrpSpPr>
          <p:grpSpPr>
            <a:xfrm>
              <a:off x="7440892" y="4132502"/>
              <a:ext cx="1023462" cy="864447"/>
              <a:chOff x="7507016" y="4219588"/>
              <a:chExt cx="1023462" cy="864447"/>
            </a:xfrm>
          </p:grpSpPr>
          <p:sp>
            <p:nvSpPr>
              <p:cNvPr id="32" name="等腰三角形 31">
                <a:extLst>
                  <a:ext uri="{FF2B5EF4-FFF2-40B4-BE49-F238E27FC236}">
                    <a16:creationId xmlns:a16="http://schemas.microsoft.com/office/drawing/2014/main" id="{B6A8AD44-8D93-484D-B18A-074FA31BD516}"/>
                  </a:ext>
                </a:extLst>
              </p:cNvPr>
              <p:cNvSpPr/>
              <p:nvPr/>
            </p:nvSpPr>
            <p:spPr>
              <a:xfrm rot="16200000">
                <a:off x="7446822" y="4567130"/>
                <a:ext cx="279403" cy="159015"/>
              </a:xfrm>
              <a:prstGeom prst="triangle">
                <a:avLst>
                  <a:gd name="adj" fmla="val 56330"/>
                </a:avLst>
              </a:prstGeom>
              <a:gradFill>
                <a:gsLst>
                  <a:gs pos="0">
                    <a:srgbClr val="0070C0">
                      <a:alpha val="48000"/>
                    </a:srgbClr>
                  </a:gs>
                  <a:gs pos="55000">
                    <a:schemeClr val="accent1">
                      <a:lumMod val="45000"/>
                      <a:lumOff val="55000"/>
                      <a:alpha val="63000"/>
                    </a:schemeClr>
                  </a:gs>
                  <a:gs pos="100000">
                    <a:schemeClr val="bg1">
                      <a:alpha val="6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Helvetica" panose="020B0604020202020204" pitchFamily="34" charset="0"/>
                  <a:ea typeface="微軟正黑體" panose="020B0604030504040204" pitchFamily="34" charset="-120"/>
                  <a:cs typeface="Helvetica" panose="020B0604020202020204" pitchFamily="34" charset="0"/>
                </a:endParaRPr>
              </a:p>
            </p:txBody>
          </p:sp>
          <p:pic>
            <p:nvPicPr>
              <p:cNvPr id="74" name="圖片 73">
                <a:extLst>
                  <a:ext uri="{FF2B5EF4-FFF2-40B4-BE49-F238E27FC236}">
                    <a16:creationId xmlns:a16="http://schemas.microsoft.com/office/drawing/2014/main" id="{49670615-29B1-487B-97FC-F1DE507EB2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6031" y="4219588"/>
                <a:ext cx="864447" cy="864447"/>
              </a:xfrm>
              <a:prstGeom prst="rect">
                <a:avLst/>
              </a:prstGeom>
            </p:spPr>
          </p:pic>
        </p:grpSp>
        <p:pic>
          <p:nvPicPr>
            <p:cNvPr id="146" name="圖形 145">
              <a:extLst>
                <a:ext uri="{FF2B5EF4-FFF2-40B4-BE49-F238E27FC236}">
                  <a16:creationId xmlns:a16="http://schemas.microsoft.com/office/drawing/2014/main" id="{213A2AA8-5542-40EA-A770-7D97C187CF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09927" y="4425995"/>
              <a:ext cx="284270" cy="284270"/>
            </a:xfrm>
            <a:prstGeom prst="rect">
              <a:avLst/>
            </a:prstGeom>
          </p:spPr>
        </p:pic>
      </p:grpSp>
      <p:grpSp>
        <p:nvGrpSpPr>
          <p:cNvPr id="152" name="群組 151">
            <a:extLst>
              <a:ext uri="{FF2B5EF4-FFF2-40B4-BE49-F238E27FC236}">
                <a16:creationId xmlns:a16="http://schemas.microsoft.com/office/drawing/2014/main" id="{6F745E59-74EB-4C65-8148-1E8738F806A8}"/>
              </a:ext>
            </a:extLst>
          </p:cNvPr>
          <p:cNvGrpSpPr/>
          <p:nvPr/>
        </p:nvGrpSpPr>
        <p:grpSpPr>
          <a:xfrm>
            <a:off x="1785075" y="2555978"/>
            <a:ext cx="1383504" cy="1254267"/>
            <a:chOff x="1565153" y="2694878"/>
            <a:chExt cx="1383504" cy="1254267"/>
          </a:xfrm>
        </p:grpSpPr>
        <p:sp>
          <p:nvSpPr>
            <p:cNvPr id="80" name="箭號: 向右 79">
              <a:extLst>
                <a:ext uri="{FF2B5EF4-FFF2-40B4-BE49-F238E27FC236}">
                  <a16:creationId xmlns:a16="http://schemas.microsoft.com/office/drawing/2014/main" id="{C338646D-5561-4C66-9E40-797E4AB56BD4}"/>
                </a:ext>
              </a:extLst>
            </p:cNvPr>
            <p:cNvSpPr/>
            <p:nvPr/>
          </p:nvSpPr>
          <p:spPr>
            <a:xfrm>
              <a:off x="2624552" y="2976809"/>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151" name="群組 150">
              <a:extLst>
                <a:ext uri="{FF2B5EF4-FFF2-40B4-BE49-F238E27FC236}">
                  <a16:creationId xmlns:a16="http://schemas.microsoft.com/office/drawing/2014/main" id="{0A271A5F-3A57-4E7A-B7CD-361E49C2E664}"/>
                </a:ext>
              </a:extLst>
            </p:cNvPr>
            <p:cNvGrpSpPr/>
            <p:nvPr/>
          </p:nvGrpSpPr>
          <p:grpSpPr>
            <a:xfrm>
              <a:off x="1565153" y="2694878"/>
              <a:ext cx="1208703" cy="1254267"/>
              <a:chOff x="1565153" y="2694878"/>
              <a:chExt cx="1208703" cy="1254267"/>
            </a:xfrm>
          </p:grpSpPr>
          <p:sp>
            <p:nvSpPr>
              <p:cNvPr id="76" name="文字方塊 75">
                <a:extLst>
                  <a:ext uri="{FF2B5EF4-FFF2-40B4-BE49-F238E27FC236}">
                    <a16:creationId xmlns:a16="http://schemas.microsoft.com/office/drawing/2014/main" id="{73FC5B62-37BB-400D-AC90-2B9916271CA6}"/>
                  </a:ext>
                </a:extLst>
              </p:cNvPr>
              <p:cNvSpPr txBox="1"/>
              <p:nvPr/>
            </p:nvSpPr>
            <p:spPr>
              <a:xfrm>
                <a:off x="1565153" y="3610591"/>
                <a:ext cx="1208703" cy="338554"/>
              </a:xfrm>
              <a:prstGeom prst="rect">
                <a:avLst/>
              </a:prstGeom>
              <a:noFill/>
            </p:spPr>
            <p:txBody>
              <a:bodyPr wrap="square" rtlCol="0">
                <a:spAutoFit/>
              </a:bodyPr>
              <a:lstStyle/>
              <a:p>
                <a:r>
                  <a:rPr lang="en-US" altLang="zh-TW"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Line</a:t>
                </a:r>
                <a:r>
                  <a:rPr lang="zh-TW" altLang="en-US"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註冊</a:t>
                </a:r>
              </a:p>
            </p:txBody>
          </p:sp>
          <p:pic>
            <p:nvPicPr>
              <p:cNvPr id="150" name="圖片 149">
                <a:extLst>
                  <a:ext uri="{FF2B5EF4-FFF2-40B4-BE49-F238E27FC236}">
                    <a16:creationId xmlns:a16="http://schemas.microsoft.com/office/drawing/2014/main" id="{44000D41-5D7B-4598-8AFF-C0005EDA02ED}"/>
                  </a:ext>
                </a:extLst>
              </p:cNvPr>
              <p:cNvPicPr>
                <a:picLocks noChangeAspect="1"/>
              </p:cNvPicPr>
              <p:nvPr/>
            </p:nvPicPr>
            <p:blipFill>
              <a:blip r:embed="rId12"/>
              <a:stretch>
                <a:fillRect/>
              </a:stretch>
            </p:blipFill>
            <p:spPr>
              <a:xfrm>
                <a:off x="1710915" y="2694878"/>
                <a:ext cx="750499" cy="823332"/>
              </a:xfrm>
              <a:prstGeom prst="rect">
                <a:avLst/>
              </a:prstGeom>
            </p:spPr>
          </p:pic>
        </p:grpSp>
      </p:grpSp>
      <p:grpSp>
        <p:nvGrpSpPr>
          <p:cNvPr id="95" name="群組 94">
            <a:extLst>
              <a:ext uri="{FF2B5EF4-FFF2-40B4-BE49-F238E27FC236}">
                <a16:creationId xmlns:a16="http://schemas.microsoft.com/office/drawing/2014/main" id="{5CF01CFB-080F-4454-8828-41360A4F1727}"/>
              </a:ext>
            </a:extLst>
          </p:cNvPr>
          <p:cNvGrpSpPr/>
          <p:nvPr/>
        </p:nvGrpSpPr>
        <p:grpSpPr>
          <a:xfrm>
            <a:off x="6315613" y="261142"/>
            <a:ext cx="3552287" cy="619904"/>
            <a:chOff x="6315613" y="261142"/>
            <a:chExt cx="3552287" cy="619904"/>
          </a:xfrm>
        </p:grpSpPr>
        <p:sp>
          <p:nvSpPr>
            <p:cNvPr id="96" name="矩形: 圓角 95">
              <a:extLst>
                <a:ext uri="{FF2B5EF4-FFF2-40B4-BE49-F238E27FC236}">
                  <a16:creationId xmlns:a16="http://schemas.microsoft.com/office/drawing/2014/main" id="{2D47F7F0-8F99-46DF-A4B9-0DDAA74E0775}"/>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a:extLst>
                <a:ext uri="{FF2B5EF4-FFF2-40B4-BE49-F238E27FC236}">
                  <a16:creationId xmlns:a16="http://schemas.microsoft.com/office/drawing/2014/main" id="{7857B122-24B8-4A0C-824A-37F8D997E386}"/>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進度條">
              <a:extLst>
                <a:ext uri="{FF2B5EF4-FFF2-40B4-BE49-F238E27FC236}">
                  <a16:creationId xmlns:a16="http://schemas.microsoft.com/office/drawing/2014/main" id="{C4CE6AC0-2865-48C2-A68D-1257AA64B930}"/>
                </a:ext>
              </a:extLst>
            </p:cNvPr>
            <p:cNvSpPr/>
            <p:nvPr/>
          </p:nvSpPr>
          <p:spPr>
            <a:xfrm>
              <a:off x="6659342" y="473427"/>
              <a:ext cx="649508" cy="59434"/>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a:extLst>
                <a:ext uri="{FF2B5EF4-FFF2-40B4-BE49-F238E27FC236}">
                  <a16:creationId xmlns:a16="http://schemas.microsoft.com/office/drawing/2014/main" id="{5F04F484-1D85-4FC4-A3C9-E959A6215575}"/>
                </a:ext>
              </a:extLst>
            </p:cNvPr>
            <p:cNvSpPr/>
            <p:nvPr/>
          </p:nvSpPr>
          <p:spPr>
            <a:xfrm>
              <a:off x="6821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橢圓 144">
              <a:extLst>
                <a:ext uri="{FF2B5EF4-FFF2-40B4-BE49-F238E27FC236}">
                  <a16:creationId xmlns:a16="http://schemas.microsoft.com/office/drawing/2014/main" id="{D976794B-46EE-414F-8167-3ABCE8B49F5D}"/>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橢圓 146">
              <a:extLst>
                <a:ext uri="{FF2B5EF4-FFF2-40B4-BE49-F238E27FC236}">
                  <a16:creationId xmlns:a16="http://schemas.microsoft.com/office/drawing/2014/main" id="{362F40B7-4515-4E53-AC7B-89C73FD5CC54}"/>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橢圓 147">
              <a:extLst>
                <a:ext uri="{FF2B5EF4-FFF2-40B4-BE49-F238E27FC236}">
                  <a16:creationId xmlns:a16="http://schemas.microsoft.com/office/drawing/2014/main" id="{126AE12E-820F-4534-A7A8-86C0BE8E34DB}"/>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橢圓 152">
              <a:extLst>
                <a:ext uri="{FF2B5EF4-FFF2-40B4-BE49-F238E27FC236}">
                  <a16:creationId xmlns:a16="http://schemas.microsoft.com/office/drawing/2014/main" id="{5F45905E-689A-425A-B744-34C445A45D75}"/>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橢圓 153">
              <a:extLst>
                <a:ext uri="{FF2B5EF4-FFF2-40B4-BE49-F238E27FC236}">
                  <a16:creationId xmlns:a16="http://schemas.microsoft.com/office/drawing/2014/main" id="{1CC0D80E-F8CF-47AC-970B-ECC2FA49AF76}"/>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橢圓 154">
              <a:extLst>
                <a:ext uri="{FF2B5EF4-FFF2-40B4-BE49-F238E27FC236}">
                  <a16:creationId xmlns:a16="http://schemas.microsoft.com/office/drawing/2014/main" id="{06581B2A-7783-47B3-96EA-6971AD923E79}"/>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橢圓 155">
              <a:extLst>
                <a:ext uri="{FF2B5EF4-FFF2-40B4-BE49-F238E27FC236}">
                  <a16:creationId xmlns:a16="http://schemas.microsoft.com/office/drawing/2014/main" id="{FBD3524F-4F89-4E43-9D9E-83E0B516F676}"/>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156">
              <a:extLst>
                <a:ext uri="{FF2B5EF4-FFF2-40B4-BE49-F238E27FC236}">
                  <a16:creationId xmlns:a16="http://schemas.microsoft.com/office/drawing/2014/main" id="{DB7A6D67-B909-464F-A7BE-9E6B543E4F2F}"/>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標題 5">
              <a:extLst>
                <a:ext uri="{FF2B5EF4-FFF2-40B4-BE49-F238E27FC236}">
                  <a16:creationId xmlns:a16="http://schemas.microsoft.com/office/drawing/2014/main" id="{5470D9C7-5D5B-4917-8F8D-F806FD33B2C0}"/>
                </a:ext>
              </a:extLst>
            </p:cNvPr>
            <p:cNvSpPr txBox="1">
              <a:spLocks/>
            </p:cNvSpPr>
            <p:nvPr/>
          </p:nvSpPr>
          <p:spPr>
            <a:xfrm>
              <a:off x="6362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59" name="標題 5">
              <a:extLst>
                <a:ext uri="{FF2B5EF4-FFF2-40B4-BE49-F238E27FC236}">
                  <a16:creationId xmlns:a16="http://schemas.microsoft.com/office/drawing/2014/main" id="{3ED71924-606D-477A-B8EA-E95A06648C21}"/>
                </a:ext>
              </a:extLst>
            </p:cNvPr>
            <p:cNvSpPr txBox="1">
              <a:spLocks/>
            </p:cNvSpPr>
            <p:nvPr/>
          </p:nvSpPr>
          <p:spPr>
            <a:xfrm>
              <a:off x="661055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顧客辨識</a:t>
              </a:r>
            </a:p>
          </p:txBody>
        </p:sp>
        <p:sp>
          <p:nvSpPr>
            <p:cNvPr id="160" name="橢圓 159">
              <a:extLst>
                <a:ext uri="{FF2B5EF4-FFF2-40B4-BE49-F238E27FC236}">
                  <a16:creationId xmlns:a16="http://schemas.microsoft.com/office/drawing/2014/main" id="{87B3C495-101F-4DAA-A259-7EE82FC5379B}"/>
                </a:ext>
              </a:extLst>
            </p:cNvPr>
            <p:cNvSpPr/>
            <p:nvPr/>
          </p:nvSpPr>
          <p:spPr>
            <a:xfrm>
              <a:off x="6530254" y="41173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565FC698-C13E-42EC-AE3D-1D908972EFC0}"/>
              </a:ext>
            </a:extLst>
          </p:cNvPr>
          <p:cNvSpPr>
            <a:spLocks noGrp="1"/>
          </p:cNvSpPr>
          <p:nvPr>
            <p:ph type="sldNum" sz="quarter" idx="12"/>
          </p:nvPr>
        </p:nvSpPr>
        <p:spPr/>
        <p:txBody>
          <a:bodyPr/>
          <a:lstStyle/>
          <a:p>
            <a:fld id="{707EBC05-AD4A-43C3-A6DF-1409246104C0}" type="slidenum">
              <a:rPr lang="zh-TW" altLang="en-US" smtClean="0"/>
              <a:pPr/>
              <a:t>22</a:t>
            </a:fld>
            <a:endParaRPr lang="zh-TW" altLang="en-US" dirty="0"/>
          </a:p>
        </p:txBody>
      </p:sp>
    </p:spTree>
    <p:extLst>
      <p:ext uri="{BB962C8B-B14F-4D97-AF65-F5344CB8AC3E}">
        <p14:creationId xmlns:p14="http://schemas.microsoft.com/office/powerpoint/2010/main" val="424568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50"/>
                                        <p:tgtEl>
                                          <p:spTgt spid="14"/>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25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par>
                                <p:cTn id="17" presetID="42" presetClass="path" presetSubtype="0" accel="50000" decel="50000" fill="hold" nodeType="withEffect">
                                  <p:stCondLst>
                                    <p:cond delay="0"/>
                                  </p:stCondLst>
                                  <p:childTnLst>
                                    <p:animMotion origin="layout" path="M 2.70833E-6 4.07407E-6 L 2.70833E-6 0.17453 " pathEditMode="relative" rAng="0" ptsTypes="AA">
                                      <p:cBhvr>
                                        <p:cTn id="18" dur="500" fill="hold"/>
                                        <p:tgtEl>
                                          <p:spTgt spid="149"/>
                                        </p:tgtEl>
                                        <p:attrNameLst>
                                          <p:attrName>ppt_x</p:attrName>
                                          <p:attrName>ppt_y</p:attrName>
                                        </p:attrNameLst>
                                      </p:cBhvr>
                                      <p:rCtr x="0" y="8727"/>
                                    </p:animMotion>
                                  </p:childTnLst>
                                </p:cTn>
                              </p:par>
                              <p:par>
                                <p:cTn id="19" presetID="22" presetClass="entr" presetSubtype="1" fill="hold" nodeType="withEffect">
                                  <p:stCondLst>
                                    <p:cond delay="25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250"/>
                                        <p:tgtEl>
                                          <p:spTgt spid="2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left)">
                                      <p:cBhvr>
                                        <p:cTn id="24" dur="250"/>
                                        <p:tgtEl>
                                          <p:spTgt spid="104"/>
                                        </p:tgtEl>
                                      </p:cBhvr>
                                    </p:animEffect>
                                  </p:childTnLst>
                                </p:cTn>
                              </p:par>
                              <p:par>
                                <p:cTn id="25" presetID="22" presetClass="exit" presetSubtype="2" fill="hold" grpId="1" nodeType="withEffect">
                                  <p:stCondLst>
                                    <p:cond delay="0"/>
                                  </p:stCondLst>
                                  <p:childTnLst>
                                    <p:animEffect transition="out" filter="wipe(right)">
                                      <p:cBhvr>
                                        <p:cTn id="26" dur="500"/>
                                        <p:tgtEl>
                                          <p:spTgt spid="98"/>
                                        </p:tgtEl>
                                      </p:cBhvr>
                                    </p:animEffect>
                                    <p:set>
                                      <p:cBhvr>
                                        <p:cTn id="27" dur="1" fill="hold">
                                          <p:stCondLst>
                                            <p:cond delay="499"/>
                                          </p:stCondLst>
                                        </p:cTn>
                                        <p:tgtEl>
                                          <p:spTgt spid="98"/>
                                        </p:tgtEl>
                                        <p:attrNameLst>
                                          <p:attrName>style.visibility</p:attrName>
                                        </p:attrNameLst>
                                      </p:cBhvr>
                                      <p:to>
                                        <p:strVal val="hidden"/>
                                      </p:to>
                                    </p:set>
                                  </p:childTnLst>
                                </p:cTn>
                              </p:par>
                              <p:par>
                                <p:cTn id="28" presetID="22" presetClass="exit" presetSubtype="1" fill="hold" nodeType="withEffect">
                                  <p:stCondLst>
                                    <p:cond delay="250"/>
                                  </p:stCondLst>
                                  <p:childTnLst>
                                    <p:animEffect transition="out" filter="wipe(up)">
                                      <p:cBhvr>
                                        <p:cTn id="29" dur="250"/>
                                        <p:tgtEl>
                                          <p:spTgt spid="14"/>
                                        </p:tgtEl>
                                      </p:cBhvr>
                                    </p:animEffect>
                                    <p:set>
                                      <p:cBhvr>
                                        <p:cTn id="30" dur="1" fill="hold">
                                          <p:stCondLst>
                                            <p:cond delay="249"/>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wipe(left)">
                                      <p:cBhvr>
                                        <p:cTn id="35" dur="300"/>
                                        <p:tgtEl>
                                          <p:spTgt spid="105"/>
                                        </p:tgtEl>
                                      </p:cBhvr>
                                    </p:animEffect>
                                  </p:childTnLst>
                                </p:cTn>
                              </p:par>
                              <p:par>
                                <p:cTn id="36" presetID="42" presetClass="path" presetSubtype="0" accel="50000" decel="50000" fill="hold" nodeType="withEffect">
                                  <p:stCondLst>
                                    <p:cond delay="0"/>
                                  </p:stCondLst>
                                  <p:childTnLst>
                                    <p:animMotion origin="layout" path="M 5E-6 -3.7037E-7 L -0.0974 0.00162 " pathEditMode="relative" rAng="0" ptsTypes="AA">
                                      <p:cBhvr>
                                        <p:cTn id="37" dur="250" fill="hold"/>
                                        <p:tgtEl>
                                          <p:spTgt spid="152"/>
                                        </p:tgtEl>
                                        <p:attrNameLst>
                                          <p:attrName>ppt_x</p:attrName>
                                          <p:attrName>ppt_y</p:attrName>
                                        </p:attrNameLst>
                                      </p:cBhvr>
                                      <p:rCtr x="-4870" y="69"/>
                                    </p:animMotion>
                                  </p:childTnLst>
                                </p:cTn>
                              </p:par>
                              <p:par>
                                <p:cTn id="38" presetID="22" presetClass="entr" presetSubtype="8" fill="hold" nodeType="withEffect">
                                  <p:stCondLst>
                                    <p:cond delay="0"/>
                                  </p:stCondLst>
                                  <p:childTnLst>
                                    <p:set>
                                      <p:cBhvr>
                                        <p:cTn id="39" dur="1" fill="hold">
                                          <p:stCondLst>
                                            <p:cond delay="0"/>
                                          </p:stCondLst>
                                        </p:cTn>
                                        <p:tgtEl>
                                          <p:spTgt spid="109"/>
                                        </p:tgtEl>
                                        <p:attrNameLst>
                                          <p:attrName>style.visibility</p:attrName>
                                        </p:attrNameLst>
                                      </p:cBhvr>
                                      <p:to>
                                        <p:strVal val="visible"/>
                                      </p:to>
                                    </p:set>
                                    <p:animEffect transition="in" filter="wipe(left)">
                                      <p:cBhvr>
                                        <p:cTn id="40" dur="300"/>
                                        <p:tgtEl>
                                          <p:spTgt spid="109"/>
                                        </p:tgtEl>
                                      </p:cBhvr>
                                    </p:animEffect>
                                  </p:childTnLst>
                                </p:cTn>
                              </p:par>
                              <p:par>
                                <p:cTn id="41" presetID="22" presetClass="entr" presetSubtype="4"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wipe(down)">
                                      <p:cBhvr>
                                        <p:cTn id="43" dur="300"/>
                                        <p:tgtEl>
                                          <p:spTgt spid="128"/>
                                        </p:tgtEl>
                                      </p:cBhvr>
                                    </p:animEffect>
                                  </p:childTnLst>
                                </p:cTn>
                              </p:par>
                              <p:par>
                                <p:cTn id="44" presetID="22" presetClass="entr" presetSubtype="8" fill="hold" nodeType="withEffect">
                                  <p:stCondLst>
                                    <p:cond delay="0"/>
                                  </p:stCondLst>
                                  <p:childTnLst>
                                    <p:set>
                                      <p:cBhvr>
                                        <p:cTn id="45" dur="1" fill="hold">
                                          <p:stCondLst>
                                            <p:cond delay="0"/>
                                          </p:stCondLst>
                                        </p:cTn>
                                        <p:tgtEl>
                                          <p:spTgt spid="144"/>
                                        </p:tgtEl>
                                        <p:attrNameLst>
                                          <p:attrName>style.visibility</p:attrName>
                                        </p:attrNameLst>
                                      </p:cBhvr>
                                      <p:to>
                                        <p:strVal val="visible"/>
                                      </p:to>
                                    </p:set>
                                    <p:animEffect transition="in" filter="wipe(left)">
                                      <p:cBhvr>
                                        <p:cTn id="46" dur="300"/>
                                        <p:tgtEl>
                                          <p:spTgt spid="1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wipe(left)">
                                      <p:cBhvr>
                                        <p:cTn id="51"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04" grpId="0" animBg="1"/>
      <p:bldP spid="105" grpId="0" animBg="1"/>
      <p:bldP spid="7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820566"/>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微軟正黑體" panose="020B0604030504040204" pitchFamily="34" charset="-120"/>
                <a:ea typeface="微軟正黑體" panose="020B0604030504040204" pitchFamily="34" charset="-120"/>
              </a:rPr>
              <a:t>物件辨識</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7" name="文字方塊 6">
            <a:extLst>
              <a:ext uri="{FF2B5EF4-FFF2-40B4-BE49-F238E27FC236}">
                <a16:creationId xmlns:a16="http://schemas.microsoft.com/office/drawing/2014/main" id="{E6D7BD00-E1AB-4BF0-8F92-7D0080576950}"/>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林穎真</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Object recognition</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9" name="投影片編號版面配置區 8">
            <a:extLst>
              <a:ext uri="{FF2B5EF4-FFF2-40B4-BE49-F238E27FC236}">
                <a16:creationId xmlns:a16="http://schemas.microsoft.com/office/drawing/2014/main" id="{A8DE8A5A-711A-4921-A347-FB33B7BE85C3}"/>
              </a:ext>
            </a:extLst>
          </p:cNvPr>
          <p:cNvSpPr>
            <a:spLocks noGrp="1"/>
          </p:cNvSpPr>
          <p:nvPr>
            <p:ph type="sldNum" sz="quarter" idx="12"/>
          </p:nvPr>
        </p:nvSpPr>
        <p:spPr/>
        <p:txBody>
          <a:bodyPr/>
          <a:lstStyle/>
          <a:p>
            <a:fld id="{AC24A62B-7E8F-4F0C-BD73-B02141D4C960}" type="slidenum">
              <a:rPr lang="zh-TW" altLang="en-US" smtClean="0"/>
              <a:t>23</a:t>
            </a:fld>
            <a:endParaRPr lang="zh-TW" altLang="en-US"/>
          </a:p>
        </p:txBody>
      </p:sp>
    </p:spTree>
    <p:extLst>
      <p:ext uri="{BB962C8B-B14F-4D97-AF65-F5344CB8AC3E}">
        <p14:creationId xmlns:p14="http://schemas.microsoft.com/office/powerpoint/2010/main" val="2841376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1;p14">
            <a:extLst>
              <a:ext uri="{FF2B5EF4-FFF2-40B4-BE49-F238E27FC236}">
                <a16:creationId xmlns:a16="http://schemas.microsoft.com/office/drawing/2014/main" id="{36B01261-09D4-44BA-9520-0BAEB17C2B99}"/>
              </a:ext>
            </a:extLst>
          </p:cNvPr>
          <p:cNvSpPr txBox="1">
            <a:spLocks/>
          </p:cNvSpPr>
          <p:nvPr/>
        </p:nvSpPr>
        <p:spPr>
          <a:xfrm>
            <a:off x="1372711" y="938200"/>
            <a:ext cx="8520600" cy="607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pPr>
            <a:r>
              <a:rPr lang="en-US" altLang="zh-TW" sz="3600" dirty="0">
                <a:solidFill>
                  <a:srgbClr val="0070C0"/>
                </a:solidFill>
                <a:latin typeface="Helvetica" panose="020B0604020202020204" pitchFamily="34" charset="0"/>
                <a:ea typeface="+mn-ea"/>
                <a:cs typeface="Helvetica" panose="020B0604020202020204" pitchFamily="34" charset="0"/>
              </a:rPr>
              <a:t>Outline</a:t>
            </a:r>
            <a:endParaRPr lang="en-US" sz="3600" dirty="0">
              <a:solidFill>
                <a:srgbClr val="0070C0"/>
              </a:solidFill>
              <a:latin typeface="Helvetica" panose="020B0604020202020204" pitchFamily="34" charset="0"/>
              <a:ea typeface="+mn-ea"/>
              <a:cs typeface="Helvetica" panose="020B0604020202020204" pitchFamily="34" charset="0"/>
            </a:endParaRPr>
          </a:p>
        </p:txBody>
      </p:sp>
      <p:sp>
        <p:nvSpPr>
          <p:cNvPr id="5" name="Google Shape;92;p14">
            <a:extLst>
              <a:ext uri="{FF2B5EF4-FFF2-40B4-BE49-F238E27FC236}">
                <a16:creationId xmlns:a16="http://schemas.microsoft.com/office/drawing/2014/main" id="{776058B5-44DA-45FE-89E1-057663FCF142}"/>
              </a:ext>
            </a:extLst>
          </p:cNvPr>
          <p:cNvSpPr txBox="1">
            <a:spLocks/>
          </p:cNvSpPr>
          <p:nvPr/>
        </p:nvSpPr>
        <p:spPr>
          <a:xfrm>
            <a:off x="1966879" y="1611201"/>
            <a:ext cx="8520600" cy="3339000"/>
          </a:xfrm>
          <a:prstGeom prst="rect">
            <a:avLst/>
          </a:prstGeom>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101600" indent="0">
              <a:lnSpc>
                <a:spcPct val="150000"/>
              </a:lnSpc>
              <a:spcBef>
                <a:spcPts val="0"/>
              </a:spcBef>
              <a:buSzPts val="2000"/>
              <a:buNone/>
            </a:pPr>
            <a:r>
              <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1. </a:t>
            </a:r>
            <a:r>
              <a:rPr lang="zh-TW" altLang="en-US"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使用到的套件</a:t>
            </a: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2.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模型建置流程 </a:t>
            </a: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3.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辨識結果</a:t>
            </a: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4.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過程中遇到的問題及解決方案</a:t>
            </a:r>
          </a:p>
        </p:txBody>
      </p:sp>
      <p:sp>
        <p:nvSpPr>
          <p:cNvPr id="9" name="文字方塊 8">
            <a:extLst>
              <a:ext uri="{FF2B5EF4-FFF2-40B4-BE49-F238E27FC236}">
                <a16:creationId xmlns:a16="http://schemas.microsoft.com/office/drawing/2014/main" id="{8B5ECC7C-06BA-4117-B415-C26AFF51CEDF}"/>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物件辨識</a:t>
            </a:r>
          </a:p>
        </p:txBody>
      </p:sp>
      <p:grpSp>
        <p:nvGrpSpPr>
          <p:cNvPr id="6" name="群組 5">
            <a:extLst>
              <a:ext uri="{FF2B5EF4-FFF2-40B4-BE49-F238E27FC236}">
                <a16:creationId xmlns:a16="http://schemas.microsoft.com/office/drawing/2014/main" id="{0D4A0F14-71C1-43CD-B704-6D529314EBE3}"/>
              </a:ext>
            </a:extLst>
          </p:cNvPr>
          <p:cNvGrpSpPr/>
          <p:nvPr/>
        </p:nvGrpSpPr>
        <p:grpSpPr>
          <a:xfrm>
            <a:off x="6315613" y="261142"/>
            <a:ext cx="3552287" cy="619904"/>
            <a:chOff x="6315613" y="261142"/>
            <a:chExt cx="3552287" cy="619904"/>
          </a:xfrm>
        </p:grpSpPr>
        <p:sp>
          <p:nvSpPr>
            <p:cNvPr id="7" name="矩形: 圓角 6">
              <a:extLst>
                <a:ext uri="{FF2B5EF4-FFF2-40B4-BE49-F238E27FC236}">
                  <a16:creationId xmlns:a16="http://schemas.microsoft.com/office/drawing/2014/main" id="{8308D94E-6AD3-402B-B511-B9D0864D7325}"/>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C98F59ED-C0B5-4B5F-8E36-4B2D18B4D340}"/>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進度條">
              <a:extLst>
                <a:ext uri="{FF2B5EF4-FFF2-40B4-BE49-F238E27FC236}">
                  <a16:creationId xmlns:a16="http://schemas.microsoft.com/office/drawing/2014/main" id="{93EE641B-BB4C-44CB-85EB-81DC7088A74A}"/>
                </a:ext>
              </a:extLst>
            </p:cNvPr>
            <p:cNvSpPr/>
            <p:nvPr/>
          </p:nvSpPr>
          <p:spPr>
            <a:xfrm>
              <a:off x="6659342" y="473427"/>
              <a:ext cx="649508" cy="59434"/>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F0E39028-CBC4-4E02-810C-CAF122A02189}"/>
                </a:ext>
              </a:extLst>
            </p:cNvPr>
            <p:cNvSpPr/>
            <p:nvPr/>
          </p:nvSpPr>
          <p:spPr>
            <a:xfrm>
              <a:off x="7202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a:extLst>
                <a:ext uri="{FF2B5EF4-FFF2-40B4-BE49-F238E27FC236}">
                  <a16:creationId xmlns:a16="http://schemas.microsoft.com/office/drawing/2014/main" id="{83B492C6-34EF-4E81-BF6B-B850094E9855}"/>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54C2806E-83BA-47CD-9394-A41208866518}"/>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1FB0B1AF-F2EF-43A4-99AC-E7CA2C07383F}"/>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78262B4E-C3D3-40B6-ACD0-11E2F470E292}"/>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EA3DC6FE-CFB4-4584-96EF-72A2A43E18A0}"/>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3B25029D-0402-4290-ACDF-85DDEFC9EB86}"/>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EE252C6A-10AD-4BD4-85EF-38F1F1DB7F5C}"/>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561470F6-4549-4E58-9ECC-C5AD674B31BB}"/>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標題 5">
              <a:extLst>
                <a:ext uri="{FF2B5EF4-FFF2-40B4-BE49-F238E27FC236}">
                  <a16:creationId xmlns:a16="http://schemas.microsoft.com/office/drawing/2014/main" id="{897A385D-F2B4-4BA3-828F-8A12F8F07D08}"/>
                </a:ext>
              </a:extLst>
            </p:cNvPr>
            <p:cNvSpPr txBox="1">
              <a:spLocks/>
            </p:cNvSpPr>
            <p:nvPr/>
          </p:nvSpPr>
          <p:spPr>
            <a:xfrm>
              <a:off x="6743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1" name="標題 5">
              <a:extLst>
                <a:ext uri="{FF2B5EF4-FFF2-40B4-BE49-F238E27FC236}">
                  <a16:creationId xmlns:a16="http://schemas.microsoft.com/office/drawing/2014/main" id="{AC356F4D-9709-4255-8021-2A42AAFA046F}"/>
                </a:ext>
              </a:extLst>
            </p:cNvPr>
            <p:cNvSpPr txBox="1">
              <a:spLocks/>
            </p:cNvSpPr>
            <p:nvPr/>
          </p:nvSpPr>
          <p:spPr>
            <a:xfrm>
              <a:off x="69839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物件辨識</a:t>
              </a:r>
            </a:p>
          </p:txBody>
        </p:sp>
        <p:sp>
          <p:nvSpPr>
            <p:cNvPr id="22" name="橢圓 21">
              <a:extLst>
                <a:ext uri="{FF2B5EF4-FFF2-40B4-BE49-F238E27FC236}">
                  <a16:creationId xmlns:a16="http://schemas.microsoft.com/office/drawing/2014/main" id="{370FA24F-68DB-4333-B84C-DB4E4621D663}"/>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 name="投影片編號版面配置區 1">
            <a:extLst>
              <a:ext uri="{FF2B5EF4-FFF2-40B4-BE49-F238E27FC236}">
                <a16:creationId xmlns:a16="http://schemas.microsoft.com/office/drawing/2014/main" id="{B600E09B-AFD8-448E-BB8E-4220D0CE7701}"/>
              </a:ext>
            </a:extLst>
          </p:cNvPr>
          <p:cNvSpPr>
            <a:spLocks noGrp="1"/>
          </p:cNvSpPr>
          <p:nvPr>
            <p:ph type="sldNum" sz="quarter" idx="12"/>
          </p:nvPr>
        </p:nvSpPr>
        <p:spPr/>
        <p:txBody>
          <a:bodyPr/>
          <a:lstStyle/>
          <a:p>
            <a:fld id="{707EBC05-AD4A-43C3-A6DF-1409246104C0}" type="slidenum">
              <a:rPr lang="zh-TW" altLang="en-US" smtClean="0"/>
              <a:pPr/>
              <a:t>24</a:t>
            </a:fld>
            <a:endParaRPr lang="zh-TW" altLang="en-US" dirty="0"/>
          </a:p>
        </p:txBody>
      </p:sp>
    </p:spTree>
    <p:extLst>
      <p:ext uri="{BB962C8B-B14F-4D97-AF65-F5344CB8AC3E}">
        <p14:creationId xmlns:p14="http://schemas.microsoft.com/office/powerpoint/2010/main" val="396354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E364EF35-DF97-4D8D-96BB-416383879A2E}"/>
              </a:ext>
            </a:extLst>
          </p:cNvPr>
          <p:cNvSpPr txBox="1">
            <a:spLocks/>
          </p:cNvSpPr>
          <p:nvPr/>
        </p:nvSpPr>
        <p:spPr>
          <a:xfrm>
            <a:off x="1657593" y="4250300"/>
            <a:ext cx="8520600" cy="3339000"/>
          </a:xfrm>
          <a:prstGeom prst="rect">
            <a:avLst/>
          </a:prstGeom>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457200" indent="-355600">
              <a:lnSpc>
                <a:spcPct val="150000"/>
              </a:lnSpc>
              <a:spcBef>
                <a:spcPts val="0"/>
              </a:spcBef>
              <a:buSzPts val="2000"/>
              <a:buFont typeface="Wingdings" panose="05000000000000000000" pitchFamily="2" charset="2"/>
              <a:buChar char="p"/>
            </a:pPr>
            <a:endParaRPr lang="zh-TW" altLang="en-US" b="1" dirty="0">
              <a:latin typeface="+mn-ea"/>
              <a:ea typeface="+mn-ea"/>
            </a:endParaRPr>
          </a:p>
        </p:txBody>
      </p:sp>
      <p:pic>
        <p:nvPicPr>
          <p:cNvPr id="6" name="Google Shape;99;p15">
            <a:extLst>
              <a:ext uri="{FF2B5EF4-FFF2-40B4-BE49-F238E27FC236}">
                <a16:creationId xmlns:a16="http://schemas.microsoft.com/office/drawing/2014/main" id="{7DBD02C8-F28B-4493-8DD6-793940CE5625}"/>
              </a:ext>
            </a:extLst>
          </p:cNvPr>
          <p:cNvPicPr preferRelativeResize="0"/>
          <p:nvPr/>
        </p:nvPicPr>
        <p:blipFill>
          <a:blip r:embed="rId3">
            <a:alphaModFix/>
          </a:blip>
          <a:stretch>
            <a:fillRect/>
          </a:stretch>
        </p:blipFill>
        <p:spPr>
          <a:xfrm>
            <a:off x="7357639" y="2855469"/>
            <a:ext cx="3918807" cy="3122206"/>
          </a:xfrm>
          <a:prstGeom prst="rect">
            <a:avLst/>
          </a:prstGeom>
          <a:noFill/>
          <a:ln>
            <a:noFill/>
          </a:ln>
        </p:spPr>
      </p:pic>
      <p:sp>
        <p:nvSpPr>
          <p:cNvPr id="11" name="文字方塊 10">
            <a:extLst>
              <a:ext uri="{FF2B5EF4-FFF2-40B4-BE49-F238E27FC236}">
                <a16:creationId xmlns:a16="http://schemas.microsoft.com/office/drawing/2014/main" id="{34E0F115-BA84-41A2-B62C-053E8CEDA0C3}"/>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物件辨識</a:t>
            </a:r>
          </a:p>
        </p:txBody>
      </p:sp>
      <p:sp>
        <p:nvSpPr>
          <p:cNvPr id="13" name="Google Shape;91;p14">
            <a:extLst>
              <a:ext uri="{FF2B5EF4-FFF2-40B4-BE49-F238E27FC236}">
                <a16:creationId xmlns:a16="http://schemas.microsoft.com/office/drawing/2014/main" id="{3F26AC0F-D752-4400-9DBC-E637208B44F9}"/>
              </a:ext>
            </a:extLst>
          </p:cNvPr>
          <p:cNvSpPr txBox="1">
            <a:spLocks/>
          </p:cNvSpPr>
          <p:nvPr/>
        </p:nvSpPr>
        <p:spPr>
          <a:xfrm>
            <a:off x="1118068" y="996075"/>
            <a:ext cx="6239571" cy="607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pPr>
            <a:r>
              <a:rPr lang="zh-TW" altLang="en-US" sz="3600" dirty="0">
                <a:solidFill>
                  <a:srgbClr val="0070C0"/>
                </a:solidFill>
                <a:latin typeface="微軟正黑體" panose="020B0604030504040204" pitchFamily="34" charset="-120"/>
                <a:ea typeface="微軟正黑體" panose="020B0604030504040204" pitchFamily="34" charset="-120"/>
                <a:cs typeface="Helvetica" panose="020B0604020202020204" pitchFamily="34" charset="0"/>
              </a:rPr>
              <a:t>選用套件</a:t>
            </a:r>
            <a:endParaRPr lang="en-US" sz="3600" dirty="0">
              <a:solidFill>
                <a:srgbClr val="0070C0"/>
              </a:solidFill>
              <a:latin typeface="微軟正黑體" panose="020B0604030504040204" pitchFamily="34" charset="-120"/>
              <a:ea typeface="微軟正黑體" panose="020B0604030504040204" pitchFamily="34" charset="-120"/>
              <a:cs typeface="Helvetica" panose="020B0604020202020204" pitchFamily="34" charset="0"/>
            </a:endParaRPr>
          </a:p>
        </p:txBody>
      </p:sp>
      <p:sp>
        <p:nvSpPr>
          <p:cNvPr id="14" name="Google Shape;92;p14">
            <a:extLst>
              <a:ext uri="{FF2B5EF4-FFF2-40B4-BE49-F238E27FC236}">
                <a16:creationId xmlns:a16="http://schemas.microsoft.com/office/drawing/2014/main" id="{01343648-DA0F-498A-9D11-D1844C9BB5EF}"/>
              </a:ext>
            </a:extLst>
          </p:cNvPr>
          <p:cNvSpPr txBox="1">
            <a:spLocks/>
          </p:cNvSpPr>
          <p:nvPr/>
        </p:nvSpPr>
        <p:spPr>
          <a:xfrm>
            <a:off x="1735386" y="1612888"/>
            <a:ext cx="6239571" cy="3339000"/>
          </a:xfrm>
          <a:prstGeom prst="rect">
            <a:avLst/>
          </a:prstGeom>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101600" indent="0">
              <a:lnSpc>
                <a:spcPct val="150000"/>
              </a:lnSpc>
              <a:spcBef>
                <a:spcPts val="0"/>
              </a:spcBef>
              <a:buSzPts val="2000"/>
              <a:buNone/>
            </a:pPr>
            <a:r>
              <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1.</a:t>
            </a:r>
            <a:r>
              <a:rPr lang="zh-TW" altLang="en-US"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使用 </a:t>
            </a:r>
            <a:r>
              <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webcam </a:t>
            </a:r>
            <a:r>
              <a:rPr lang="zh-TW" altLang="en-US"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而不是樹莓派</a:t>
            </a: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2.</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 不使用 </a:t>
            </a:r>
            <a:r>
              <a:rPr lang="en-US" altLang="zh-TW" sz="2400" b="1" dirty="0" err="1">
                <a:latin typeface="Helvetica" panose="020B0604020202020204" pitchFamily="34" charset="0"/>
                <a:ea typeface="微軟正黑體" panose="020B0604030504040204" pitchFamily="34" charset="-120"/>
                <a:cs typeface="Helvetica" panose="020B0604020202020204" pitchFamily="34" charset="0"/>
              </a:rPr>
              <a:t>Keras</a:t>
            </a: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訓練模型而是選用 </a:t>
            </a: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YOLO</a:t>
            </a:r>
            <a:endParaRPr lang="zh-TW" altLang="en-US" sz="2400" b="1" dirty="0">
              <a:latin typeface="Helvetica" panose="020B0604020202020204" pitchFamily="34" charset="0"/>
              <a:ea typeface="微軟正黑體" panose="020B0604030504040204" pitchFamily="34" charset="-120"/>
              <a:cs typeface="Helvetica" panose="020B0604020202020204" pitchFamily="34" charset="0"/>
            </a:endParaRP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3.</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 選用 </a:t>
            </a: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YOLOv4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而非 </a:t>
            </a: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v3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版本</a:t>
            </a: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4.</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 利用 </a:t>
            </a: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OpenCV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將上述套件做串接</a:t>
            </a:r>
          </a:p>
          <a:p>
            <a:pPr marL="101600" indent="0">
              <a:lnSpc>
                <a:spcPct val="150000"/>
              </a:lnSpc>
              <a:spcBef>
                <a:spcPts val="0"/>
              </a:spcBef>
              <a:buSzPts val="2000"/>
              <a:buNone/>
            </a:pPr>
            <a:endParaRPr lang="zh-TW" altLang="en-US" sz="2400" b="1" dirty="0">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7" name="群組 6">
            <a:extLst>
              <a:ext uri="{FF2B5EF4-FFF2-40B4-BE49-F238E27FC236}">
                <a16:creationId xmlns:a16="http://schemas.microsoft.com/office/drawing/2014/main" id="{8900FDFF-4CB5-4FA9-B6E2-718B31CC8A48}"/>
              </a:ext>
            </a:extLst>
          </p:cNvPr>
          <p:cNvGrpSpPr/>
          <p:nvPr/>
        </p:nvGrpSpPr>
        <p:grpSpPr>
          <a:xfrm>
            <a:off x="6315613" y="261142"/>
            <a:ext cx="3552287" cy="619904"/>
            <a:chOff x="6315613" y="261142"/>
            <a:chExt cx="3552287" cy="619904"/>
          </a:xfrm>
        </p:grpSpPr>
        <p:sp>
          <p:nvSpPr>
            <p:cNvPr id="8" name="矩形: 圓角 7">
              <a:extLst>
                <a:ext uri="{FF2B5EF4-FFF2-40B4-BE49-F238E27FC236}">
                  <a16:creationId xmlns:a16="http://schemas.microsoft.com/office/drawing/2014/main" id="{74D75B2F-1670-4CE6-BDBE-3395F45FE4BC}"/>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3BC75096-8E95-4620-A883-146D25B7E6F7}"/>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進度條">
              <a:extLst>
                <a:ext uri="{FF2B5EF4-FFF2-40B4-BE49-F238E27FC236}">
                  <a16:creationId xmlns:a16="http://schemas.microsoft.com/office/drawing/2014/main" id="{850787A3-95DA-437B-B80D-4B5C812DFE45}"/>
                </a:ext>
              </a:extLst>
            </p:cNvPr>
            <p:cNvSpPr/>
            <p:nvPr/>
          </p:nvSpPr>
          <p:spPr>
            <a:xfrm>
              <a:off x="6659342" y="473427"/>
              <a:ext cx="828000" cy="45719"/>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0B6381C-34D0-4AD6-8BEA-7030C0622639}"/>
                </a:ext>
              </a:extLst>
            </p:cNvPr>
            <p:cNvSpPr/>
            <p:nvPr/>
          </p:nvSpPr>
          <p:spPr>
            <a:xfrm>
              <a:off x="7202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31526D5D-C2BE-413A-BBAF-CFE05608D535}"/>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13144F69-DDD1-4AF7-A6CF-6E4A032756E2}"/>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ADFAE6C4-9CB4-47FE-9659-6AC5AE050B9F}"/>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A4848C26-2F54-44CF-A7FA-AF2539DE1564}"/>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F2156757-425B-40CE-8E21-EF07382B043D}"/>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A9858AF3-5E46-41D7-BA19-9E733F2D824F}"/>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22FEF5D9-7828-4059-9984-31CB6B18F72F}"/>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EFE405EE-9C97-4E9B-8DC4-CFCE56C1FCBD}"/>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標題 5">
              <a:extLst>
                <a:ext uri="{FF2B5EF4-FFF2-40B4-BE49-F238E27FC236}">
                  <a16:creationId xmlns:a16="http://schemas.microsoft.com/office/drawing/2014/main" id="{D3A712C1-78B4-43D9-8CE5-DE9E11F5D699}"/>
                </a:ext>
              </a:extLst>
            </p:cNvPr>
            <p:cNvSpPr txBox="1">
              <a:spLocks/>
            </p:cNvSpPr>
            <p:nvPr/>
          </p:nvSpPr>
          <p:spPr>
            <a:xfrm>
              <a:off x="6743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4" name="標題 5">
              <a:extLst>
                <a:ext uri="{FF2B5EF4-FFF2-40B4-BE49-F238E27FC236}">
                  <a16:creationId xmlns:a16="http://schemas.microsoft.com/office/drawing/2014/main" id="{8829A538-0E78-42D8-84E4-E967160630F1}"/>
                </a:ext>
              </a:extLst>
            </p:cNvPr>
            <p:cNvSpPr txBox="1">
              <a:spLocks/>
            </p:cNvSpPr>
            <p:nvPr/>
          </p:nvSpPr>
          <p:spPr>
            <a:xfrm>
              <a:off x="69839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物件辨識</a:t>
              </a:r>
            </a:p>
          </p:txBody>
        </p:sp>
        <p:sp>
          <p:nvSpPr>
            <p:cNvPr id="25" name="橢圓 24">
              <a:extLst>
                <a:ext uri="{FF2B5EF4-FFF2-40B4-BE49-F238E27FC236}">
                  <a16:creationId xmlns:a16="http://schemas.microsoft.com/office/drawing/2014/main" id="{364D6C80-E48B-4079-9CB8-F5298CDB6BB2}"/>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 name="投影片編號版面配置區 1">
            <a:extLst>
              <a:ext uri="{FF2B5EF4-FFF2-40B4-BE49-F238E27FC236}">
                <a16:creationId xmlns:a16="http://schemas.microsoft.com/office/drawing/2014/main" id="{9B1DEE76-195A-4D70-9500-0800E1F65EC2}"/>
              </a:ext>
            </a:extLst>
          </p:cNvPr>
          <p:cNvSpPr>
            <a:spLocks noGrp="1"/>
          </p:cNvSpPr>
          <p:nvPr>
            <p:ph type="sldNum" sz="quarter" idx="12"/>
          </p:nvPr>
        </p:nvSpPr>
        <p:spPr/>
        <p:txBody>
          <a:bodyPr/>
          <a:lstStyle/>
          <a:p>
            <a:fld id="{707EBC05-AD4A-43C3-A6DF-1409246104C0}" type="slidenum">
              <a:rPr lang="zh-TW" altLang="en-US" smtClean="0"/>
              <a:pPr/>
              <a:t>25</a:t>
            </a:fld>
            <a:endParaRPr lang="zh-TW" altLang="en-US" dirty="0"/>
          </a:p>
        </p:txBody>
      </p:sp>
    </p:spTree>
    <p:extLst>
      <p:ext uri="{BB962C8B-B14F-4D97-AF65-F5344CB8AC3E}">
        <p14:creationId xmlns:p14="http://schemas.microsoft.com/office/powerpoint/2010/main" val="269997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104;p16">
            <a:extLst>
              <a:ext uri="{FF2B5EF4-FFF2-40B4-BE49-F238E27FC236}">
                <a16:creationId xmlns:a16="http://schemas.microsoft.com/office/drawing/2014/main" id="{4A0DAF2F-1B6E-432F-A887-8F29285CADD8}"/>
              </a:ext>
            </a:extLst>
          </p:cNvPr>
          <p:cNvPicPr preferRelativeResize="0"/>
          <p:nvPr/>
        </p:nvPicPr>
        <p:blipFill>
          <a:blip r:embed="rId2">
            <a:alphaModFix/>
          </a:blip>
          <a:stretch>
            <a:fillRect/>
          </a:stretch>
        </p:blipFill>
        <p:spPr>
          <a:xfrm>
            <a:off x="1699814" y="1981487"/>
            <a:ext cx="886825" cy="766975"/>
          </a:xfrm>
          <a:prstGeom prst="rect">
            <a:avLst/>
          </a:prstGeom>
          <a:noFill/>
          <a:ln>
            <a:noFill/>
          </a:ln>
        </p:spPr>
      </p:pic>
      <p:pic>
        <p:nvPicPr>
          <p:cNvPr id="20" name="Google Shape;105;p16">
            <a:extLst>
              <a:ext uri="{FF2B5EF4-FFF2-40B4-BE49-F238E27FC236}">
                <a16:creationId xmlns:a16="http://schemas.microsoft.com/office/drawing/2014/main" id="{3B81E3E9-2B38-4DC0-8E2D-DDD3BEC04019}"/>
              </a:ext>
            </a:extLst>
          </p:cNvPr>
          <p:cNvPicPr preferRelativeResize="0"/>
          <p:nvPr/>
        </p:nvPicPr>
        <p:blipFill>
          <a:blip r:embed="rId3">
            <a:alphaModFix/>
          </a:blip>
          <a:stretch>
            <a:fillRect/>
          </a:stretch>
        </p:blipFill>
        <p:spPr>
          <a:xfrm>
            <a:off x="8778827" y="2060295"/>
            <a:ext cx="1594363" cy="1067573"/>
          </a:xfrm>
          <a:prstGeom prst="rect">
            <a:avLst/>
          </a:prstGeom>
          <a:noFill/>
          <a:ln>
            <a:noFill/>
          </a:ln>
        </p:spPr>
      </p:pic>
      <p:pic>
        <p:nvPicPr>
          <p:cNvPr id="21" name="Google Shape;106;p16">
            <a:extLst>
              <a:ext uri="{FF2B5EF4-FFF2-40B4-BE49-F238E27FC236}">
                <a16:creationId xmlns:a16="http://schemas.microsoft.com/office/drawing/2014/main" id="{CDEEB6F0-9F1E-4AF6-9160-F520F31686AE}"/>
              </a:ext>
            </a:extLst>
          </p:cNvPr>
          <p:cNvPicPr preferRelativeResize="0"/>
          <p:nvPr/>
        </p:nvPicPr>
        <p:blipFill>
          <a:blip r:embed="rId4">
            <a:alphaModFix/>
          </a:blip>
          <a:stretch>
            <a:fillRect/>
          </a:stretch>
        </p:blipFill>
        <p:spPr>
          <a:xfrm>
            <a:off x="2635814" y="2185611"/>
            <a:ext cx="928516" cy="358725"/>
          </a:xfrm>
          <a:prstGeom prst="rect">
            <a:avLst/>
          </a:prstGeom>
          <a:noFill/>
          <a:ln>
            <a:noFill/>
          </a:ln>
        </p:spPr>
      </p:pic>
      <p:pic>
        <p:nvPicPr>
          <p:cNvPr id="22" name="Google Shape;107;p16">
            <a:extLst>
              <a:ext uri="{FF2B5EF4-FFF2-40B4-BE49-F238E27FC236}">
                <a16:creationId xmlns:a16="http://schemas.microsoft.com/office/drawing/2014/main" id="{3DD07744-07A7-4DBB-8B6E-5C315B20F116}"/>
              </a:ext>
            </a:extLst>
          </p:cNvPr>
          <p:cNvPicPr preferRelativeResize="0"/>
          <p:nvPr/>
        </p:nvPicPr>
        <p:blipFill>
          <a:blip r:embed="rId5">
            <a:alphaModFix/>
          </a:blip>
          <a:stretch>
            <a:fillRect/>
          </a:stretch>
        </p:blipFill>
        <p:spPr>
          <a:xfrm>
            <a:off x="4667609" y="2284614"/>
            <a:ext cx="1011252" cy="843254"/>
          </a:xfrm>
          <a:prstGeom prst="rect">
            <a:avLst/>
          </a:prstGeom>
          <a:noFill/>
          <a:ln>
            <a:noFill/>
          </a:ln>
        </p:spPr>
      </p:pic>
      <p:pic>
        <p:nvPicPr>
          <p:cNvPr id="23" name="Google Shape;108;p16">
            <a:extLst>
              <a:ext uri="{FF2B5EF4-FFF2-40B4-BE49-F238E27FC236}">
                <a16:creationId xmlns:a16="http://schemas.microsoft.com/office/drawing/2014/main" id="{3232EBB8-E2A5-4436-B930-115F910FD5E6}"/>
              </a:ext>
            </a:extLst>
          </p:cNvPr>
          <p:cNvPicPr preferRelativeResize="0"/>
          <p:nvPr/>
        </p:nvPicPr>
        <p:blipFill>
          <a:blip r:embed="rId6">
            <a:alphaModFix/>
          </a:blip>
          <a:stretch>
            <a:fillRect/>
          </a:stretch>
        </p:blipFill>
        <p:spPr>
          <a:xfrm>
            <a:off x="6705172" y="2352802"/>
            <a:ext cx="1132623" cy="603116"/>
          </a:xfrm>
          <a:prstGeom prst="rect">
            <a:avLst/>
          </a:prstGeom>
          <a:noFill/>
          <a:ln>
            <a:noFill/>
          </a:ln>
        </p:spPr>
      </p:pic>
      <p:pic>
        <p:nvPicPr>
          <p:cNvPr id="24" name="Google Shape;109;p16">
            <a:extLst>
              <a:ext uri="{FF2B5EF4-FFF2-40B4-BE49-F238E27FC236}">
                <a16:creationId xmlns:a16="http://schemas.microsoft.com/office/drawing/2014/main" id="{B6DE4574-375A-4FA6-845E-805BFEF628F4}"/>
              </a:ext>
            </a:extLst>
          </p:cNvPr>
          <p:cNvPicPr preferRelativeResize="0"/>
          <p:nvPr/>
        </p:nvPicPr>
        <p:blipFill>
          <a:blip r:embed="rId7">
            <a:alphaModFix/>
          </a:blip>
          <a:stretch>
            <a:fillRect/>
          </a:stretch>
        </p:blipFill>
        <p:spPr>
          <a:xfrm>
            <a:off x="1810427" y="2776746"/>
            <a:ext cx="665600" cy="443740"/>
          </a:xfrm>
          <a:prstGeom prst="rect">
            <a:avLst/>
          </a:prstGeom>
          <a:noFill/>
          <a:ln>
            <a:noFill/>
          </a:ln>
        </p:spPr>
      </p:pic>
      <p:sp>
        <p:nvSpPr>
          <p:cNvPr id="25" name="Google Shape;110;p16">
            <a:extLst>
              <a:ext uri="{FF2B5EF4-FFF2-40B4-BE49-F238E27FC236}">
                <a16:creationId xmlns:a16="http://schemas.microsoft.com/office/drawing/2014/main" id="{4B997CDC-64C6-4369-A58F-268C4C7D201A}"/>
              </a:ext>
            </a:extLst>
          </p:cNvPr>
          <p:cNvSpPr txBox="1"/>
          <p:nvPr/>
        </p:nvSpPr>
        <p:spPr>
          <a:xfrm>
            <a:off x="1500924" y="3527352"/>
            <a:ext cx="2171429"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Roboto"/>
              </a:rPr>
              <a:t>使用 Webcam 對商品進行錄影後切成影格, 並搭配 Kaggle 資料庫的圖片增加其豐富性</a:t>
            </a:r>
            <a:endParaRPr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Roboto"/>
            </a:endParaRPr>
          </a:p>
        </p:txBody>
      </p:sp>
      <p:sp>
        <p:nvSpPr>
          <p:cNvPr id="26" name="Google Shape;111;p16">
            <a:extLst>
              <a:ext uri="{FF2B5EF4-FFF2-40B4-BE49-F238E27FC236}">
                <a16:creationId xmlns:a16="http://schemas.microsoft.com/office/drawing/2014/main" id="{2D1186AA-A421-476F-8D42-D2236320DB4A}"/>
              </a:ext>
            </a:extLst>
          </p:cNvPr>
          <p:cNvSpPr txBox="1"/>
          <p:nvPr/>
        </p:nvSpPr>
        <p:spPr>
          <a:xfrm>
            <a:off x="4227772" y="3527352"/>
            <a:ext cx="1864500" cy="677078"/>
          </a:xfrm>
          <a:prstGeom prst="rect">
            <a:avLst/>
          </a:prstGeom>
          <a:noFill/>
          <a:ln>
            <a:noFill/>
          </a:ln>
        </p:spPr>
        <p:txBody>
          <a:bodyPr spcFirstLastPara="1" wrap="square" lIns="91425" tIns="91425" rIns="91425" bIns="91425" anchor="t" anchorCtr="0">
            <a:spAutoFit/>
          </a:bodyPr>
          <a:lstStyle>
            <a:defPPr>
              <a:defRPr lang="zh-TW"/>
            </a:defPPr>
            <a:lvl1pPr lvl="0" indent="0">
              <a:spcBef>
                <a:spcPts val="0"/>
              </a:spcBef>
              <a:spcAft>
                <a:spcPts val="0"/>
              </a:spcAft>
              <a:buNone/>
              <a:defRPr sz="16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sym typeface="Roboto"/>
              </a:rPr>
              <a:t>利用 </a:t>
            </a:r>
            <a:r>
              <a:rPr lang="en-US" altLang="zh-TW" dirty="0">
                <a:sym typeface="Roboto"/>
              </a:rPr>
              <a:t>LabelImg </a:t>
            </a:r>
            <a:r>
              <a:rPr lang="zh-TW" altLang="en-US" dirty="0">
                <a:sym typeface="Roboto"/>
              </a:rPr>
              <a:t>工具對照片進行標註</a:t>
            </a:r>
            <a:endParaRPr dirty="0">
              <a:sym typeface="Roboto"/>
            </a:endParaRPr>
          </a:p>
        </p:txBody>
      </p:sp>
      <p:pic>
        <p:nvPicPr>
          <p:cNvPr id="27" name="Google Shape;112;p16">
            <a:extLst>
              <a:ext uri="{FF2B5EF4-FFF2-40B4-BE49-F238E27FC236}">
                <a16:creationId xmlns:a16="http://schemas.microsoft.com/office/drawing/2014/main" id="{7AFBEC76-C87E-4475-8E0F-8A982FF08575}"/>
              </a:ext>
            </a:extLst>
          </p:cNvPr>
          <p:cNvPicPr preferRelativeResize="0"/>
          <p:nvPr/>
        </p:nvPicPr>
        <p:blipFill>
          <a:blip r:embed="rId8">
            <a:alphaModFix/>
          </a:blip>
          <a:stretch>
            <a:fillRect/>
          </a:stretch>
        </p:blipFill>
        <p:spPr>
          <a:xfrm>
            <a:off x="2849037" y="2747562"/>
            <a:ext cx="502100" cy="502100"/>
          </a:xfrm>
          <a:prstGeom prst="rect">
            <a:avLst/>
          </a:prstGeom>
          <a:noFill/>
          <a:ln>
            <a:noFill/>
          </a:ln>
        </p:spPr>
      </p:pic>
      <p:sp>
        <p:nvSpPr>
          <p:cNvPr id="31" name="Google Shape;116;p16">
            <a:extLst>
              <a:ext uri="{FF2B5EF4-FFF2-40B4-BE49-F238E27FC236}">
                <a16:creationId xmlns:a16="http://schemas.microsoft.com/office/drawing/2014/main" id="{54A2E4F2-5DCA-4C51-BEF8-6F8FAF6C563B}"/>
              </a:ext>
            </a:extLst>
          </p:cNvPr>
          <p:cNvSpPr txBox="1"/>
          <p:nvPr/>
        </p:nvSpPr>
        <p:spPr>
          <a:xfrm>
            <a:off x="6411383" y="3527352"/>
            <a:ext cx="1864500" cy="923299"/>
          </a:xfrm>
          <a:prstGeom prst="rect">
            <a:avLst/>
          </a:prstGeom>
          <a:noFill/>
          <a:ln>
            <a:noFill/>
          </a:ln>
        </p:spPr>
        <p:txBody>
          <a:bodyPr spcFirstLastPara="1" wrap="square" lIns="91425" tIns="91425" rIns="91425" bIns="91425" anchor="t" anchorCtr="0">
            <a:spAutoFit/>
          </a:bodyPr>
          <a:lstStyle>
            <a:defPPr>
              <a:defRPr lang="zh-TW"/>
            </a:defPPr>
            <a:lvl1pPr lvl="0" indent="0">
              <a:spcBef>
                <a:spcPts val="0"/>
              </a:spcBef>
              <a:spcAft>
                <a:spcPts val="0"/>
              </a:spcAft>
              <a:buNone/>
              <a:defRPr sz="16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sym typeface="Roboto"/>
              </a:rPr>
              <a:t>使用 </a:t>
            </a:r>
            <a:r>
              <a:rPr lang="en-US" altLang="zh-TW" dirty="0">
                <a:sym typeface="Roboto"/>
              </a:rPr>
              <a:t>YOLOv4 </a:t>
            </a:r>
            <a:r>
              <a:rPr lang="zh-TW" altLang="en-US" dirty="0">
                <a:sym typeface="Roboto"/>
              </a:rPr>
              <a:t>準備訓練會用到的相關設定檔</a:t>
            </a:r>
            <a:endParaRPr dirty="0">
              <a:sym typeface="Roboto"/>
            </a:endParaRPr>
          </a:p>
        </p:txBody>
      </p:sp>
      <p:sp>
        <p:nvSpPr>
          <p:cNvPr id="33" name="Google Shape;118;p16">
            <a:extLst>
              <a:ext uri="{FF2B5EF4-FFF2-40B4-BE49-F238E27FC236}">
                <a16:creationId xmlns:a16="http://schemas.microsoft.com/office/drawing/2014/main" id="{343E30CE-8243-4B76-BEA6-2577AF7FAF20}"/>
              </a:ext>
            </a:extLst>
          </p:cNvPr>
          <p:cNvSpPr txBox="1"/>
          <p:nvPr/>
        </p:nvSpPr>
        <p:spPr>
          <a:xfrm>
            <a:off x="8742985" y="3527352"/>
            <a:ext cx="2271927" cy="677078"/>
          </a:xfrm>
          <a:prstGeom prst="rect">
            <a:avLst/>
          </a:prstGeom>
          <a:noFill/>
          <a:ln>
            <a:noFill/>
          </a:ln>
        </p:spPr>
        <p:txBody>
          <a:bodyPr spcFirstLastPara="1" wrap="square" lIns="91425" tIns="91425" rIns="91425" bIns="91425" anchor="t" anchorCtr="0">
            <a:spAutoFit/>
          </a:bodyPr>
          <a:lstStyle>
            <a:defPPr>
              <a:defRPr lang="zh-TW"/>
            </a:defPPr>
            <a:lvl1pPr lvl="0" indent="0">
              <a:spcBef>
                <a:spcPts val="0"/>
              </a:spcBef>
              <a:spcAft>
                <a:spcPts val="0"/>
              </a:spcAft>
              <a:buNone/>
              <a:defRPr sz="16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sym typeface="Roboto"/>
              </a:rPr>
              <a:t>利用 </a:t>
            </a:r>
            <a:r>
              <a:rPr lang="en-US" altLang="zh-TW" dirty="0" err="1">
                <a:sym typeface="Roboto"/>
              </a:rPr>
              <a:t>Colab</a:t>
            </a:r>
            <a:r>
              <a:rPr lang="en-US" altLang="zh-TW" dirty="0">
                <a:sym typeface="Roboto"/>
              </a:rPr>
              <a:t> </a:t>
            </a:r>
            <a:r>
              <a:rPr lang="zh-TW" altLang="en-US" dirty="0">
                <a:sym typeface="Roboto"/>
              </a:rPr>
              <a:t>上的 </a:t>
            </a:r>
            <a:r>
              <a:rPr lang="en-US" altLang="zh-TW" dirty="0">
                <a:sym typeface="Roboto"/>
              </a:rPr>
              <a:t>GPU </a:t>
            </a:r>
            <a:r>
              <a:rPr lang="zh-TW" altLang="en-US" dirty="0">
                <a:sym typeface="Roboto"/>
              </a:rPr>
              <a:t>來進行模型的訓練</a:t>
            </a:r>
            <a:endParaRPr dirty="0">
              <a:sym typeface="Roboto"/>
            </a:endParaRPr>
          </a:p>
        </p:txBody>
      </p:sp>
      <p:sp>
        <p:nvSpPr>
          <p:cNvPr id="29" name="文字方塊 28">
            <a:extLst>
              <a:ext uri="{FF2B5EF4-FFF2-40B4-BE49-F238E27FC236}">
                <a16:creationId xmlns:a16="http://schemas.microsoft.com/office/drawing/2014/main" id="{3B858E89-7FB7-4824-AD65-85A3B26AAC9C}"/>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物件辨識</a:t>
            </a:r>
          </a:p>
        </p:txBody>
      </p:sp>
      <p:sp>
        <p:nvSpPr>
          <p:cNvPr id="30" name="Google Shape;91;p14">
            <a:extLst>
              <a:ext uri="{FF2B5EF4-FFF2-40B4-BE49-F238E27FC236}">
                <a16:creationId xmlns:a16="http://schemas.microsoft.com/office/drawing/2014/main" id="{62FD2D68-8CB1-4407-9033-B663D8E29FC8}"/>
              </a:ext>
            </a:extLst>
          </p:cNvPr>
          <p:cNvSpPr txBox="1">
            <a:spLocks/>
          </p:cNvSpPr>
          <p:nvPr/>
        </p:nvSpPr>
        <p:spPr>
          <a:xfrm>
            <a:off x="1118068" y="996075"/>
            <a:ext cx="6239571" cy="607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pPr>
            <a:r>
              <a:rPr lang="zh-TW" altLang="en-US" sz="3600" dirty="0">
                <a:solidFill>
                  <a:srgbClr val="0070C0"/>
                </a:solidFill>
                <a:latin typeface="微軟正黑體" panose="020B0604030504040204" pitchFamily="34" charset="-120"/>
                <a:ea typeface="微軟正黑體" panose="020B0604030504040204" pitchFamily="34" charset="-120"/>
                <a:cs typeface="Helvetica" panose="020B0604020202020204" pitchFamily="34" charset="0"/>
              </a:rPr>
              <a:t>模型建置流程</a:t>
            </a:r>
          </a:p>
        </p:txBody>
      </p:sp>
      <p:sp>
        <p:nvSpPr>
          <p:cNvPr id="40" name="箭號: 向右 39">
            <a:extLst>
              <a:ext uri="{FF2B5EF4-FFF2-40B4-BE49-F238E27FC236}">
                <a16:creationId xmlns:a16="http://schemas.microsoft.com/office/drawing/2014/main" id="{715FDC2E-F6B2-4402-A337-CAC81E7BD1E1}"/>
              </a:ext>
            </a:extLst>
          </p:cNvPr>
          <p:cNvSpPr/>
          <p:nvPr/>
        </p:nvSpPr>
        <p:spPr>
          <a:xfrm>
            <a:off x="3969078" y="2513374"/>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41" name="箭號: 向右 40">
            <a:extLst>
              <a:ext uri="{FF2B5EF4-FFF2-40B4-BE49-F238E27FC236}">
                <a16:creationId xmlns:a16="http://schemas.microsoft.com/office/drawing/2014/main" id="{273D4256-01F4-4A60-8EF0-A215EAAF4DAD}"/>
              </a:ext>
            </a:extLst>
          </p:cNvPr>
          <p:cNvSpPr/>
          <p:nvPr/>
        </p:nvSpPr>
        <p:spPr>
          <a:xfrm>
            <a:off x="5964731" y="2513374"/>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Helvetica" panose="020B0604020202020204" pitchFamily="34" charset="0"/>
              <a:ea typeface="微軟正黑體" panose="020B0604030504040204" pitchFamily="34" charset="-120"/>
              <a:cs typeface="Helvetica" panose="020B0604020202020204" pitchFamily="34" charset="0"/>
            </a:endParaRPr>
          </a:p>
        </p:txBody>
      </p:sp>
      <p:sp>
        <p:nvSpPr>
          <p:cNvPr id="42" name="箭號: 向右 41">
            <a:extLst>
              <a:ext uri="{FF2B5EF4-FFF2-40B4-BE49-F238E27FC236}">
                <a16:creationId xmlns:a16="http://schemas.microsoft.com/office/drawing/2014/main" id="{8C4BADDA-2E86-41E8-9E64-966F330A04D6}"/>
              </a:ext>
            </a:extLst>
          </p:cNvPr>
          <p:cNvSpPr/>
          <p:nvPr/>
        </p:nvSpPr>
        <p:spPr>
          <a:xfrm>
            <a:off x="8218518" y="2513374"/>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18" name="群組 17">
            <a:extLst>
              <a:ext uri="{FF2B5EF4-FFF2-40B4-BE49-F238E27FC236}">
                <a16:creationId xmlns:a16="http://schemas.microsoft.com/office/drawing/2014/main" id="{609C4689-1731-489C-B954-F07ECC688A70}"/>
              </a:ext>
            </a:extLst>
          </p:cNvPr>
          <p:cNvGrpSpPr/>
          <p:nvPr/>
        </p:nvGrpSpPr>
        <p:grpSpPr>
          <a:xfrm>
            <a:off x="6315613" y="261142"/>
            <a:ext cx="3552287" cy="619904"/>
            <a:chOff x="6315613" y="261142"/>
            <a:chExt cx="3552287" cy="619904"/>
          </a:xfrm>
        </p:grpSpPr>
        <p:sp>
          <p:nvSpPr>
            <p:cNvPr id="28" name="矩形: 圓角 27">
              <a:extLst>
                <a:ext uri="{FF2B5EF4-FFF2-40B4-BE49-F238E27FC236}">
                  <a16:creationId xmlns:a16="http://schemas.microsoft.com/office/drawing/2014/main" id="{2434FD69-90CC-4F88-8515-4FEF4E4796B6}"/>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260279AD-7B9A-4814-BCE6-E236A1A1264C}"/>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進度條">
              <a:extLst>
                <a:ext uri="{FF2B5EF4-FFF2-40B4-BE49-F238E27FC236}">
                  <a16:creationId xmlns:a16="http://schemas.microsoft.com/office/drawing/2014/main" id="{0A551D80-3D2B-4C00-A6AB-E576BFFFC062}"/>
                </a:ext>
              </a:extLst>
            </p:cNvPr>
            <p:cNvSpPr/>
            <p:nvPr/>
          </p:nvSpPr>
          <p:spPr>
            <a:xfrm>
              <a:off x="6659342" y="473427"/>
              <a:ext cx="865408" cy="45719"/>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8EB174F4-68FD-4BA5-B7C8-2E948B0B7903}"/>
                </a:ext>
              </a:extLst>
            </p:cNvPr>
            <p:cNvSpPr/>
            <p:nvPr/>
          </p:nvSpPr>
          <p:spPr>
            <a:xfrm>
              <a:off x="7202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a:extLst>
                <a:ext uri="{FF2B5EF4-FFF2-40B4-BE49-F238E27FC236}">
                  <a16:creationId xmlns:a16="http://schemas.microsoft.com/office/drawing/2014/main" id="{E6343879-718B-4F2E-8484-097C915BD4CF}"/>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42232500-1441-4826-AC1A-7C5094904375}"/>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3D5EBF49-1A91-4B84-857D-62FB6DDDE755}"/>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D1FE502-24A0-4199-9111-A1DD74D982B8}"/>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6F1ACA41-A120-45F8-B071-4EF0A044F2E5}"/>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15088C4A-887D-4203-B604-7BC81696C40F}"/>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78C7FDF4-09E6-4A6C-B3D7-F8F4F1A140DE}"/>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B03A7A54-6140-4897-8DC2-0A5F8EB65DD0}"/>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標題 5">
              <a:extLst>
                <a:ext uri="{FF2B5EF4-FFF2-40B4-BE49-F238E27FC236}">
                  <a16:creationId xmlns:a16="http://schemas.microsoft.com/office/drawing/2014/main" id="{24EEB679-0E05-4474-BB9F-34DF91A424A8}"/>
                </a:ext>
              </a:extLst>
            </p:cNvPr>
            <p:cNvSpPr txBox="1">
              <a:spLocks/>
            </p:cNvSpPr>
            <p:nvPr/>
          </p:nvSpPr>
          <p:spPr>
            <a:xfrm>
              <a:off x="6743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8" name="標題 5">
              <a:extLst>
                <a:ext uri="{FF2B5EF4-FFF2-40B4-BE49-F238E27FC236}">
                  <a16:creationId xmlns:a16="http://schemas.microsoft.com/office/drawing/2014/main" id="{15810B4E-0E13-4E2B-804E-1B00D63FE933}"/>
                </a:ext>
              </a:extLst>
            </p:cNvPr>
            <p:cNvSpPr txBox="1">
              <a:spLocks/>
            </p:cNvSpPr>
            <p:nvPr/>
          </p:nvSpPr>
          <p:spPr>
            <a:xfrm>
              <a:off x="69839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物件辨識</a:t>
              </a:r>
            </a:p>
          </p:txBody>
        </p:sp>
        <p:sp>
          <p:nvSpPr>
            <p:cNvPr id="49" name="橢圓 48">
              <a:extLst>
                <a:ext uri="{FF2B5EF4-FFF2-40B4-BE49-F238E27FC236}">
                  <a16:creationId xmlns:a16="http://schemas.microsoft.com/office/drawing/2014/main" id="{1AB7AEFB-6379-49B7-91C4-30085C7EB7A7}"/>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 name="投影片編號版面配置區 1">
            <a:extLst>
              <a:ext uri="{FF2B5EF4-FFF2-40B4-BE49-F238E27FC236}">
                <a16:creationId xmlns:a16="http://schemas.microsoft.com/office/drawing/2014/main" id="{726DB874-23F4-4791-A41B-2C39B5ED3B3A}"/>
              </a:ext>
            </a:extLst>
          </p:cNvPr>
          <p:cNvSpPr>
            <a:spLocks noGrp="1"/>
          </p:cNvSpPr>
          <p:nvPr>
            <p:ph type="sldNum" sz="quarter" idx="12"/>
          </p:nvPr>
        </p:nvSpPr>
        <p:spPr/>
        <p:txBody>
          <a:bodyPr/>
          <a:lstStyle/>
          <a:p>
            <a:fld id="{707EBC05-AD4A-43C3-A6DF-1409246104C0}" type="slidenum">
              <a:rPr lang="zh-TW" altLang="en-US" smtClean="0"/>
              <a:pPr/>
              <a:t>26</a:t>
            </a:fld>
            <a:endParaRPr lang="zh-TW" altLang="en-US" dirty="0"/>
          </a:p>
        </p:txBody>
      </p:sp>
    </p:spTree>
    <p:extLst>
      <p:ext uri="{BB962C8B-B14F-4D97-AF65-F5344CB8AC3E}">
        <p14:creationId xmlns:p14="http://schemas.microsoft.com/office/powerpoint/2010/main" val="2307700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24;p17">
            <a:extLst>
              <a:ext uri="{FF2B5EF4-FFF2-40B4-BE49-F238E27FC236}">
                <a16:creationId xmlns:a16="http://schemas.microsoft.com/office/drawing/2014/main" id="{F8778DA4-0603-44FB-8035-A9B6FACDF3C1}"/>
              </a:ext>
            </a:extLst>
          </p:cNvPr>
          <p:cNvPicPr preferRelativeResize="0"/>
          <p:nvPr/>
        </p:nvPicPr>
        <p:blipFill>
          <a:blip r:embed="rId3">
            <a:alphaModFix/>
          </a:blip>
          <a:stretch>
            <a:fillRect/>
          </a:stretch>
        </p:blipFill>
        <p:spPr>
          <a:xfrm>
            <a:off x="5092488" y="2257383"/>
            <a:ext cx="851822" cy="1056550"/>
          </a:xfrm>
          <a:prstGeom prst="rect">
            <a:avLst/>
          </a:prstGeom>
          <a:noFill/>
          <a:ln>
            <a:noFill/>
          </a:ln>
        </p:spPr>
      </p:pic>
      <p:pic>
        <p:nvPicPr>
          <p:cNvPr id="6" name="Google Shape;126;p17">
            <a:extLst>
              <a:ext uri="{FF2B5EF4-FFF2-40B4-BE49-F238E27FC236}">
                <a16:creationId xmlns:a16="http://schemas.microsoft.com/office/drawing/2014/main" id="{1BC3385F-20E2-409F-B8E7-51B5B670F312}"/>
              </a:ext>
            </a:extLst>
          </p:cNvPr>
          <p:cNvPicPr preferRelativeResize="0"/>
          <p:nvPr/>
        </p:nvPicPr>
        <p:blipFill>
          <a:blip r:embed="rId4">
            <a:alphaModFix/>
          </a:blip>
          <a:stretch>
            <a:fillRect/>
          </a:stretch>
        </p:blipFill>
        <p:spPr>
          <a:xfrm>
            <a:off x="6165468" y="2257370"/>
            <a:ext cx="1229250" cy="1056550"/>
          </a:xfrm>
          <a:prstGeom prst="rect">
            <a:avLst/>
          </a:prstGeom>
          <a:noFill/>
          <a:ln>
            <a:noFill/>
          </a:ln>
        </p:spPr>
      </p:pic>
      <p:sp>
        <p:nvSpPr>
          <p:cNvPr id="7" name="Google Shape;127;p17">
            <a:extLst>
              <a:ext uri="{FF2B5EF4-FFF2-40B4-BE49-F238E27FC236}">
                <a16:creationId xmlns:a16="http://schemas.microsoft.com/office/drawing/2014/main" id="{8CABC16F-B848-4251-9AB7-EFC6C7C1AB45}"/>
              </a:ext>
            </a:extLst>
          </p:cNvPr>
          <p:cNvSpPr txBox="1"/>
          <p:nvPr/>
        </p:nvSpPr>
        <p:spPr>
          <a:xfrm flipH="1">
            <a:off x="4919637" y="3675903"/>
            <a:ext cx="2800689" cy="923299"/>
          </a:xfrm>
          <a:prstGeom prst="rect">
            <a:avLst/>
          </a:prstGeom>
          <a:noFill/>
          <a:ln>
            <a:noFill/>
          </a:ln>
        </p:spPr>
        <p:txBody>
          <a:bodyPr spcFirstLastPara="1" wrap="square" lIns="91425" tIns="91425" rIns="91425" bIns="91425" anchor="t" anchorCtr="0">
            <a:spAutoFit/>
          </a:bodyPr>
          <a:lstStyle>
            <a:defPPr>
              <a:defRPr lang="zh-TW"/>
            </a:defPPr>
            <a:lvl1pPr lvl="0" indent="0">
              <a:spcBef>
                <a:spcPts val="0"/>
              </a:spcBef>
              <a:spcAft>
                <a:spcPts val="0"/>
              </a:spcAft>
              <a:buNone/>
              <a:defRPr sz="16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sym typeface="Roboto"/>
              </a:rPr>
              <a:t>利用 </a:t>
            </a:r>
            <a:r>
              <a:rPr lang="en-US" altLang="zh-TW" dirty="0">
                <a:sym typeface="Roboto"/>
              </a:rPr>
              <a:t>OpenCV </a:t>
            </a:r>
            <a:r>
              <a:rPr lang="zh-TW" altLang="en-US" dirty="0">
                <a:sym typeface="Roboto"/>
              </a:rPr>
              <a:t>將 </a:t>
            </a:r>
            <a:r>
              <a:rPr lang="en-US" altLang="zh-TW" dirty="0">
                <a:sym typeface="Roboto"/>
              </a:rPr>
              <a:t>Webcam </a:t>
            </a:r>
            <a:r>
              <a:rPr lang="zh-TW" altLang="en-US" dirty="0">
                <a:sym typeface="Roboto"/>
              </a:rPr>
              <a:t>收到的影像帶入模型中做辨識</a:t>
            </a:r>
            <a:r>
              <a:rPr lang="en-US" altLang="zh-TW" dirty="0">
                <a:sym typeface="Roboto"/>
              </a:rPr>
              <a:t>, </a:t>
            </a:r>
            <a:r>
              <a:rPr lang="zh-TW" altLang="en-US" dirty="0">
                <a:sym typeface="Roboto"/>
              </a:rPr>
              <a:t>開框</a:t>
            </a:r>
            <a:r>
              <a:rPr lang="en-US" altLang="zh-TW" dirty="0">
                <a:sym typeface="Roboto"/>
              </a:rPr>
              <a:t>, </a:t>
            </a:r>
            <a:r>
              <a:rPr lang="zh-TW" altLang="en-US" dirty="0">
                <a:sym typeface="Roboto"/>
              </a:rPr>
              <a:t>顯示物品名</a:t>
            </a:r>
            <a:endParaRPr dirty="0">
              <a:sym typeface="Roboto"/>
            </a:endParaRPr>
          </a:p>
        </p:txBody>
      </p:sp>
      <p:sp>
        <p:nvSpPr>
          <p:cNvPr id="9" name="Google Shape;129;p17">
            <a:extLst>
              <a:ext uri="{FF2B5EF4-FFF2-40B4-BE49-F238E27FC236}">
                <a16:creationId xmlns:a16="http://schemas.microsoft.com/office/drawing/2014/main" id="{4AEC6AA7-1F0E-4088-B431-86E07F5D792C}"/>
              </a:ext>
            </a:extLst>
          </p:cNvPr>
          <p:cNvSpPr txBox="1"/>
          <p:nvPr/>
        </p:nvSpPr>
        <p:spPr>
          <a:xfrm>
            <a:off x="8414159" y="3706696"/>
            <a:ext cx="1728600" cy="430857"/>
          </a:xfrm>
          <a:prstGeom prst="rect">
            <a:avLst/>
          </a:prstGeom>
          <a:noFill/>
          <a:ln>
            <a:noFill/>
          </a:ln>
        </p:spPr>
        <p:txBody>
          <a:bodyPr spcFirstLastPara="1" wrap="square" lIns="91425" tIns="91425" rIns="91425" bIns="91425" anchor="t" anchorCtr="0">
            <a:spAutoFit/>
          </a:bodyPr>
          <a:lstStyle>
            <a:defPPr>
              <a:defRPr lang="zh-TW"/>
            </a:defPPr>
            <a:lvl1pPr lvl="0" indent="0">
              <a:spcBef>
                <a:spcPts val="0"/>
              </a:spcBef>
              <a:spcAft>
                <a:spcPts val="0"/>
              </a:spcAft>
              <a:buNone/>
              <a:defRPr sz="16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pPr algn="ctr"/>
            <a:r>
              <a:rPr lang="zh-TW" altLang="en-US" dirty="0">
                <a:sym typeface="Roboto"/>
              </a:rPr>
              <a:t>商品單圖</a:t>
            </a:r>
            <a:endParaRPr dirty="0">
              <a:sym typeface="Roboto"/>
            </a:endParaRPr>
          </a:p>
        </p:txBody>
      </p:sp>
      <p:pic>
        <p:nvPicPr>
          <p:cNvPr id="10" name="Google Shape;130;p17">
            <a:extLst>
              <a:ext uri="{FF2B5EF4-FFF2-40B4-BE49-F238E27FC236}">
                <a16:creationId xmlns:a16="http://schemas.microsoft.com/office/drawing/2014/main" id="{6CE34D75-5F00-4C90-AB20-C31408D01033}"/>
              </a:ext>
            </a:extLst>
          </p:cNvPr>
          <p:cNvPicPr preferRelativeResize="0"/>
          <p:nvPr/>
        </p:nvPicPr>
        <p:blipFill>
          <a:blip r:embed="rId5">
            <a:alphaModFix/>
          </a:blip>
          <a:stretch>
            <a:fillRect/>
          </a:stretch>
        </p:blipFill>
        <p:spPr>
          <a:xfrm>
            <a:off x="1941962" y="2225268"/>
            <a:ext cx="1728600" cy="889152"/>
          </a:xfrm>
          <a:prstGeom prst="rect">
            <a:avLst/>
          </a:prstGeom>
          <a:noFill/>
          <a:ln>
            <a:noFill/>
          </a:ln>
        </p:spPr>
      </p:pic>
      <p:sp>
        <p:nvSpPr>
          <p:cNvPr id="12" name="Google Shape;132;p17">
            <a:extLst>
              <a:ext uri="{FF2B5EF4-FFF2-40B4-BE49-F238E27FC236}">
                <a16:creationId xmlns:a16="http://schemas.microsoft.com/office/drawing/2014/main" id="{8A7FFA6B-9ADD-4D0F-B728-04E12833BE1F}"/>
              </a:ext>
            </a:extLst>
          </p:cNvPr>
          <p:cNvSpPr txBox="1"/>
          <p:nvPr/>
        </p:nvSpPr>
        <p:spPr>
          <a:xfrm>
            <a:off x="1586076" y="3706696"/>
            <a:ext cx="2440372" cy="430857"/>
          </a:xfrm>
          <a:prstGeom prst="rect">
            <a:avLst/>
          </a:prstGeom>
          <a:noFill/>
          <a:ln>
            <a:noFill/>
          </a:ln>
        </p:spPr>
        <p:txBody>
          <a:bodyPr spcFirstLastPara="1" wrap="square" lIns="91425" tIns="91425" rIns="91425" bIns="91425" anchor="t" anchorCtr="0">
            <a:spAutoFit/>
          </a:bodyPr>
          <a:lstStyle>
            <a:defPPr>
              <a:defRPr lang="zh-TW"/>
            </a:defPPr>
            <a:lvl1pPr lvl="0" indent="0">
              <a:spcBef>
                <a:spcPts val="0"/>
              </a:spcBef>
              <a:spcAft>
                <a:spcPts val="0"/>
              </a:spcAft>
              <a:buNone/>
              <a:defRPr sz="16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sym typeface="Roboto"/>
              </a:rPr>
              <a:t>從 </a:t>
            </a:r>
            <a:r>
              <a:rPr lang="en-US" altLang="zh-TW" dirty="0">
                <a:sym typeface="Roboto"/>
              </a:rPr>
              <a:t>MySQL </a:t>
            </a:r>
            <a:r>
              <a:rPr lang="zh-TW" altLang="en-US" dirty="0">
                <a:sym typeface="Roboto"/>
              </a:rPr>
              <a:t>得到顧客 </a:t>
            </a:r>
            <a:r>
              <a:rPr lang="en-US" altLang="zh-TW" dirty="0">
                <a:sym typeface="Roboto"/>
              </a:rPr>
              <a:t>UID</a:t>
            </a:r>
            <a:endParaRPr dirty="0">
              <a:sym typeface="Roboto"/>
            </a:endParaRPr>
          </a:p>
        </p:txBody>
      </p:sp>
      <p:sp>
        <p:nvSpPr>
          <p:cNvPr id="19" name="文字方塊 18">
            <a:extLst>
              <a:ext uri="{FF2B5EF4-FFF2-40B4-BE49-F238E27FC236}">
                <a16:creationId xmlns:a16="http://schemas.microsoft.com/office/drawing/2014/main" id="{C1470BB5-0923-464B-954E-C1E088C28DB8}"/>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物件辨識</a:t>
            </a:r>
          </a:p>
        </p:txBody>
      </p:sp>
      <p:sp>
        <p:nvSpPr>
          <p:cNvPr id="22" name="箭號: 向右 21">
            <a:extLst>
              <a:ext uri="{FF2B5EF4-FFF2-40B4-BE49-F238E27FC236}">
                <a16:creationId xmlns:a16="http://schemas.microsoft.com/office/drawing/2014/main" id="{3FC614CC-FC3D-4FEA-BE8F-2F64746787E5}"/>
              </a:ext>
            </a:extLst>
          </p:cNvPr>
          <p:cNvSpPr/>
          <p:nvPr/>
        </p:nvSpPr>
        <p:spPr>
          <a:xfrm>
            <a:off x="4199305" y="2602151"/>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23" name="箭號: 向右 22">
            <a:extLst>
              <a:ext uri="{FF2B5EF4-FFF2-40B4-BE49-F238E27FC236}">
                <a16:creationId xmlns:a16="http://schemas.microsoft.com/office/drawing/2014/main" id="{2330AD45-94B4-4F3A-ABC2-9E58DC68FB14}"/>
              </a:ext>
            </a:extLst>
          </p:cNvPr>
          <p:cNvSpPr/>
          <p:nvPr/>
        </p:nvSpPr>
        <p:spPr>
          <a:xfrm>
            <a:off x="8112812" y="2602151"/>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pic>
        <p:nvPicPr>
          <p:cNvPr id="24" name="Google Shape;112;p16">
            <a:extLst>
              <a:ext uri="{FF2B5EF4-FFF2-40B4-BE49-F238E27FC236}">
                <a16:creationId xmlns:a16="http://schemas.microsoft.com/office/drawing/2014/main" id="{F229B053-F8F8-49E3-8643-0A1E8CB9E778}"/>
              </a:ext>
            </a:extLst>
          </p:cNvPr>
          <p:cNvPicPr preferRelativeResize="0"/>
          <p:nvPr/>
        </p:nvPicPr>
        <p:blipFill>
          <a:blip r:embed="rId6">
            <a:alphaModFix/>
          </a:blip>
          <a:stretch>
            <a:fillRect/>
          </a:stretch>
        </p:blipFill>
        <p:spPr>
          <a:xfrm>
            <a:off x="8888797" y="2424332"/>
            <a:ext cx="779325" cy="779325"/>
          </a:xfrm>
          <a:prstGeom prst="rect">
            <a:avLst/>
          </a:prstGeom>
          <a:noFill/>
          <a:ln>
            <a:noFill/>
          </a:ln>
        </p:spPr>
      </p:pic>
      <p:grpSp>
        <p:nvGrpSpPr>
          <p:cNvPr id="13" name="群組 12">
            <a:extLst>
              <a:ext uri="{FF2B5EF4-FFF2-40B4-BE49-F238E27FC236}">
                <a16:creationId xmlns:a16="http://schemas.microsoft.com/office/drawing/2014/main" id="{06130735-BC13-49FB-81BD-1DB5B5E1E40B}"/>
              </a:ext>
            </a:extLst>
          </p:cNvPr>
          <p:cNvGrpSpPr/>
          <p:nvPr/>
        </p:nvGrpSpPr>
        <p:grpSpPr>
          <a:xfrm>
            <a:off x="6315613" y="261142"/>
            <a:ext cx="3552287" cy="619904"/>
            <a:chOff x="6315613" y="261142"/>
            <a:chExt cx="3552287" cy="619904"/>
          </a:xfrm>
        </p:grpSpPr>
        <p:sp>
          <p:nvSpPr>
            <p:cNvPr id="14" name="矩形: 圓角 13">
              <a:extLst>
                <a:ext uri="{FF2B5EF4-FFF2-40B4-BE49-F238E27FC236}">
                  <a16:creationId xmlns:a16="http://schemas.microsoft.com/office/drawing/2014/main" id="{C6AADDB7-5F50-4677-A77B-460CCB1D7467}"/>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FEF9DDA-3CA8-4E30-8A48-3F1CC4697272}"/>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進度條">
              <a:extLst>
                <a:ext uri="{FF2B5EF4-FFF2-40B4-BE49-F238E27FC236}">
                  <a16:creationId xmlns:a16="http://schemas.microsoft.com/office/drawing/2014/main" id="{02A2CB55-BA6C-41BD-94DC-EBA824C6648B}"/>
                </a:ext>
              </a:extLst>
            </p:cNvPr>
            <p:cNvSpPr/>
            <p:nvPr/>
          </p:nvSpPr>
          <p:spPr>
            <a:xfrm>
              <a:off x="6624042" y="471562"/>
              <a:ext cx="900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24F6F37D-68FD-4440-9F2B-F4BDD9470797}"/>
                </a:ext>
              </a:extLst>
            </p:cNvPr>
            <p:cNvSpPr/>
            <p:nvPr/>
          </p:nvSpPr>
          <p:spPr>
            <a:xfrm>
              <a:off x="7202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橢圓 17">
              <a:extLst>
                <a:ext uri="{FF2B5EF4-FFF2-40B4-BE49-F238E27FC236}">
                  <a16:creationId xmlns:a16="http://schemas.microsoft.com/office/drawing/2014/main" id="{7BE2A89C-6C9F-4A74-A9EA-89688FF0474C}"/>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8D717379-32EB-4CA3-A85B-898B17B11A37}"/>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AF1A48C-774A-418D-BF5A-331654BA5975}"/>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35B5A992-83C9-475C-BD32-03FD4BBDF56E}"/>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8A0D2D11-00EE-449F-AC59-67BC3FD6CD93}"/>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79DDB71F-7A67-44F8-B80D-F26CADF6D2A8}"/>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9AAC28E0-D6CD-416B-A175-2C82B01A3EA9}"/>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272BD3B-B2AB-4F62-8221-CCF3A1ACDA77}"/>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標題 5">
              <a:extLst>
                <a:ext uri="{FF2B5EF4-FFF2-40B4-BE49-F238E27FC236}">
                  <a16:creationId xmlns:a16="http://schemas.microsoft.com/office/drawing/2014/main" id="{CC41AD23-DBC2-41A0-A2B8-271317901CE5}"/>
                </a:ext>
              </a:extLst>
            </p:cNvPr>
            <p:cNvSpPr txBox="1">
              <a:spLocks/>
            </p:cNvSpPr>
            <p:nvPr/>
          </p:nvSpPr>
          <p:spPr>
            <a:xfrm>
              <a:off x="6743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1" name="標題 5">
              <a:extLst>
                <a:ext uri="{FF2B5EF4-FFF2-40B4-BE49-F238E27FC236}">
                  <a16:creationId xmlns:a16="http://schemas.microsoft.com/office/drawing/2014/main" id="{0E0E7A72-5C15-4A8D-AE34-01B50964BE29}"/>
                </a:ext>
              </a:extLst>
            </p:cNvPr>
            <p:cNvSpPr txBox="1">
              <a:spLocks/>
            </p:cNvSpPr>
            <p:nvPr/>
          </p:nvSpPr>
          <p:spPr>
            <a:xfrm>
              <a:off x="69839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物件辨識</a:t>
              </a:r>
            </a:p>
          </p:txBody>
        </p:sp>
        <p:sp>
          <p:nvSpPr>
            <p:cNvPr id="32" name="橢圓 31">
              <a:extLst>
                <a:ext uri="{FF2B5EF4-FFF2-40B4-BE49-F238E27FC236}">
                  <a16:creationId xmlns:a16="http://schemas.microsoft.com/office/drawing/2014/main" id="{5369CA4E-57DE-493E-A49D-19A43AE31610}"/>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 name="投影片編號版面配置區 1">
            <a:extLst>
              <a:ext uri="{FF2B5EF4-FFF2-40B4-BE49-F238E27FC236}">
                <a16:creationId xmlns:a16="http://schemas.microsoft.com/office/drawing/2014/main" id="{5D31D375-BB91-4993-A76B-2B96F2C85D98}"/>
              </a:ext>
            </a:extLst>
          </p:cNvPr>
          <p:cNvSpPr>
            <a:spLocks noGrp="1"/>
          </p:cNvSpPr>
          <p:nvPr>
            <p:ph type="sldNum" sz="quarter" idx="12"/>
          </p:nvPr>
        </p:nvSpPr>
        <p:spPr/>
        <p:txBody>
          <a:bodyPr/>
          <a:lstStyle/>
          <a:p>
            <a:fld id="{707EBC05-AD4A-43C3-A6DF-1409246104C0}" type="slidenum">
              <a:rPr lang="zh-TW" altLang="en-US" smtClean="0"/>
              <a:pPr/>
              <a:t>27</a:t>
            </a:fld>
            <a:endParaRPr lang="zh-TW" altLang="en-US" dirty="0"/>
          </a:p>
        </p:txBody>
      </p:sp>
    </p:spTree>
    <p:extLst>
      <p:ext uri="{BB962C8B-B14F-4D97-AF65-F5344CB8AC3E}">
        <p14:creationId xmlns:p14="http://schemas.microsoft.com/office/powerpoint/2010/main" val="4168436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0;p18">
            <a:extLst>
              <a:ext uri="{FF2B5EF4-FFF2-40B4-BE49-F238E27FC236}">
                <a16:creationId xmlns:a16="http://schemas.microsoft.com/office/drawing/2014/main" id="{0ED86A0F-37AD-4BD0-B494-B0D24C630715}"/>
              </a:ext>
            </a:extLst>
          </p:cNvPr>
          <p:cNvSpPr txBox="1">
            <a:spLocks/>
          </p:cNvSpPr>
          <p:nvPr/>
        </p:nvSpPr>
        <p:spPr>
          <a:xfrm>
            <a:off x="2534039" y="1797035"/>
            <a:ext cx="8520600" cy="3339000"/>
          </a:xfrm>
          <a:prstGeom prst="rect">
            <a:avLst/>
          </a:prstGeom>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spcBef>
                <a:spcPts val="0"/>
              </a:spcBef>
              <a:spcAft>
                <a:spcPts val="1200"/>
              </a:spcAft>
              <a:buFont typeface="Wingdings 2" pitchFamily="18" charset="2"/>
              <a:buNone/>
            </a:pPr>
            <a:r>
              <a:rPr lang="zh-TW" altLang="en-US" sz="1800" dirty="0">
                <a:latin typeface="+mn-ea"/>
                <a:ea typeface="+mn-ea"/>
              </a:rPr>
              <a:t>全部商品圖</a:t>
            </a:r>
          </a:p>
        </p:txBody>
      </p:sp>
      <p:sp>
        <p:nvSpPr>
          <p:cNvPr id="10" name="文字方塊 9">
            <a:extLst>
              <a:ext uri="{FF2B5EF4-FFF2-40B4-BE49-F238E27FC236}">
                <a16:creationId xmlns:a16="http://schemas.microsoft.com/office/drawing/2014/main" id="{1D6430BD-8558-4A86-9125-AA499B7C96E4}"/>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物件辨識</a:t>
            </a:r>
          </a:p>
        </p:txBody>
      </p:sp>
      <p:sp>
        <p:nvSpPr>
          <p:cNvPr id="13" name="Google Shape;91;p14">
            <a:extLst>
              <a:ext uri="{FF2B5EF4-FFF2-40B4-BE49-F238E27FC236}">
                <a16:creationId xmlns:a16="http://schemas.microsoft.com/office/drawing/2014/main" id="{FA84066F-821D-493E-8197-C9DC453CD901}"/>
              </a:ext>
            </a:extLst>
          </p:cNvPr>
          <p:cNvSpPr txBox="1">
            <a:spLocks/>
          </p:cNvSpPr>
          <p:nvPr/>
        </p:nvSpPr>
        <p:spPr>
          <a:xfrm>
            <a:off x="1118068" y="996075"/>
            <a:ext cx="6239571" cy="607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pPr>
            <a:r>
              <a:rPr lang="zh-TW" altLang="en-US" sz="3600" dirty="0">
                <a:solidFill>
                  <a:srgbClr val="0070C0"/>
                </a:solidFill>
                <a:latin typeface="微軟正黑體" panose="020B0604030504040204" pitchFamily="34" charset="-120"/>
                <a:ea typeface="微軟正黑體" panose="020B0604030504040204" pitchFamily="34" charset="-120"/>
                <a:cs typeface="Helvetica" panose="020B0604020202020204" pitchFamily="34" charset="0"/>
              </a:rPr>
              <a:t>辨識成果</a:t>
            </a:r>
          </a:p>
        </p:txBody>
      </p:sp>
      <p:grpSp>
        <p:nvGrpSpPr>
          <p:cNvPr id="6" name="群組 5">
            <a:extLst>
              <a:ext uri="{FF2B5EF4-FFF2-40B4-BE49-F238E27FC236}">
                <a16:creationId xmlns:a16="http://schemas.microsoft.com/office/drawing/2014/main" id="{D14AA197-9A6D-4939-BAF6-C4124052144A}"/>
              </a:ext>
            </a:extLst>
          </p:cNvPr>
          <p:cNvGrpSpPr/>
          <p:nvPr/>
        </p:nvGrpSpPr>
        <p:grpSpPr>
          <a:xfrm>
            <a:off x="6315613" y="261142"/>
            <a:ext cx="3552287" cy="619904"/>
            <a:chOff x="6315613" y="261142"/>
            <a:chExt cx="3552287" cy="619904"/>
          </a:xfrm>
        </p:grpSpPr>
        <p:sp>
          <p:nvSpPr>
            <p:cNvPr id="7" name="矩形: 圓角 6">
              <a:extLst>
                <a:ext uri="{FF2B5EF4-FFF2-40B4-BE49-F238E27FC236}">
                  <a16:creationId xmlns:a16="http://schemas.microsoft.com/office/drawing/2014/main" id="{3EF7AFCF-0AAA-4C1E-B86C-89945C91AF80}"/>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B5746DE-273A-4C82-9DCC-6B294E7ED3FA}"/>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進度條">
              <a:extLst>
                <a:ext uri="{FF2B5EF4-FFF2-40B4-BE49-F238E27FC236}">
                  <a16:creationId xmlns:a16="http://schemas.microsoft.com/office/drawing/2014/main" id="{C7A5E84E-CE9E-4968-95F5-0E86C0944FE8}"/>
                </a:ext>
              </a:extLst>
            </p:cNvPr>
            <p:cNvSpPr/>
            <p:nvPr/>
          </p:nvSpPr>
          <p:spPr>
            <a:xfrm>
              <a:off x="6624042" y="471562"/>
              <a:ext cx="900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5B324F39-D2AD-49BA-B629-E0D95701CACC}"/>
                </a:ext>
              </a:extLst>
            </p:cNvPr>
            <p:cNvSpPr/>
            <p:nvPr/>
          </p:nvSpPr>
          <p:spPr>
            <a:xfrm>
              <a:off x="7202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a:extLst>
                <a:ext uri="{FF2B5EF4-FFF2-40B4-BE49-F238E27FC236}">
                  <a16:creationId xmlns:a16="http://schemas.microsoft.com/office/drawing/2014/main" id="{2D0A04C3-C33D-49A7-BD43-FFC4D51194E8}"/>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20FE88A0-0CF0-4E10-8CBC-FC59BC38ABEB}"/>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E39B4601-F2FC-4BE5-8955-05E07B9BB34D}"/>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F14F8164-247D-448C-83F4-D6C4C10E3C6B}"/>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5E551536-3A9C-4985-BD03-E30747B69217}"/>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BDE66554-6940-49FF-9914-909C301B980D}"/>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92F66273-DD26-4CC3-AD8E-DE4674F7F505}"/>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8477AE75-475B-46BA-A27E-A81E8D80DA1F}"/>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標題 5">
              <a:extLst>
                <a:ext uri="{FF2B5EF4-FFF2-40B4-BE49-F238E27FC236}">
                  <a16:creationId xmlns:a16="http://schemas.microsoft.com/office/drawing/2014/main" id="{7BC95407-B631-42F2-BAAA-B778C9B1220A}"/>
                </a:ext>
              </a:extLst>
            </p:cNvPr>
            <p:cNvSpPr txBox="1">
              <a:spLocks/>
            </p:cNvSpPr>
            <p:nvPr/>
          </p:nvSpPr>
          <p:spPr>
            <a:xfrm>
              <a:off x="6743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2" name="標題 5">
              <a:extLst>
                <a:ext uri="{FF2B5EF4-FFF2-40B4-BE49-F238E27FC236}">
                  <a16:creationId xmlns:a16="http://schemas.microsoft.com/office/drawing/2014/main" id="{B7A4A058-9368-46C6-A0EF-1E65EEB2B354}"/>
                </a:ext>
              </a:extLst>
            </p:cNvPr>
            <p:cNvSpPr txBox="1">
              <a:spLocks/>
            </p:cNvSpPr>
            <p:nvPr/>
          </p:nvSpPr>
          <p:spPr>
            <a:xfrm>
              <a:off x="69839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物件辨識</a:t>
              </a:r>
            </a:p>
          </p:txBody>
        </p:sp>
        <p:sp>
          <p:nvSpPr>
            <p:cNvPr id="23" name="橢圓 22">
              <a:extLst>
                <a:ext uri="{FF2B5EF4-FFF2-40B4-BE49-F238E27FC236}">
                  <a16:creationId xmlns:a16="http://schemas.microsoft.com/office/drawing/2014/main" id="{72A02750-2456-402D-ABB9-460EEDF06B52}"/>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 name="投影片編號版面配置區 1">
            <a:extLst>
              <a:ext uri="{FF2B5EF4-FFF2-40B4-BE49-F238E27FC236}">
                <a16:creationId xmlns:a16="http://schemas.microsoft.com/office/drawing/2014/main" id="{88A3D6BF-99DF-4B5C-BA93-21F8C081B818}"/>
              </a:ext>
            </a:extLst>
          </p:cNvPr>
          <p:cNvSpPr>
            <a:spLocks noGrp="1"/>
          </p:cNvSpPr>
          <p:nvPr>
            <p:ph type="sldNum" sz="quarter" idx="12"/>
          </p:nvPr>
        </p:nvSpPr>
        <p:spPr/>
        <p:txBody>
          <a:bodyPr/>
          <a:lstStyle/>
          <a:p>
            <a:fld id="{707EBC05-AD4A-43C3-A6DF-1409246104C0}" type="slidenum">
              <a:rPr lang="zh-TW" altLang="en-US" smtClean="0"/>
              <a:pPr/>
              <a:t>28</a:t>
            </a:fld>
            <a:endParaRPr lang="zh-TW" altLang="en-US" dirty="0"/>
          </a:p>
        </p:txBody>
      </p:sp>
    </p:spTree>
    <p:extLst>
      <p:ext uri="{BB962C8B-B14F-4D97-AF65-F5344CB8AC3E}">
        <p14:creationId xmlns:p14="http://schemas.microsoft.com/office/powerpoint/2010/main" val="2856416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47;p19">
            <a:extLst>
              <a:ext uri="{FF2B5EF4-FFF2-40B4-BE49-F238E27FC236}">
                <a16:creationId xmlns:a16="http://schemas.microsoft.com/office/drawing/2014/main" id="{3B9710B4-526C-4079-8FD3-EEFA5E432833}"/>
              </a:ext>
            </a:extLst>
          </p:cNvPr>
          <p:cNvPicPr preferRelativeResize="0"/>
          <p:nvPr/>
        </p:nvPicPr>
        <p:blipFill>
          <a:blip r:embed="rId2">
            <a:alphaModFix/>
          </a:blip>
          <a:stretch>
            <a:fillRect/>
          </a:stretch>
        </p:blipFill>
        <p:spPr>
          <a:xfrm>
            <a:off x="7732673" y="2395786"/>
            <a:ext cx="1447800" cy="744702"/>
          </a:xfrm>
          <a:prstGeom prst="rect">
            <a:avLst/>
          </a:prstGeom>
          <a:noFill/>
          <a:ln>
            <a:noFill/>
          </a:ln>
        </p:spPr>
      </p:pic>
      <p:sp>
        <p:nvSpPr>
          <p:cNvPr id="7" name="Google Shape;148;p19">
            <a:extLst>
              <a:ext uri="{FF2B5EF4-FFF2-40B4-BE49-F238E27FC236}">
                <a16:creationId xmlns:a16="http://schemas.microsoft.com/office/drawing/2014/main" id="{FE843522-8009-4FD7-867A-05F037296FD2}"/>
              </a:ext>
            </a:extLst>
          </p:cNvPr>
          <p:cNvSpPr txBox="1"/>
          <p:nvPr/>
        </p:nvSpPr>
        <p:spPr>
          <a:xfrm>
            <a:off x="7077216" y="4059548"/>
            <a:ext cx="2850555" cy="923299"/>
          </a:xfrm>
          <a:prstGeom prst="rect">
            <a:avLst/>
          </a:prstGeom>
          <a:noFill/>
          <a:ln>
            <a:noFill/>
          </a:ln>
        </p:spPr>
        <p:txBody>
          <a:bodyPr spcFirstLastPara="1" wrap="square" lIns="91425" tIns="91425" rIns="91425" bIns="91425" anchor="t" anchorCtr="0">
            <a:spAutoFit/>
          </a:bodyPr>
          <a:lstStyle>
            <a:defPPr>
              <a:defRPr lang="zh-TW"/>
            </a:defPPr>
            <a:lvl1pPr lvl="0" indent="0">
              <a:spcBef>
                <a:spcPts val="0"/>
              </a:spcBef>
              <a:spcAft>
                <a:spcPts val="0"/>
              </a:spcAft>
              <a:buNone/>
              <a:defRPr sz="16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sym typeface="Roboto"/>
              </a:rPr>
              <a:t>將顧客的 </a:t>
            </a:r>
            <a:r>
              <a:rPr lang="en-US" altLang="zh-TW" dirty="0">
                <a:sym typeface="Roboto"/>
              </a:rPr>
              <a:t>UID, </a:t>
            </a:r>
            <a:r>
              <a:rPr lang="zh-TW" altLang="en-US" dirty="0">
                <a:sym typeface="Roboto"/>
              </a:rPr>
              <a:t>購買物品 </a:t>
            </a:r>
            <a:r>
              <a:rPr lang="en-US" altLang="zh-TW" dirty="0">
                <a:sym typeface="Roboto"/>
              </a:rPr>
              <a:t>ID, </a:t>
            </a:r>
            <a:r>
              <a:rPr lang="zh-TW" altLang="en-US" dirty="0">
                <a:sym typeface="Roboto"/>
              </a:rPr>
              <a:t>數量及時間回傳至 </a:t>
            </a:r>
            <a:r>
              <a:rPr lang="en-US" altLang="zh-TW" dirty="0">
                <a:sym typeface="Roboto"/>
              </a:rPr>
              <a:t>MySQL</a:t>
            </a:r>
            <a:endParaRPr dirty="0">
              <a:sym typeface="Roboto"/>
            </a:endParaRPr>
          </a:p>
          <a:p>
            <a:endParaRPr dirty="0">
              <a:sym typeface="Roboto"/>
            </a:endParaRPr>
          </a:p>
        </p:txBody>
      </p:sp>
      <p:pic>
        <p:nvPicPr>
          <p:cNvPr id="8" name="Google Shape;149;p19">
            <a:extLst>
              <a:ext uri="{FF2B5EF4-FFF2-40B4-BE49-F238E27FC236}">
                <a16:creationId xmlns:a16="http://schemas.microsoft.com/office/drawing/2014/main" id="{0E0E9F8C-F8FB-4BAE-B878-7AAA9CF73C2A}"/>
              </a:ext>
            </a:extLst>
          </p:cNvPr>
          <p:cNvPicPr preferRelativeResize="0"/>
          <p:nvPr/>
        </p:nvPicPr>
        <p:blipFill>
          <a:blip r:embed="rId3">
            <a:alphaModFix/>
          </a:blip>
          <a:stretch>
            <a:fillRect/>
          </a:stretch>
        </p:blipFill>
        <p:spPr>
          <a:xfrm>
            <a:off x="6479065" y="3338064"/>
            <a:ext cx="3680110" cy="549176"/>
          </a:xfrm>
          <a:prstGeom prst="rect">
            <a:avLst/>
          </a:prstGeom>
          <a:noFill/>
          <a:ln>
            <a:noFill/>
          </a:ln>
        </p:spPr>
      </p:pic>
      <p:sp>
        <p:nvSpPr>
          <p:cNvPr id="9" name="Google Shape;151;p19">
            <a:extLst>
              <a:ext uri="{FF2B5EF4-FFF2-40B4-BE49-F238E27FC236}">
                <a16:creationId xmlns:a16="http://schemas.microsoft.com/office/drawing/2014/main" id="{E05152FB-7049-49FF-BD0F-6B0D8C6DE0ED}"/>
              </a:ext>
            </a:extLst>
          </p:cNvPr>
          <p:cNvSpPr txBox="1"/>
          <p:nvPr/>
        </p:nvSpPr>
        <p:spPr>
          <a:xfrm>
            <a:off x="2565260" y="2059317"/>
            <a:ext cx="49050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dirty="0">
                <a:latin typeface="+mn-ea"/>
                <a:cs typeface="Roboto"/>
                <a:sym typeface="Roboto"/>
              </a:rPr>
              <a:t>商品單圖</a:t>
            </a:r>
            <a:endParaRPr dirty="0">
              <a:latin typeface="+mn-ea"/>
              <a:cs typeface="Roboto"/>
              <a:sym typeface="Roboto"/>
            </a:endParaRPr>
          </a:p>
        </p:txBody>
      </p:sp>
      <p:sp>
        <p:nvSpPr>
          <p:cNvPr id="16" name="文字方塊 15">
            <a:extLst>
              <a:ext uri="{FF2B5EF4-FFF2-40B4-BE49-F238E27FC236}">
                <a16:creationId xmlns:a16="http://schemas.microsoft.com/office/drawing/2014/main" id="{5B5F2FA3-BB33-4A46-8FDD-21B690F0B03B}"/>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物件辨識</a:t>
            </a:r>
          </a:p>
        </p:txBody>
      </p:sp>
      <p:sp>
        <p:nvSpPr>
          <p:cNvPr id="17" name="Google Shape;91;p14">
            <a:extLst>
              <a:ext uri="{FF2B5EF4-FFF2-40B4-BE49-F238E27FC236}">
                <a16:creationId xmlns:a16="http://schemas.microsoft.com/office/drawing/2014/main" id="{77194BDC-7ED7-4D86-8384-F074E09F10E3}"/>
              </a:ext>
            </a:extLst>
          </p:cNvPr>
          <p:cNvSpPr txBox="1">
            <a:spLocks/>
          </p:cNvSpPr>
          <p:nvPr/>
        </p:nvSpPr>
        <p:spPr>
          <a:xfrm>
            <a:off x="1118068" y="996075"/>
            <a:ext cx="6239571" cy="607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pPr>
            <a:r>
              <a:rPr lang="zh-TW" altLang="en-US" sz="3600" dirty="0">
                <a:solidFill>
                  <a:srgbClr val="0070C0"/>
                </a:solidFill>
                <a:latin typeface="微軟正黑體" panose="020B0604030504040204" pitchFamily="34" charset="-120"/>
                <a:ea typeface="微軟正黑體" panose="020B0604030504040204" pitchFamily="34" charset="-120"/>
                <a:cs typeface="Helvetica" panose="020B0604020202020204" pitchFamily="34" charset="0"/>
              </a:rPr>
              <a:t>辨識資料回傳</a:t>
            </a:r>
          </a:p>
        </p:txBody>
      </p:sp>
      <p:sp>
        <p:nvSpPr>
          <p:cNvPr id="19" name="箭號: 向右 18">
            <a:extLst>
              <a:ext uri="{FF2B5EF4-FFF2-40B4-BE49-F238E27FC236}">
                <a16:creationId xmlns:a16="http://schemas.microsoft.com/office/drawing/2014/main" id="{A7D0D1A4-8F5C-4475-B7B0-D4856F06EE64}"/>
              </a:ext>
            </a:extLst>
          </p:cNvPr>
          <p:cNvSpPr/>
          <p:nvPr/>
        </p:nvSpPr>
        <p:spPr>
          <a:xfrm>
            <a:off x="5530395" y="3058663"/>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10" name="群組 9">
            <a:extLst>
              <a:ext uri="{FF2B5EF4-FFF2-40B4-BE49-F238E27FC236}">
                <a16:creationId xmlns:a16="http://schemas.microsoft.com/office/drawing/2014/main" id="{95041E86-C733-4E48-9CFF-7F37E4ADDA96}"/>
              </a:ext>
            </a:extLst>
          </p:cNvPr>
          <p:cNvGrpSpPr/>
          <p:nvPr/>
        </p:nvGrpSpPr>
        <p:grpSpPr>
          <a:xfrm>
            <a:off x="6315613" y="261142"/>
            <a:ext cx="3552287" cy="619904"/>
            <a:chOff x="6315613" y="261142"/>
            <a:chExt cx="3552287" cy="619904"/>
          </a:xfrm>
        </p:grpSpPr>
        <p:sp>
          <p:nvSpPr>
            <p:cNvPr id="11" name="矩形: 圓角 10">
              <a:extLst>
                <a:ext uri="{FF2B5EF4-FFF2-40B4-BE49-F238E27FC236}">
                  <a16:creationId xmlns:a16="http://schemas.microsoft.com/office/drawing/2014/main" id="{193E4666-4494-4465-B7DE-9EEBA8002757}"/>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2EC27607-44E0-47CF-AC6C-EC4988B80549}"/>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進度條">
              <a:extLst>
                <a:ext uri="{FF2B5EF4-FFF2-40B4-BE49-F238E27FC236}">
                  <a16:creationId xmlns:a16="http://schemas.microsoft.com/office/drawing/2014/main" id="{5A518783-0FFF-4E7B-878C-D878C848D328}"/>
                </a:ext>
              </a:extLst>
            </p:cNvPr>
            <p:cNvSpPr/>
            <p:nvPr/>
          </p:nvSpPr>
          <p:spPr>
            <a:xfrm>
              <a:off x="6624042" y="471562"/>
              <a:ext cx="936008"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98D38BF-C35A-4B41-B56D-CCEA233CA4E2}"/>
                </a:ext>
              </a:extLst>
            </p:cNvPr>
            <p:cNvSpPr/>
            <p:nvPr/>
          </p:nvSpPr>
          <p:spPr>
            <a:xfrm>
              <a:off x="7202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805A97AE-DCDF-40F6-91C8-DE31645A9234}"/>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49CA534A-20D0-4BB1-BC87-EA6F86834C74}"/>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6EDD70AD-50ED-4EB5-885E-D8904154FA16}"/>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F75C602B-1082-4BBC-9461-7C58C3DDEC8F}"/>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93C45A70-2096-4978-9A80-9779782874DE}"/>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C2A6FFC7-3AA3-46B5-B078-565AF5AAA8D9}"/>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0FC65E63-8356-4BAF-9A1B-555D37CA976E}"/>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2A0C10CC-F804-4080-B539-2262472B8C84}"/>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5">
              <a:extLst>
                <a:ext uri="{FF2B5EF4-FFF2-40B4-BE49-F238E27FC236}">
                  <a16:creationId xmlns:a16="http://schemas.microsoft.com/office/drawing/2014/main" id="{582EA294-7BF6-44E6-9CF4-FC9CB7251B77}"/>
                </a:ext>
              </a:extLst>
            </p:cNvPr>
            <p:cNvSpPr txBox="1">
              <a:spLocks/>
            </p:cNvSpPr>
            <p:nvPr/>
          </p:nvSpPr>
          <p:spPr>
            <a:xfrm>
              <a:off x="6743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7" name="標題 5">
              <a:extLst>
                <a:ext uri="{FF2B5EF4-FFF2-40B4-BE49-F238E27FC236}">
                  <a16:creationId xmlns:a16="http://schemas.microsoft.com/office/drawing/2014/main" id="{D98CE596-3D47-476D-8519-C19ECDF8E45F}"/>
                </a:ext>
              </a:extLst>
            </p:cNvPr>
            <p:cNvSpPr txBox="1">
              <a:spLocks/>
            </p:cNvSpPr>
            <p:nvPr/>
          </p:nvSpPr>
          <p:spPr>
            <a:xfrm>
              <a:off x="69839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物件辨識</a:t>
              </a:r>
            </a:p>
          </p:txBody>
        </p:sp>
        <p:sp>
          <p:nvSpPr>
            <p:cNvPr id="28" name="橢圓 27">
              <a:extLst>
                <a:ext uri="{FF2B5EF4-FFF2-40B4-BE49-F238E27FC236}">
                  <a16:creationId xmlns:a16="http://schemas.microsoft.com/office/drawing/2014/main" id="{C842E349-8E35-479A-9FA2-90A610841F06}"/>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 name="投影片編號版面配置區 1">
            <a:extLst>
              <a:ext uri="{FF2B5EF4-FFF2-40B4-BE49-F238E27FC236}">
                <a16:creationId xmlns:a16="http://schemas.microsoft.com/office/drawing/2014/main" id="{35986520-5DDC-46B6-A907-063B69BAAE78}"/>
              </a:ext>
            </a:extLst>
          </p:cNvPr>
          <p:cNvSpPr>
            <a:spLocks noGrp="1"/>
          </p:cNvSpPr>
          <p:nvPr>
            <p:ph type="sldNum" sz="quarter" idx="12"/>
          </p:nvPr>
        </p:nvSpPr>
        <p:spPr/>
        <p:txBody>
          <a:bodyPr/>
          <a:lstStyle/>
          <a:p>
            <a:fld id="{707EBC05-AD4A-43C3-A6DF-1409246104C0}" type="slidenum">
              <a:rPr lang="zh-TW" altLang="en-US" smtClean="0"/>
              <a:pPr/>
              <a:t>29</a:t>
            </a:fld>
            <a:endParaRPr lang="zh-TW" altLang="en-US" dirty="0"/>
          </a:p>
        </p:txBody>
      </p:sp>
    </p:spTree>
    <p:extLst>
      <p:ext uri="{BB962C8B-B14F-4D97-AF65-F5344CB8AC3E}">
        <p14:creationId xmlns:p14="http://schemas.microsoft.com/office/powerpoint/2010/main" val="339478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7EC2AED-7981-4F73-B841-F368E75218DF}"/>
              </a:ext>
            </a:extLst>
          </p:cNvPr>
          <p:cNvSpPr>
            <a:spLocks noGrp="1"/>
          </p:cNvSpPr>
          <p:nvPr>
            <p:ph idx="4294967295"/>
          </p:nvPr>
        </p:nvSpPr>
        <p:spPr>
          <a:xfrm>
            <a:off x="1752600" y="1014412"/>
            <a:ext cx="8258175" cy="4905375"/>
          </a:xfrm>
          <a:ln>
            <a:solidFill>
              <a:schemeClr val="bg1">
                <a:lumMod val="75000"/>
              </a:schemeClr>
            </a:solidFill>
          </a:ln>
        </p:spPr>
        <p:txBody>
          <a:bodyPr/>
          <a:lstStyle/>
          <a:p>
            <a:r>
              <a:rPr lang="zh-TW" altLang="en-US" dirty="0">
                <a:latin typeface="Helvetica" panose="020B0604020202020204" pitchFamily="34" charset="0"/>
                <a:ea typeface="微軟正黑體" panose="020B0604030504040204" pitchFamily="34" charset="-120"/>
                <a:cs typeface="Helvetica" panose="020B0604020202020204" pitchFamily="34" charset="0"/>
              </a:rPr>
              <a:t>Ｄｅｍｏ　Ｖｉｄｅｏ</a:t>
            </a:r>
          </a:p>
        </p:txBody>
      </p:sp>
      <p:sp>
        <p:nvSpPr>
          <p:cNvPr id="6" name="文字方塊 5">
            <a:extLst>
              <a:ext uri="{FF2B5EF4-FFF2-40B4-BE49-F238E27FC236}">
                <a16:creationId xmlns:a16="http://schemas.microsoft.com/office/drawing/2014/main" id="{85A925B4-EF1B-48AF-ADAC-AED55858E831}"/>
              </a:ext>
            </a:extLst>
          </p:cNvPr>
          <p:cNvSpPr txBox="1"/>
          <p:nvPr/>
        </p:nvSpPr>
        <p:spPr>
          <a:xfrm>
            <a:off x="471318" y="324642"/>
            <a:ext cx="2029723" cy="523220"/>
          </a:xfrm>
          <a:prstGeom prst="rect">
            <a:avLst/>
          </a:prstGeom>
          <a:noFill/>
        </p:spPr>
        <p:txBody>
          <a:bodyPr wrap="none" rtlCol="0">
            <a:spAutoFit/>
          </a:bodyPr>
          <a:lstStyle/>
          <a:p>
            <a:r>
              <a:rPr lang="en-US" altLang="zh-TW" sz="2800" b="1" dirty="0">
                <a:solidFill>
                  <a:srgbClr val="333F50"/>
                </a:solidFill>
                <a:latin typeface="微軟正黑體" panose="020B0604030504040204" pitchFamily="34" charset="-120"/>
                <a:ea typeface="微軟正黑體" panose="020B0604030504040204" pitchFamily="34" charset="-120"/>
              </a:rPr>
              <a:t>DEMO</a:t>
            </a:r>
            <a:r>
              <a:rPr lang="zh-TW" altLang="en-US" sz="2800" b="1" dirty="0">
                <a:solidFill>
                  <a:srgbClr val="333F50"/>
                </a:solidFill>
                <a:latin typeface="微軟正黑體" panose="020B0604030504040204" pitchFamily="34" charset="-120"/>
                <a:ea typeface="微軟正黑體" panose="020B0604030504040204" pitchFamily="34" charset="-120"/>
              </a:rPr>
              <a:t>影片</a:t>
            </a:r>
          </a:p>
        </p:txBody>
      </p:sp>
      <p:sp>
        <p:nvSpPr>
          <p:cNvPr id="2" name="投影片編號版面配置區 1">
            <a:extLst>
              <a:ext uri="{FF2B5EF4-FFF2-40B4-BE49-F238E27FC236}">
                <a16:creationId xmlns:a16="http://schemas.microsoft.com/office/drawing/2014/main" id="{ED3804EC-6EFF-4EF1-821D-3A0B9C96C46B}"/>
              </a:ext>
            </a:extLst>
          </p:cNvPr>
          <p:cNvSpPr>
            <a:spLocks noGrp="1"/>
          </p:cNvSpPr>
          <p:nvPr>
            <p:ph type="sldNum" sz="quarter" idx="12"/>
          </p:nvPr>
        </p:nvSpPr>
        <p:spPr>
          <a:xfrm>
            <a:off x="9427534" y="6525104"/>
            <a:ext cx="2743200" cy="365125"/>
          </a:xfrm>
        </p:spPr>
        <p:txBody>
          <a:bodyPr/>
          <a:lstStyle/>
          <a:p>
            <a:fld id="{707EBC05-AD4A-43C3-A6DF-1409246104C0}" type="slidenum">
              <a:rPr lang="zh-TW" altLang="en-US" smtClean="0"/>
              <a:pPr/>
              <a:t>3</a:t>
            </a:fld>
            <a:endParaRPr lang="zh-TW" altLang="en-US" dirty="0"/>
          </a:p>
        </p:txBody>
      </p:sp>
    </p:spTree>
    <p:extLst>
      <p:ext uri="{BB962C8B-B14F-4D97-AF65-F5344CB8AC3E}">
        <p14:creationId xmlns:p14="http://schemas.microsoft.com/office/powerpoint/2010/main" val="1048427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7;p20">
            <a:extLst>
              <a:ext uri="{FF2B5EF4-FFF2-40B4-BE49-F238E27FC236}">
                <a16:creationId xmlns:a16="http://schemas.microsoft.com/office/drawing/2014/main" id="{8B9D3CE1-8F32-4029-87D4-E8BC932FE285}"/>
              </a:ext>
            </a:extLst>
          </p:cNvPr>
          <p:cNvSpPr txBox="1">
            <a:spLocks/>
          </p:cNvSpPr>
          <p:nvPr/>
        </p:nvSpPr>
        <p:spPr>
          <a:xfrm>
            <a:off x="2580338" y="1345622"/>
            <a:ext cx="8520600" cy="3339000"/>
          </a:xfrm>
          <a:prstGeom prst="rect">
            <a:avLst/>
          </a:prstGeom>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buFont typeface="Wingdings 2" pitchFamily="18" charset="2"/>
              <a:buNone/>
            </a:pPr>
            <a:endParaRPr lang="zh-TW" altLang="en-US" b="1" dirty="0">
              <a:latin typeface="+mn-ea"/>
              <a:ea typeface="+mn-ea"/>
            </a:endParaRPr>
          </a:p>
        </p:txBody>
      </p:sp>
      <p:sp>
        <p:nvSpPr>
          <p:cNvPr id="6" name="矩形 5">
            <a:extLst>
              <a:ext uri="{FF2B5EF4-FFF2-40B4-BE49-F238E27FC236}">
                <a16:creationId xmlns:a16="http://schemas.microsoft.com/office/drawing/2014/main" id="{9F43D1F4-F40D-4333-8939-E4CD7C55A73D}"/>
              </a:ext>
            </a:extLst>
          </p:cNvPr>
          <p:cNvSpPr/>
          <p:nvPr/>
        </p:nvSpPr>
        <p:spPr>
          <a:xfrm>
            <a:off x="2794174" y="1886673"/>
            <a:ext cx="6817488" cy="36257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Video</a:t>
            </a:r>
            <a:endParaRPr lang="zh-TW" altLang="en-US" dirty="0">
              <a:solidFill>
                <a:schemeClr val="tx1"/>
              </a:solidFill>
            </a:endParaRPr>
          </a:p>
        </p:txBody>
      </p:sp>
      <p:sp>
        <p:nvSpPr>
          <p:cNvPr id="10" name="文字方塊 9">
            <a:extLst>
              <a:ext uri="{FF2B5EF4-FFF2-40B4-BE49-F238E27FC236}">
                <a16:creationId xmlns:a16="http://schemas.microsoft.com/office/drawing/2014/main" id="{E223A634-513A-4314-9D17-49874D63CA5E}"/>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物件辨識</a:t>
            </a:r>
          </a:p>
        </p:txBody>
      </p:sp>
      <p:sp>
        <p:nvSpPr>
          <p:cNvPr id="12" name="Google Shape;91;p14">
            <a:extLst>
              <a:ext uri="{FF2B5EF4-FFF2-40B4-BE49-F238E27FC236}">
                <a16:creationId xmlns:a16="http://schemas.microsoft.com/office/drawing/2014/main" id="{782D7C04-A81B-4E13-9AFF-6D27D5132302}"/>
              </a:ext>
            </a:extLst>
          </p:cNvPr>
          <p:cNvSpPr txBox="1">
            <a:spLocks/>
          </p:cNvSpPr>
          <p:nvPr/>
        </p:nvSpPr>
        <p:spPr>
          <a:xfrm>
            <a:off x="1118068" y="996075"/>
            <a:ext cx="6239571" cy="607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pPr>
            <a:r>
              <a:rPr lang="zh-TW" altLang="en-US" sz="3600" dirty="0">
                <a:solidFill>
                  <a:srgbClr val="0070C0"/>
                </a:solidFill>
                <a:latin typeface="微軟正黑體" panose="020B0604030504040204" pitchFamily="34" charset="-120"/>
                <a:ea typeface="微軟正黑體" panose="020B0604030504040204" pitchFamily="34" charset="-120"/>
                <a:cs typeface="Helvetica" panose="020B0604020202020204" pitchFamily="34" charset="0"/>
              </a:rPr>
              <a:t>辨識過程示範影片</a:t>
            </a:r>
          </a:p>
        </p:txBody>
      </p:sp>
      <p:grpSp>
        <p:nvGrpSpPr>
          <p:cNvPr id="7" name="群組 6">
            <a:extLst>
              <a:ext uri="{FF2B5EF4-FFF2-40B4-BE49-F238E27FC236}">
                <a16:creationId xmlns:a16="http://schemas.microsoft.com/office/drawing/2014/main" id="{3D54494D-7DB1-46F6-9211-B02E18EA277A}"/>
              </a:ext>
            </a:extLst>
          </p:cNvPr>
          <p:cNvGrpSpPr/>
          <p:nvPr/>
        </p:nvGrpSpPr>
        <p:grpSpPr>
          <a:xfrm>
            <a:off x="6315613" y="261142"/>
            <a:ext cx="3552287" cy="619904"/>
            <a:chOff x="6315613" y="261142"/>
            <a:chExt cx="3552287" cy="619904"/>
          </a:xfrm>
        </p:grpSpPr>
        <p:sp>
          <p:nvSpPr>
            <p:cNvPr id="8" name="矩形: 圓角 7">
              <a:extLst>
                <a:ext uri="{FF2B5EF4-FFF2-40B4-BE49-F238E27FC236}">
                  <a16:creationId xmlns:a16="http://schemas.microsoft.com/office/drawing/2014/main" id="{BE557CFD-4E4E-4477-95FA-54F25274E168}"/>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FA7D1ED-84E1-464E-96CB-5A14579CCFF0}"/>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進度條">
              <a:extLst>
                <a:ext uri="{FF2B5EF4-FFF2-40B4-BE49-F238E27FC236}">
                  <a16:creationId xmlns:a16="http://schemas.microsoft.com/office/drawing/2014/main" id="{CD26911C-C152-4B4B-91C2-A141AFFBE00B}"/>
                </a:ext>
              </a:extLst>
            </p:cNvPr>
            <p:cNvSpPr/>
            <p:nvPr/>
          </p:nvSpPr>
          <p:spPr>
            <a:xfrm>
              <a:off x="6624042" y="471562"/>
              <a:ext cx="97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4A30B7C0-1B82-474E-A4F0-9682454C4687}"/>
                </a:ext>
              </a:extLst>
            </p:cNvPr>
            <p:cNvSpPr/>
            <p:nvPr/>
          </p:nvSpPr>
          <p:spPr>
            <a:xfrm>
              <a:off x="7202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8F1D73C9-855E-4E3C-B953-6182FF4AC6EA}"/>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2E183483-6714-4B3D-8318-EEACA306E8C5}"/>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7D7E46E4-AA5F-44EB-9354-254C60F6F71C}"/>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622ABA24-6C94-4CCC-9303-B5E01A06C532}"/>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81C67C70-CCFD-4868-8695-748D253BE7C1}"/>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68FE2D24-398D-4D0F-8B6B-1DA253490266}"/>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A68C9F4E-AD21-42A8-B9B3-2E7CF2456BB7}"/>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FF795759-81F4-4D39-A91A-B24D58B5A370}"/>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5">
              <a:extLst>
                <a:ext uri="{FF2B5EF4-FFF2-40B4-BE49-F238E27FC236}">
                  <a16:creationId xmlns:a16="http://schemas.microsoft.com/office/drawing/2014/main" id="{4AB73BD6-29C4-4862-8613-30422976EF35}"/>
                </a:ext>
              </a:extLst>
            </p:cNvPr>
            <p:cNvSpPr txBox="1">
              <a:spLocks/>
            </p:cNvSpPr>
            <p:nvPr/>
          </p:nvSpPr>
          <p:spPr>
            <a:xfrm>
              <a:off x="6743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3" name="標題 5">
              <a:extLst>
                <a:ext uri="{FF2B5EF4-FFF2-40B4-BE49-F238E27FC236}">
                  <a16:creationId xmlns:a16="http://schemas.microsoft.com/office/drawing/2014/main" id="{17B89E91-D016-482E-AF2D-9EA9328CB89A}"/>
                </a:ext>
              </a:extLst>
            </p:cNvPr>
            <p:cNvSpPr txBox="1">
              <a:spLocks/>
            </p:cNvSpPr>
            <p:nvPr/>
          </p:nvSpPr>
          <p:spPr>
            <a:xfrm>
              <a:off x="69839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物件辨識</a:t>
              </a:r>
            </a:p>
          </p:txBody>
        </p:sp>
        <p:sp>
          <p:nvSpPr>
            <p:cNvPr id="24" name="橢圓 23">
              <a:extLst>
                <a:ext uri="{FF2B5EF4-FFF2-40B4-BE49-F238E27FC236}">
                  <a16:creationId xmlns:a16="http://schemas.microsoft.com/office/drawing/2014/main" id="{58E763ED-F1D0-472F-ADBF-751B899B5F85}"/>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 name="投影片編號版面配置區 1">
            <a:extLst>
              <a:ext uri="{FF2B5EF4-FFF2-40B4-BE49-F238E27FC236}">
                <a16:creationId xmlns:a16="http://schemas.microsoft.com/office/drawing/2014/main" id="{F1B36FCE-C26A-4A1A-824A-24F8E58CE00C}"/>
              </a:ext>
            </a:extLst>
          </p:cNvPr>
          <p:cNvSpPr>
            <a:spLocks noGrp="1"/>
          </p:cNvSpPr>
          <p:nvPr>
            <p:ph type="sldNum" sz="quarter" idx="12"/>
          </p:nvPr>
        </p:nvSpPr>
        <p:spPr/>
        <p:txBody>
          <a:bodyPr/>
          <a:lstStyle/>
          <a:p>
            <a:fld id="{707EBC05-AD4A-43C3-A6DF-1409246104C0}" type="slidenum">
              <a:rPr lang="zh-TW" altLang="en-US" smtClean="0"/>
              <a:pPr/>
              <a:t>30</a:t>
            </a:fld>
            <a:endParaRPr lang="zh-TW" altLang="en-US" dirty="0"/>
          </a:p>
        </p:txBody>
      </p:sp>
    </p:spTree>
    <p:extLst>
      <p:ext uri="{BB962C8B-B14F-4D97-AF65-F5344CB8AC3E}">
        <p14:creationId xmlns:p14="http://schemas.microsoft.com/office/powerpoint/2010/main" val="111847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64;p21">
            <a:extLst>
              <a:ext uri="{FF2B5EF4-FFF2-40B4-BE49-F238E27FC236}">
                <a16:creationId xmlns:a16="http://schemas.microsoft.com/office/drawing/2014/main" id="{B16BD31F-95AC-421A-A76C-F85CCB0D708F}"/>
              </a:ext>
            </a:extLst>
          </p:cNvPr>
          <p:cNvPicPr preferRelativeResize="0"/>
          <p:nvPr/>
        </p:nvPicPr>
        <p:blipFill>
          <a:blip r:embed="rId3">
            <a:alphaModFix/>
          </a:blip>
          <a:stretch>
            <a:fillRect/>
          </a:stretch>
        </p:blipFill>
        <p:spPr>
          <a:xfrm>
            <a:off x="2349661" y="2885084"/>
            <a:ext cx="4763813" cy="3655778"/>
          </a:xfrm>
          <a:prstGeom prst="rect">
            <a:avLst/>
          </a:prstGeom>
          <a:noFill/>
          <a:ln>
            <a:noFill/>
          </a:ln>
        </p:spPr>
      </p:pic>
      <p:pic>
        <p:nvPicPr>
          <p:cNvPr id="7" name="Google Shape;165;p21">
            <a:extLst>
              <a:ext uri="{FF2B5EF4-FFF2-40B4-BE49-F238E27FC236}">
                <a16:creationId xmlns:a16="http://schemas.microsoft.com/office/drawing/2014/main" id="{53BF6466-9A45-4E3F-9B63-122F2E383298}"/>
              </a:ext>
            </a:extLst>
          </p:cNvPr>
          <p:cNvPicPr preferRelativeResize="0"/>
          <p:nvPr/>
        </p:nvPicPr>
        <p:blipFill>
          <a:blip r:embed="rId4">
            <a:alphaModFix/>
          </a:blip>
          <a:stretch>
            <a:fillRect/>
          </a:stretch>
        </p:blipFill>
        <p:spPr>
          <a:xfrm>
            <a:off x="7516406" y="2885084"/>
            <a:ext cx="4053261" cy="2670764"/>
          </a:xfrm>
          <a:prstGeom prst="rect">
            <a:avLst/>
          </a:prstGeom>
          <a:noFill/>
          <a:ln>
            <a:noFill/>
          </a:ln>
        </p:spPr>
      </p:pic>
      <p:sp>
        <p:nvSpPr>
          <p:cNvPr id="12" name="文字方塊 11">
            <a:extLst>
              <a:ext uri="{FF2B5EF4-FFF2-40B4-BE49-F238E27FC236}">
                <a16:creationId xmlns:a16="http://schemas.microsoft.com/office/drawing/2014/main" id="{4FA6A9F7-2591-49F8-8118-B69633D4B2DA}"/>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物件辨識</a:t>
            </a:r>
          </a:p>
        </p:txBody>
      </p:sp>
      <p:sp>
        <p:nvSpPr>
          <p:cNvPr id="14" name="Google Shape;91;p14">
            <a:extLst>
              <a:ext uri="{FF2B5EF4-FFF2-40B4-BE49-F238E27FC236}">
                <a16:creationId xmlns:a16="http://schemas.microsoft.com/office/drawing/2014/main" id="{B219036C-0BFF-4B28-8726-8492D728EED9}"/>
              </a:ext>
            </a:extLst>
          </p:cNvPr>
          <p:cNvSpPr txBox="1">
            <a:spLocks/>
          </p:cNvSpPr>
          <p:nvPr/>
        </p:nvSpPr>
        <p:spPr>
          <a:xfrm>
            <a:off x="1118068" y="996075"/>
            <a:ext cx="6239571" cy="607800"/>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pPr>
            <a:r>
              <a:rPr lang="zh-TW" altLang="en-US" sz="3600" dirty="0">
                <a:solidFill>
                  <a:srgbClr val="0070C0"/>
                </a:solidFill>
                <a:latin typeface="微軟正黑體" panose="020B0604030504040204" pitchFamily="34" charset="-120"/>
                <a:ea typeface="微軟正黑體" panose="020B0604030504040204" pitchFamily="34" charset="-120"/>
                <a:cs typeface="Helvetica" panose="020B0604020202020204" pitchFamily="34" charset="0"/>
              </a:rPr>
              <a:t>過程中遇到的問題</a:t>
            </a:r>
          </a:p>
        </p:txBody>
      </p:sp>
      <p:sp>
        <p:nvSpPr>
          <p:cNvPr id="16" name="Google Shape;92;p14">
            <a:extLst>
              <a:ext uri="{FF2B5EF4-FFF2-40B4-BE49-F238E27FC236}">
                <a16:creationId xmlns:a16="http://schemas.microsoft.com/office/drawing/2014/main" id="{7122EED4-A1CC-404A-BB40-6945D0D8CF36}"/>
              </a:ext>
            </a:extLst>
          </p:cNvPr>
          <p:cNvSpPr txBox="1">
            <a:spLocks/>
          </p:cNvSpPr>
          <p:nvPr/>
        </p:nvSpPr>
        <p:spPr>
          <a:xfrm>
            <a:off x="1735386" y="1612888"/>
            <a:ext cx="7200270" cy="3339000"/>
          </a:xfrm>
          <a:prstGeom prst="rect">
            <a:avLst/>
          </a:prstGeom>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101600" indent="0">
              <a:lnSpc>
                <a:spcPct val="150000"/>
              </a:lnSpc>
              <a:spcBef>
                <a:spcPts val="0"/>
              </a:spcBef>
              <a:buSzPts val="2000"/>
              <a:buNone/>
            </a:pPr>
            <a:r>
              <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1. </a:t>
            </a:r>
            <a:r>
              <a:rPr lang="zh-TW" altLang="en-US"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一開始選用 </a:t>
            </a:r>
            <a:r>
              <a:rPr lang="en-US" altLang="zh-TW" sz="2400" b="1"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rPr>
              <a:t>Tesorflow</a:t>
            </a:r>
            <a:r>
              <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 </a:t>
            </a:r>
            <a:r>
              <a:rPr lang="en-US" altLang="zh-TW" sz="2400" b="1"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rPr>
              <a:t>Keras</a:t>
            </a:r>
            <a:r>
              <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來訓練模型</a:t>
            </a:r>
            <a:endPar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2.</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利用 </a:t>
            </a: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Mog2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演算法來偵測物品</a:t>
            </a:r>
            <a:endParaRPr lang="en-US" altLang="zh-TW" sz="2400" b="1" dirty="0">
              <a:latin typeface="Helvetica" panose="020B0604020202020204" pitchFamily="34" charset="0"/>
              <a:ea typeface="微軟正黑體" panose="020B0604030504040204" pitchFamily="34" charset="-120"/>
              <a:cs typeface="Helvetica" panose="020B0604020202020204" pitchFamily="34" charset="0"/>
            </a:endParaRPr>
          </a:p>
          <a:p>
            <a:pPr marL="101600" indent="0">
              <a:lnSpc>
                <a:spcPct val="150000"/>
              </a:lnSpc>
              <a:spcBef>
                <a:spcPts val="0"/>
              </a:spcBef>
              <a:buSzPts val="2000"/>
              <a:buNone/>
            </a:pPr>
            <a:endParaRPr lang="zh-TW" altLang="en-US" sz="2400" b="1" dirty="0">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8" name="群組 7">
            <a:extLst>
              <a:ext uri="{FF2B5EF4-FFF2-40B4-BE49-F238E27FC236}">
                <a16:creationId xmlns:a16="http://schemas.microsoft.com/office/drawing/2014/main" id="{58FA6D83-5405-494E-BDBB-B63619FE1B28}"/>
              </a:ext>
            </a:extLst>
          </p:cNvPr>
          <p:cNvGrpSpPr/>
          <p:nvPr/>
        </p:nvGrpSpPr>
        <p:grpSpPr>
          <a:xfrm>
            <a:off x="6315613" y="261142"/>
            <a:ext cx="3552287" cy="619904"/>
            <a:chOff x="6315613" y="261142"/>
            <a:chExt cx="3552287" cy="619904"/>
          </a:xfrm>
        </p:grpSpPr>
        <p:sp>
          <p:nvSpPr>
            <p:cNvPr id="9" name="矩形: 圓角 8">
              <a:extLst>
                <a:ext uri="{FF2B5EF4-FFF2-40B4-BE49-F238E27FC236}">
                  <a16:creationId xmlns:a16="http://schemas.microsoft.com/office/drawing/2014/main" id="{26298950-C4EC-478E-9B10-0B1B4835E170}"/>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6EE6CA9B-F149-4611-8085-8CD7B26E94D1}"/>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進度條">
              <a:extLst>
                <a:ext uri="{FF2B5EF4-FFF2-40B4-BE49-F238E27FC236}">
                  <a16:creationId xmlns:a16="http://schemas.microsoft.com/office/drawing/2014/main" id="{99BB65A9-17A5-4FB4-B382-ED1D0EBFCF3D}"/>
                </a:ext>
              </a:extLst>
            </p:cNvPr>
            <p:cNvSpPr/>
            <p:nvPr/>
          </p:nvSpPr>
          <p:spPr>
            <a:xfrm>
              <a:off x="6624042" y="471562"/>
              <a:ext cx="1008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2D43B84C-91F0-4B7A-90D4-1825E8203B32}"/>
                </a:ext>
              </a:extLst>
            </p:cNvPr>
            <p:cNvSpPr/>
            <p:nvPr/>
          </p:nvSpPr>
          <p:spPr>
            <a:xfrm>
              <a:off x="7202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5E4F5A9B-DC72-484F-B7CD-53081F6F06CC}"/>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F3BEF852-E778-4A16-A03A-21934ECCB900}"/>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AE6A1A3-570C-46FD-B1BC-487A1051DD5A}"/>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27C436DE-751D-44BC-962D-6257523F1FBB}"/>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F1669445-2300-4B48-939D-B0596D9E475D}"/>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0A49B1C2-7B48-4D37-B2E5-9CB4D3D81351}"/>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99253E10-2ADF-4AAC-A86F-54F5E072B134}"/>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D5D2A1A6-F9EE-4F86-84A9-D9E7328560E3}"/>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5">
              <a:extLst>
                <a:ext uri="{FF2B5EF4-FFF2-40B4-BE49-F238E27FC236}">
                  <a16:creationId xmlns:a16="http://schemas.microsoft.com/office/drawing/2014/main" id="{76D3AE79-E072-44C4-A61A-42FC5477BF93}"/>
                </a:ext>
              </a:extLst>
            </p:cNvPr>
            <p:cNvSpPr txBox="1">
              <a:spLocks/>
            </p:cNvSpPr>
            <p:nvPr/>
          </p:nvSpPr>
          <p:spPr>
            <a:xfrm>
              <a:off x="6743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5" name="標題 5">
              <a:extLst>
                <a:ext uri="{FF2B5EF4-FFF2-40B4-BE49-F238E27FC236}">
                  <a16:creationId xmlns:a16="http://schemas.microsoft.com/office/drawing/2014/main" id="{05355D49-48C0-44AC-A887-4152939DF6D3}"/>
                </a:ext>
              </a:extLst>
            </p:cNvPr>
            <p:cNvSpPr txBox="1">
              <a:spLocks/>
            </p:cNvSpPr>
            <p:nvPr/>
          </p:nvSpPr>
          <p:spPr>
            <a:xfrm>
              <a:off x="69839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物件辨識</a:t>
              </a:r>
            </a:p>
          </p:txBody>
        </p:sp>
        <p:sp>
          <p:nvSpPr>
            <p:cNvPr id="26" name="橢圓 25">
              <a:extLst>
                <a:ext uri="{FF2B5EF4-FFF2-40B4-BE49-F238E27FC236}">
                  <a16:creationId xmlns:a16="http://schemas.microsoft.com/office/drawing/2014/main" id="{9F10232B-A6E9-4981-8099-D0970D65CB45}"/>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 name="投影片編號版面配置區 1">
            <a:extLst>
              <a:ext uri="{FF2B5EF4-FFF2-40B4-BE49-F238E27FC236}">
                <a16:creationId xmlns:a16="http://schemas.microsoft.com/office/drawing/2014/main" id="{56134F86-05DA-45D9-8D47-015E4E5AAA79}"/>
              </a:ext>
            </a:extLst>
          </p:cNvPr>
          <p:cNvSpPr>
            <a:spLocks noGrp="1"/>
          </p:cNvSpPr>
          <p:nvPr>
            <p:ph type="sldNum" sz="quarter" idx="12"/>
          </p:nvPr>
        </p:nvSpPr>
        <p:spPr/>
        <p:txBody>
          <a:bodyPr/>
          <a:lstStyle/>
          <a:p>
            <a:fld id="{707EBC05-AD4A-43C3-A6DF-1409246104C0}" type="slidenum">
              <a:rPr lang="zh-TW" altLang="en-US" smtClean="0"/>
              <a:pPr/>
              <a:t>31</a:t>
            </a:fld>
            <a:endParaRPr lang="zh-TW" altLang="en-US" dirty="0"/>
          </a:p>
        </p:txBody>
      </p:sp>
    </p:spTree>
    <p:extLst>
      <p:ext uri="{BB962C8B-B14F-4D97-AF65-F5344CB8AC3E}">
        <p14:creationId xmlns:p14="http://schemas.microsoft.com/office/powerpoint/2010/main" val="330569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A967799E-E779-4728-ACB0-38087FF2FFB9}"/>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物件辨識</a:t>
            </a:r>
          </a:p>
        </p:txBody>
      </p:sp>
      <p:sp>
        <p:nvSpPr>
          <p:cNvPr id="11" name="Google Shape;92;p14">
            <a:extLst>
              <a:ext uri="{FF2B5EF4-FFF2-40B4-BE49-F238E27FC236}">
                <a16:creationId xmlns:a16="http://schemas.microsoft.com/office/drawing/2014/main" id="{0A9BD47D-84F2-46EB-9664-A02E543EA9E4}"/>
              </a:ext>
            </a:extLst>
          </p:cNvPr>
          <p:cNvSpPr txBox="1">
            <a:spLocks/>
          </p:cNvSpPr>
          <p:nvPr/>
        </p:nvSpPr>
        <p:spPr>
          <a:xfrm>
            <a:off x="1966879" y="1611201"/>
            <a:ext cx="8520600" cy="3339000"/>
          </a:xfrm>
          <a:prstGeom prst="rect">
            <a:avLst/>
          </a:prstGeom>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101600" indent="0">
              <a:lnSpc>
                <a:spcPct val="150000"/>
              </a:lnSpc>
              <a:spcBef>
                <a:spcPts val="0"/>
              </a:spcBef>
              <a:buSzPts val="2000"/>
              <a:buNone/>
            </a:pPr>
            <a:r>
              <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1.</a:t>
            </a:r>
            <a:r>
              <a:rPr lang="zh-TW" altLang="en-US"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光影問題導致辨識不易</a:t>
            </a: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2.</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 使用 </a:t>
            </a:r>
            <a:r>
              <a:rPr lang="en-US" altLang="zh-TW" sz="2400" b="1" dirty="0" err="1">
                <a:latin typeface="Helvetica" panose="020B0604020202020204" pitchFamily="34" charset="0"/>
                <a:ea typeface="微軟正黑體" panose="020B0604030504040204" pitchFamily="34" charset="-120"/>
                <a:cs typeface="Helvetica" panose="020B0604020202020204" pitchFamily="34" charset="0"/>
              </a:rPr>
              <a:t>Colab</a:t>
            </a: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訓練模型</a:t>
            </a: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 </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因資料筆數過多被停止使用</a:t>
            </a: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3.</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 辨識時將辨識率低的物品一併顯示</a:t>
            </a:r>
          </a:p>
          <a:p>
            <a:pPr marL="101600" indent="0">
              <a:lnSpc>
                <a:spcPct val="150000"/>
              </a:lnSpc>
              <a:spcBef>
                <a:spcPts val="0"/>
              </a:spcBef>
              <a:buSzPts val="2000"/>
              <a:buNone/>
            </a:pPr>
            <a:r>
              <a:rPr lang="en-US" altLang="zh-TW" sz="2400" b="1" dirty="0">
                <a:latin typeface="Helvetica" panose="020B0604020202020204" pitchFamily="34" charset="0"/>
                <a:ea typeface="微軟正黑體" panose="020B0604030504040204" pitchFamily="34" charset="-120"/>
                <a:cs typeface="Helvetica" panose="020B0604020202020204" pitchFamily="34" charset="0"/>
              </a:rPr>
              <a:t>4.</a:t>
            </a:r>
            <a:r>
              <a:rPr lang="zh-TW" altLang="en-US" sz="2400" b="1" dirty="0">
                <a:latin typeface="Helvetica" panose="020B0604020202020204" pitchFamily="34" charset="0"/>
                <a:ea typeface="微軟正黑體" panose="020B0604030504040204" pitchFamily="34" charset="-120"/>
                <a:cs typeface="Helvetica" panose="020B0604020202020204" pitchFamily="34" charset="0"/>
              </a:rPr>
              <a:t> 回傳資料太過頻繁</a:t>
            </a:r>
          </a:p>
        </p:txBody>
      </p:sp>
      <p:grpSp>
        <p:nvGrpSpPr>
          <p:cNvPr id="4" name="群組 3">
            <a:extLst>
              <a:ext uri="{FF2B5EF4-FFF2-40B4-BE49-F238E27FC236}">
                <a16:creationId xmlns:a16="http://schemas.microsoft.com/office/drawing/2014/main" id="{5517053A-A6B0-4712-BF6E-C36147E8DD05}"/>
              </a:ext>
            </a:extLst>
          </p:cNvPr>
          <p:cNvGrpSpPr/>
          <p:nvPr/>
        </p:nvGrpSpPr>
        <p:grpSpPr>
          <a:xfrm>
            <a:off x="6315613" y="261142"/>
            <a:ext cx="3552287" cy="619904"/>
            <a:chOff x="6315613" y="261142"/>
            <a:chExt cx="3552287" cy="619904"/>
          </a:xfrm>
        </p:grpSpPr>
        <p:sp>
          <p:nvSpPr>
            <p:cNvPr id="5" name="矩形: 圓角 4">
              <a:extLst>
                <a:ext uri="{FF2B5EF4-FFF2-40B4-BE49-F238E27FC236}">
                  <a16:creationId xmlns:a16="http://schemas.microsoft.com/office/drawing/2014/main" id="{107C1E73-1CAC-4F7E-8D54-D76B712DD4CC}"/>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41D6BFBE-2335-4D72-9DBB-973E2259B6E6}"/>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進度條">
              <a:extLst>
                <a:ext uri="{FF2B5EF4-FFF2-40B4-BE49-F238E27FC236}">
                  <a16:creationId xmlns:a16="http://schemas.microsoft.com/office/drawing/2014/main" id="{21575044-51A0-41AF-BE11-DCBB385B4DFD}"/>
                </a:ext>
              </a:extLst>
            </p:cNvPr>
            <p:cNvSpPr/>
            <p:nvPr/>
          </p:nvSpPr>
          <p:spPr>
            <a:xfrm>
              <a:off x="6624042" y="471562"/>
              <a:ext cx="97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2E99FA44-80EB-4717-A10C-86A4FC7FB0D1}"/>
                </a:ext>
              </a:extLst>
            </p:cNvPr>
            <p:cNvSpPr/>
            <p:nvPr/>
          </p:nvSpPr>
          <p:spPr>
            <a:xfrm>
              <a:off x="72024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a:extLst>
                <a:ext uri="{FF2B5EF4-FFF2-40B4-BE49-F238E27FC236}">
                  <a16:creationId xmlns:a16="http://schemas.microsoft.com/office/drawing/2014/main" id="{94DF29C9-4C7B-4606-B7DE-E5208FD80ED5}"/>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1D254FC5-B937-4711-A85C-0D8E23FCB39F}"/>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1AD5D18A-5EA5-4488-B716-9A2503679FCC}"/>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51EE8521-53D5-4EF3-98D7-C327143C76E4}"/>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E2C64651-300B-4C3A-9A66-0B2F080A9D69}"/>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82F6B2E6-37BB-40DC-A6B2-E00885F9AE34}"/>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1DF4803-A063-4F45-823F-892E7197EA6E}"/>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6D685A97-25E2-4AA6-8E61-A18A7715CE94}"/>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標題 5">
              <a:extLst>
                <a:ext uri="{FF2B5EF4-FFF2-40B4-BE49-F238E27FC236}">
                  <a16:creationId xmlns:a16="http://schemas.microsoft.com/office/drawing/2014/main" id="{D989F4B7-4ADD-4FFF-B76A-157672A1449C}"/>
                </a:ext>
              </a:extLst>
            </p:cNvPr>
            <p:cNvSpPr txBox="1">
              <a:spLocks/>
            </p:cNvSpPr>
            <p:nvPr/>
          </p:nvSpPr>
          <p:spPr>
            <a:xfrm>
              <a:off x="67435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0" name="標題 5">
              <a:extLst>
                <a:ext uri="{FF2B5EF4-FFF2-40B4-BE49-F238E27FC236}">
                  <a16:creationId xmlns:a16="http://schemas.microsoft.com/office/drawing/2014/main" id="{013C2461-33A1-4CCD-A338-39A6ED99917B}"/>
                </a:ext>
              </a:extLst>
            </p:cNvPr>
            <p:cNvSpPr txBox="1">
              <a:spLocks/>
            </p:cNvSpPr>
            <p:nvPr/>
          </p:nvSpPr>
          <p:spPr>
            <a:xfrm>
              <a:off x="69839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物件辨識</a:t>
              </a:r>
            </a:p>
          </p:txBody>
        </p:sp>
        <p:sp>
          <p:nvSpPr>
            <p:cNvPr id="21" name="橢圓 20">
              <a:extLst>
                <a:ext uri="{FF2B5EF4-FFF2-40B4-BE49-F238E27FC236}">
                  <a16:creationId xmlns:a16="http://schemas.microsoft.com/office/drawing/2014/main" id="{46A344D5-DA69-47A3-8D4A-27082D66C431}"/>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 name="投影片編號版面配置區 1">
            <a:extLst>
              <a:ext uri="{FF2B5EF4-FFF2-40B4-BE49-F238E27FC236}">
                <a16:creationId xmlns:a16="http://schemas.microsoft.com/office/drawing/2014/main" id="{2F05153F-7741-427B-9535-A8D1E3CFBF34}"/>
              </a:ext>
            </a:extLst>
          </p:cNvPr>
          <p:cNvSpPr>
            <a:spLocks noGrp="1"/>
          </p:cNvSpPr>
          <p:nvPr>
            <p:ph type="sldNum" sz="quarter" idx="12"/>
          </p:nvPr>
        </p:nvSpPr>
        <p:spPr/>
        <p:txBody>
          <a:bodyPr/>
          <a:lstStyle/>
          <a:p>
            <a:fld id="{707EBC05-AD4A-43C3-A6DF-1409246104C0}" type="slidenum">
              <a:rPr lang="zh-TW" altLang="en-US" smtClean="0"/>
              <a:pPr/>
              <a:t>32</a:t>
            </a:fld>
            <a:endParaRPr lang="zh-TW" altLang="en-US" dirty="0"/>
          </a:p>
        </p:txBody>
      </p:sp>
    </p:spTree>
    <p:extLst>
      <p:ext uri="{BB962C8B-B14F-4D97-AF65-F5344CB8AC3E}">
        <p14:creationId xmlns:p14="http://schemas.microsoft.com/office/powerpoint/2010/main" val="436775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820566"/>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微軟正黑體" panose="020B0604030504040204" pitchFamily="34" charset="-120"/>
                <a:ea typeface="微軟正黑體" panose="020B0604030504040204" pitchFamily="34" charset="-120"/>
              </a:rPr>
              <a:t>人流辨識</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7" name="文字方塊 6">
            <a:extLst>
              <a:ext uri="{FF2B5EF4-FFF2-40B4-BE49-F238E27FC236}">
                <a16:creationId xmlns:a16="http://schemas.microsoft.com/office/drawing/2014/main" id="{E6D7BD00-E1AB-4BF0-8F92-7D0080576950}"/>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許翊庭</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Crowd recognition</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9" name="投影片編號版面配置區 8">
            <a:extLst>
              <a:ext uri="{FF2B5EF4-FFF2-40B4-BE49-F238E27FC236}">
                <a16:creationId xmlns:a16="http://schemas.microsoft.com/office/drawing/2014/main" id="{A744FD0D-4305-4185-AFB4-EE9026F35FD9}"/>
              </a:ext>
            </a:extLst>
          </p:cNvPr>
          <p:cNvSpPr>
            <a:spLocks noGrp="1"/>
          </p:cNvSpPr>
          <p:nvPr>
            <p:ph type="sldNum" sz="quarter" idx="12"/>
          </p:nvPr>
        </p:nvSpPr>
        <p:spPr/>
        <p:txBody>
          <a:bodyPr/>
          <a:lstStyle/>
          <a:p>
            <a:fld id="{AC24A62B-7E8F-4F0C-BD73-B02141D4C960}" type="slidenum">
              <a:rPr lang="zh-TW" altLang="en-US" smtClean="0"/>
              <a:t>33</a:t>
            </a:fld>
            <a:endParaRPr lang="zh-TW" altLang="en-US"/>
          </a:p>
        </p:txBody>
      </p:sp>
    </p:spTree>
    <p:extLst>
      <p:ext uri="{BB962C8B-B14F-4D97-AF65-F5344CB8AC3E}">
        <p14:creationId xmlns:p14="http://schemas.microsoft.com/office/powerpoint/2010/main" val="2868551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p1">
            <a:extLst>
              <a:ext uri="{FF2B5EF4-FFF2-40B4-BE49-F238E27FC236}">
                <a16:creationId xmlns:a16="http://schemas.microsoft.com/office/drawing/2014/main" id="{F5DB00EC-C1BA-4E44-916F-AF7B1E39B1F0}"/>
              </a:ext>
            </a:extLst>
          </p:cNvPr>
          <p:cNvPicPr preferRelativeResize="0"/>
          <p:nvPr/>
        </p:nvPicPr>
        <p:blipFill rotWithShape="1">
          <a:blip r:embed="rId2">
            <a:alphaModFix/>
          </a:blip>
          <a:srcRect/>
          <a:stretch/>
        </p:blipFill>
        <p:spPr>
          <a:xfrm>
            <a:off x="1295438" y="1070873"/>
            <a:ext cx="2027387" cy="452746"/>
          </a:xfrm>
          <a:prstGeom prst="rect">
            <a:avLst/>
          </a:prstGeom>
          <a:noFill/>
          <a:ln>
            <a:noFill/>
          </a:ln>
        </p:spPr>
      </p:pic>
      <p:pic>
        <p:nvPicPr>
          <p:cNvPr id="6" name="Google Shape;41;p1">
            <a:extLst>
              <a:ext uri="{FF2B5EF4-FFF2-40B4-BE49-F238E27FC236}">
                <a16:creationId xmlns:a16="http://schemas.microsoft.com/office/drawing/2014/main" id="{D89FB4E5-A4E5-4195-A5A9-99335C1A7DEE}"/>
              </a:ext>
            </a:extLst>
          </p:cNvPr>
          <p:cNvPicPr preferRelativeResize="0"/>
          <p:nvPr/>
        </p:nvPicPr>
        <p:blipFill rotWithShape="1">
          <a:blip r:embed="rId3">
            <a:alphaModFix/>
          </a:blip>
          <a:srcRect/>
          <a:stretch/>
        </p:blipFill>
        <p:spPr>
          <a:xfrm>
            <a:off x="3407502" y="1075938"/>
            <a:ext cx="1692101" cy="447681"/>
          </a:xfrm>
          <a:prstGeom prst="rect">
            <a:avLst/>
          </a:prstGeom>
          <a:noFill/>
          <a:ln>
            <a:noFill/>
          </a:ln>
        </p:spPr>
      </p:pic>
      <p:sp>
        <p:nvSpPr>
          <p:cNvPr id="7" name="Google Shape;47;p2">
            <a:extLst>
              <a:ext uri="{FF2B5EF4-FFF2-40B4-BE49-F238E27FC236}">
                <a16:creationId xmlns:a16="http://schemas.microsoft.com/office/drawing/2014/main" id="{75A91511-E8B3-4AE5-B6CF-A7F1DA13B53D}"/>
              </a:ext>
            </a:extLst>
          </p:cNvPr>
          <p:cNvSpPr txBox="1">
            <a:spLocks/>
          </p:cNvSpPr>
          <p:nvPr/>
        </p:nvSpPr>
        <p:spPr>
          <a:xfrm>
            <a:off x="1295438" y="1431212"/>
            <a:ext cx="8777776" cy="64008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buClr>
                <a:srgbClr val="3A3838"/>
              </a:buClr>
              <a:buSzPts val="3200"/>
              <a:buFont typeface="Arial Black"/>
              <a:buNone/>
            </a:pPr>
            <a:r>
              <a:rPr lang="zh-TW" altLang="en-US"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目標追蹤及統計數流程</a:t>
            </a:r>
            <a:r>
              <a:rPr lang="en-US" altLang="zh-TW"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a:t>
            </a:r>
            <a:r>
              <a:rPr lang="zh-TW" altLang="en-US"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實裝功能</a:t>
            </a:r>
            <a:r>
              <a:rPr lang="en-US" altLang="zh-TW"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a:t>
            </a:r>
            <a:r>
              <a:rPr lang="zh-TW" altLang="en-US"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 </a:t>
            </a:r>
          </a:p>
        </p:txBody>
      </p:sp>
      <p:sp>
        <p:nvSpPr>
          <p:cNvPr id="23" name="文字方塊 22">
            <a:extLst>
              <a:ext uri="{FF2B5EF4-FFF2-40B4-BE49-F238E27FC236}">
                <a16:creationId xmlns:a16="http://schemas.microsoft.com/office/drawing/2014/main" id="{460BD3AB-2E39-4F9D-8F76-C8BDA2C4CE44}"/>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a:t>
            </a:r>
          </a:p>
        </p:txBody>
      </p:sp>
      <p:sp>
        <p:nvSpPr>
          <p:cNvPr id="25" name="箭號: 向右 24">
            <a:extLst>
              <a:ext uri="{FF2B5EF4-FFF2-40B4-BE49-F238E27FC236}">
                <a16:creationId xmlns:a16="http://schemas.microsoft.com/office/drawing/2014/main" id="{0A4DC366-ED7D-4CC6-B217-A9E9E372E850}"/>
              </a:ext>
            </a:extLst>
          </p:cNvPr>
          <p:cNvSpPr/>
          <p:nvPr/>
        </p:nvSpPr>
        <p:spPr>
          <a:xfrm>
            <a:off x="2532066" y="2969873"/>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26" name="箭號: 向右 25">
            <a:extLst>
              <a:ext uri="{FF2B5EF4-FFF2-40B4-BE49-F238E27FC236}">
                <a16:creationId xmlns:a16="http://schemas.microsoft.com/office/drawing/2014/main" id="{F7B4EBCA-631A-4054-9D53-EEE95905DE06}"/>
              </a:ext>
            </a:extLst>
          </p:cNvPr>
          <p:cNvSpPr/>
          <p:nvPr/>
        </p:nvSpPr>
        <p:spPr>
          <a:xfrm>
            <a:off x="4625012" y="2956173"/>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Helvetica" panose="020B0604020202020204" pitchFamily="34" charset="0"/>
              <a:ea typeface="微軟正黑體" panose="020B0604030504040204" pitchFamily="34" charset="-120"/>
              <a:cs typeface="Helvetica" panose="020B0604020202020204" pitchFamily="34" charset="0"/>
            </a:endParaRPr>
          </a:p>
        </p:txBody>
      </p:sp>
      <p:sp>
        <p:nvSpPr>
          <p:cNvPr id="27" name="箭號: 向右 26">
            <a:extLst>
              <a:ext uri="{FF2B5EF4-FFF2-40B4-BE49-F238E27FC236}">
                <a16:creationId xmlns:a16="http://schemas.microsoft.com/office/drawing/2014/main" id="{26700C22-DC75-4EE0-928B-476C84CBB81C}"/>
              </a:ext>
            </a:extLst>
          </p:cNvPr>
          <p:cNvSpPr/>
          <p:nvPr/>
        </p:nvSpPr>
        <p:spPr>
          <a:xfrm>
            <a:off x="6720366" y="2969873"/>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29" name="箭號: 向右 28">
            <a:extLst>
              <a:ext uri="{FF2B5EF4-FFF2-40B4-BE49-F238E27FC236}">
                <a16:creationId xmlns:a16="http://schemas.microsoft.com/office/drawing/2014/main" id="{746467A5-C0D5-442A-B2D6-545BCD6C0938}"/>
              </a:ext>
            </a:extLst>
          </p:cNvPr>
          <p:cNvSpPr/>
          <p:nvPr/>
        </p:nvSpPr>
        <p:spPr>
          <a:xfrm rot="16200000">
            <a:off x="2509714" y="3679575"/>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17" name="群組 16">
            <a:extLst>
              <a:ext uri="{FF2B5EF4-FFF2-40B4-BE49-F238E27FC236}">
                <a16:creationId xmlns:a16="http://schemas.microsoft.com/office/drawing/2014/main" id="{97FF2340-5DD9-4E6D-98D7-74D4B7388E38}"/>
              </a:ext>
            </a:extLst>
          </p:cNvPr>
          <p:cNvGrpSpPr/>
          <p:nvPr/>
        </p:nvGrpSpPr>
        <p:grpSpPr>
          <a:xfrm>
            <a:off x="6315613" y="261142"/>
            <a:ext cx="3552287" cy="619904"/>
            <a:chOff x="6315613" y="261142"/>
            <a:chExt cx="3552287" cy="619904"/>
          </a:xfrm>
        </p:grpSpPr>
        <p:sp>
          <p:nvSpPr>
            <p:cNvPr id="19" name="矩形: 圓角 18">
              <a:extLst>
                <a:ext uri="{FF2B5EF4-FFF2-40B4-BE49-F238E27FC236}">
                  <a16:creationId xmlns:a16="http://schemas.microsoft.com/office/drawing/2014/main" id="{854935BD-6A79-436A-A52D-8AEF541FE0FF}"/>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2FEA8D73-9DB6-44B4-BD9D-59BAE17D2E13}"/>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進度條">
              <a:extLst>
                <a:ext uri="{FF2B5EF4-FFF2-40B4-BE49-F238E27FC236}">
                  <a16:creationId xmlns:a16="http://schemas.microsoft.com/office/drawing/2014/main" id="{783C017F-0047-4429-B65C-762860A33EE9}"/>
                </a:ext>
              </a:extLst>
            </p:cNvPr>
            <p:cNvSpPr/>
            <p:nvPr/>
          </p:nvSpPr>
          <p:spPr>
            <a:xfrm>
              <a:off x="6624042" y="471562"/>
              <a:ext cx="97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1C14ADB6-FB1C-419B-B385-CCAE1232AB41}"/>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a:extLst>
                <a:ext uri="{FF2B5EF4-FFF2-40B4-BE49-F238E27FC236}">
                  <a16:creationId xmlns:a16="http://schemas.microsoft.com/office/drawing/2014/main" id="{75596F97-991D-4E16-A054-488B390B2E9B}"/>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CCE67917-69BE-4CCA-AEC1-93A037D444FF}"/>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C05E76D4-C803-4737-977F-33214A79974C}"/>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ED8B685B-C97E-4640-92BE-F195E4B0FF77}"/>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4349398D-EB4D-4DB1-A92F-D9598A111BBB}"/>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D70A44A0-0D97-4C62-8105-AE183C1DEAE4}"/>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AAFB62D4-B426-4EED-9457-111F768CA5EC}"/>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標題 5">
              <a:extLst>
                <a:ext uri="{FF2B5EF4-FFF2-40B4-BE49-F238E27FC236}">
                  <a16:creationId xmlns:a16="http://schemas.microsoft.com/office/drawing/2014/main" id="{B28547B3-EBB8-40E4-A57D-6201A1AE7616}"/>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8" name="標題 5">
              <a:extLst>
                <a:ext uri="{FF2B5EF4-FFF2-40B4-BE49-F238E27FC236}">
                  <a16:creationId xmlns:a16="http://schemas.microsoft.com/office/drawing/2014/main" id="{CD346183-DB04-4582-9282-C7A4AB5344CD}"/>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39" name="橢圓 38">
              <a:extLst>
                <a:ext uri="{FF2B5EF4-FFF2-40B4-BE49-F238E27FC236}">
                  <a16:creationId xmlns:a16="http://schemas.microsoft.com/office/drawing/2014/main" id="{28E66654-AFC9-47DB-A0DF-B497672923B6}"/>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橢圓 39">
              <a:extLst>
                <a:ext uri="{FF2B5EF4-FFF2-40B4-BE49-F238E27FC236}">
                  <a16:creationId xmlns:a16="http://schemas.microsoft.com/office/drawing/2014/main" id="{50F3F4C2-C53D-49DD-A212-ED230A46D304}"/>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97D85269-B27D-403D-8BC0-E8A7B2C802A0}"/>
              </a:ext>
            </a:extLst>
          </p:cNvPr>
          <p:cNvSpPr>
            <a:spLocks noGrp="1"/>
          </p:cNvSpPr>
          <p:nvPr>
            <p:ph type="sldNum" sz="quarter" idx="12"/>
          </p:nvPr>
        </p:nvSpPr>
        <p:spPr/>
        <p:txBody>
          <a:bodyPr/>
          <a:lstStyle/>
          <a:p>
            <a:fld id="{707EBC05-AD4A-43C3-A6DF-1409246104C0}" type="slidenum">
              <a:rPr lang="zh-TW" altLang="en-US" smtClean="0"/>
              <a:pPr/>
              <a:t>34</a:t>
            </a:fld>
            <a:endParaRPr lang="zh-TW" altLang="en-US" dirty="0"/>
          </a:p>
        </p:txBody>
      </p:sp>
      <p:sp>
        <p:nvSpPr>
          <p:cNvPr id="41" name="Google Shape;51;p2">
            <a:extLst>
              <a:ext uri="{FF2B5EF4-FFF2-40B4-BE49-F238E27FC236}">
                <a16:creationId xmlns:a16="http://schemas.microsoft.com/office/drawing/2014/main" id="{4506A791-10C7-42CD-BAEE-A77B4F33BA05}"/>
              </a:ext>
            </a:extLst>
          </p:cNvPr>
          <p:cNvSpPr/>
          <p:nvPr/>
        </p:nvSpPr>
        <p:spPr>
          <a:xfrm>
            <a:off x="7235069" y="2796213"/>
            <a:ext cx="1378258"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zh-TW" altLang="en-US"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目標記數</a:t>
            </a:r>
            <a:endParaRPr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endParaRPr>
          </a:p>
        </p:txBody>
      </p:sp>
      <p:sp>
        <p:nvSpPr>
          <p:cNvPr id="42" name="Google Shape;49;p2">
            <a:extLst>
              <a:ext uri="{FF2B5EF4-FFF2-40B4-BE49-F238E27FC236}">
                <a16:creationId xmlns:a16="http://schemas.microsoft.com/office/drawing/2014/main" id="{472E9084-0502-4FC3-BD35-7A7AFAAC2C81}"/>
              </a:ext>
            </a:extLst>
          </p:cNvPr>
          <p:cNvSpPr/>
          <p:nvPr/>
        </p:nvSpPr>
        <p:spPr>
          <a:xfrm>
            <a:off x="968359" y="2800915"/>
            <a:ext cx="1365844"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altLang="en-US" sz="1600" b="1" i="0" u="none" strike="noStrike" cap="none"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判斷畫面是否有人</a:t>
            </a:r>
            <a:endParaRPr sz="1600" b="1" dirty="0">
              <a:latin typeface="Helvetica" panose="020B0604020202020204" pitchFamily="34" charset="0"/>
              <a:ea typeface="微軟正黑體" panose="020B0604030504040204" pitchFamily="34" charset="-120"/>
              <a:cs typeface="Helvetica" panose="020B0604020202020204" pitchFamily="34" charset="0"/>
            </a:endParaRPr>
          </a:p>
        </p:txBody>
      </p:sp>
      <p:sp>
        <p:nvSpPr>
          <p:cNvPr id="43" name="Google Shape;50;p2">
            <a:extLst>
              <a:ext uri="{FF2B5EF4-FFF2-40B4-BE49-F238E27FC236}">
                <a16:creationId xmlns:a16="http://schemas.microsoft.com/office/drawing/2014/main" id="{36C2133A-87AE-474F-BD19-DED4AE17248B}"/>
              </a:ext>
            </a:extLst>
          </p:cNvPr>
          <p:cNvSpPr/>
          <p:nvPr/>
        </p:nvSpPr>
        <p:spPr>
          <a:xfrm>
            <a:off x="3051839" y="2800914"/>
            <a:ext cx="1378258"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zh-TW" altLang="en-US"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目標追蹤</a:t>
            </a:r>
            <a:endParaRPr lang="en-US"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endParaRPr>
          </a:p>
        </p:txBody>
      </p:sp>
      <p:sp>
        <p:nvSpPr>
          <p:cNvPr id="44" name="Google Shape;51;p2">
            <a:extLst>
              <a:ext uri="{FF2B5EF4-FFF2-40B4-BE49-F238E27FC236}">
                <a16:creationId xmlns:a16="http://schemas.microsoft.com/office/drawing/2014/main" id="{40D0781B-D1FF-4423-B0BB-3DC5C05724DF}"/>
              </a:ext>
            </a:extLst>
          </p:cNvPr>
          <p:cNvSpPr/>
          <p:nvPr/>
        </p:nvSpPr>
        <p:spPr>
          <a:xfrm>
            <a:off x="5145612" y="2800914"/>
            <a:ext cx="1378259"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zh-TW" altLang="en-US"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目標從畫面消失</a:t>
            </a:r>
            <a:endParaRPr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endParaRPr>
          </a:p>
        </p:txBody>
      </p:sp>
      <p:sp>
        <p:nvSpPr>
          <p:cNvPr id="45" name="箭號: 向右 44">
            <a:extLst>
              <a:ext uri="{FF2B5EF4-FFF2-40B4-BE49-F238E27FC236}">
                <a16:creationId xmlns:a16="http://schemas.microsoft.com/office/drawing/2014/main" id="{BD019CB4-8B27-47E9-92FB-9F15AE0F417E}"/>
              </a:ext>
            </a:extLst>
          </p:cNvPr>
          <p:cNvSpPr/>
          <p:nvPr/>
        </p:nvSpPr>
        <p:spPr>
          <a:xfrm>
            <a:off x="8789978" y="3396795"/>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46" name="Google Shape;55;p2">
            <a:extLst>
              <a:ext uri="{FF2B5EF4-FFF2-40B4-BE49-F238E27FC236}">
                <a16:creationId xmlns:a16="http://schemas.microsoft.com/office/drawing/2014/main" id="{0FC9E02A-60B1-4F2B-B28F-2C8F3A592306}"/>
              </a:ext>
            </a:extLst>
          </p:cNvPr>
          <p:cNvSpPr/>
          <p:nvPr/>
        </p:nvSpPr>
        <p:spPr>
          <a:xfrm>
            <a:off x="9290734" y="3235574"/>
            <a:ext cx="1365844" cy="601844"/>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zh-TW" altLang="en-US"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回傳至</a:t>
            </a:r>
            <a:br>
              <a:rPr lang="en-US" altLang="zh-TW"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br>
            <a:r>
              <a:rPr lang="en-US" altLang="zh-TW"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Kafka</a:t>
            </a:r>
            <a:endParaRPr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52" name="Google Shape;50;p2">
            <a:extLst>
              <a:ext uri="{FF2B5EF4-FFF2-40B4-BE49-F238E27FC236}">
                <a16:creationId xmlns:a16="http://schemas.microsoft.com/office/drawing/2014/main" id="{90CEF635-D74D-408F-8FB6-0F98BDA09E31}"/>
              </a:ext>
            </a:extLst>
          </p:cNvPr>
          <p:cNvSpPr/>
          <p:nvPr/>
        </p:nvSpPr>
        <p:spPr>
          <a:xfrm>
            <a:off x="1978358" y="4179602"/>
            <a:ext cx="1378258"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b="1" dirty="0" err="1">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YOLO+DeepSORT</a:t>
            </a:r>
            <a:endParaRPr lang="en-US"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endParaRPr>
          </a:p>
        </p:txBody>
      </p:sp>
      <p:sp>
        <p:nvSpPr>
          <p:cNvPr id="53" name="Google Shape;55;p2">
            <a:extLst>
              <a:ext uri="{FF2B5EF4-FFF2-40B4-BE49-F238E27FC236}">
                <a16:creationId xmlns:a16="http://schemas.microsoft.com/office/drawing/2014/main" id="{68BD43D1-28FF-4165-8334-69A581C42DEE}"/>
              </a:ext>
            </a:extLst>
          </p:cNvPr>
          <p:cNvSpPr/>
          <p:nvPr/>
        </p:nvSpPr>
        <p:spPr>
          <a:xfrm>
            <a:off x="9290734" y="2368029"/>
            <a:ext cx="1365844" cy="601844"/>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zh-TW" altLang="en-US"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回傳至</a:t>
            </a:r>
            <a:r>
              <a:rPr lang="en-US" altLang="zh-TW"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MySQL</a:t>
            </a:r>
            <a:endParaRPr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54" name="箭號: 向右 53">
            <a:extLst>
              <a:ext uri="{FF2B5EF4-FFF2-40B4-BE49-F238E27FC236}">
                <a16:creationId xmlns:a16="http://schemas.microsoft.com/office/drawing/2014/main" id="{4272D132-8F81-4A63-8D3E-E26D6EE09F56}"/>
              </a:ext>
            </a:extLst>
          </p:cNvPr>
          <p:cNvSpPr/>
          <p:nvPr/>
        </p:nvSpPr>
        <p:spPr>
          <a:xfrm>
            <a:off x="8789978" y="2529250"/>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Tree>
    <p:extLst>
      <p:ext uri="{BB962C8B-B14F-4D97-AF65-F5344CB8AC3E}">
        <p14:creationId xmlns:p14="http://schemas.microsoft.com/office/powerpoint/2010/main" val="58980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1;p9">
            <a:extLst>
              <a:ext uri="{FF2B5EF4-FFF2-40B4-BE49-F238E27FC236}">
                <a16:creationId xmlns:a16="http://schemas.microsoft.com/office/drawing/2014/main" id="{8CF83207-D6D9-4783-BAC4-5A0F915ABBE7}"/>
              </a:ext>
            </a:extLst>
          </p:cNvPr>
          <p:cNvSpPr txBox="1"/>
          <p:nvPr/>
        </p:nvSpPr>
        <p:spPr>
          <a:xfrm>
            <a:off x="2699602" y="2256964"/>
            <a:ext cx="5314393"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i="0">
              <a:solidFill>
                <a:srgbClr val="222222"/>
              </a:solidFill>
              <a:latin typeface="Arial"/>
              <a:ea typeface="Arial"/>
              <a:cs typeface="Arial"/>
              <a:sym typeface="Arial"/>
            </a:endParaRPr>
          </a:p>
          <a:p>
            <a:pPr marL="0" marR="0" lvl="0" indent="0" algn="l" rtl="0">
              <a:spcBef>
                <a:spcPts val="0"/>
              </a:spcBef>
              <a:spcAft>
                <a:spcPts val="0"/>
              </a:spcAft>
              <a:buNone/>
            </a:pPr>
            <a:endParaRPr sz="1800" b="1" i="0">
              <a:solidFill>
                <a:srgbClr val="222222"/>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Microsoft JhengHei"/>
              <a:ea typeface="Microsoft JhengHei"/>
              <a:cs typeface="Microsoft JhengHei"/>
              <a:sym typeface="Microsoft JhengHei"/>
            </a:endParaRPr>
          </a:p>
        </p:txBody>
      </p:sp>
      <p:pic>
        <p:nvPicPr>
          <p:cNvPr id="6" name="Google Shape;122;p9">
            <a:extLst>
              <a:ext uri="{FF2B5EF4-FFF2-40B4-BE49-F238E27FC236}">
                <a16:creationId xmlns:a16="http://schemas.microsoft.com/office/drawing/2014/main" id="{475F75EE-B334-4A2E-AAF4-205861EC3610}"/>
              </a:ext>
            </a:extLst>
          </p:cNvPr>
          <p:cNvPicPr preferRelativeResize="0"/>
          <p:nvPr/>
        </p:nvPicPr>
        <p:blipFill rotWithShape="1">
          <a:blip r:embed="rId2">
            <a:alphaModFix/>
          </a:blip>
          <a:srcRect/>
          <a:stretch/>
        </p:blipFill>
        <p:spPr>
          <a:xfrm>
            <a:off x="1856229" y="1151533"/>
            <a:ext cx="3670483" cy="2113685"/>
          </a:xfrm>
          <a:prstGeom prst="rect">
            <a:avLst/>
          </a:prstGeom>
          <a:noFill/>
          <a:ln>
            <a:noFill/>
          </a:ln>
        </p:spPr>
      </p:pic>
      <p:pic>
        <p:nvPicPr>
          <p:cNvPr id="7" name="Google Shape;123;p9">
            <a:extLst>
              <a:ext uri="{FF2B5EF4-FFF2-40B4-BE49-F238E27FC236}">
                <a16:creationId xmlns:a16="http://schemas.microsoft.com/office/drawing/2014/main" id="{A4C13A2B-C2EF-4F3A-9925-38175C7B7E0B}"/>
              </a:ext>
            </a:extLst>
          </p:cNvPr>
          <p:cNvPicPr preferRelativeResize="0"/>
          <p:nvPr/>
        </p:nvPicPr>
        <p:blipFill rotWithShape="1">
          <a:blip r:embed="rId3">
            <a:alphaModFix/>
          </a:blip>
          <a:srcRect/>
          <a:stretch/>
        </p:blipFill>
        <p:spPr>
          <a:xfrm>
            <a:off x="6560507" y="1151533"/>
            <a:ext cx="3447061" cy="2113685"/>
          </a:xfrm>
          <a:prstGeom prst="rect">
            <a:avLst/>
          </a:prstGeom>
          <a:noFill/>
          <a:ln>
            <a:noFill/>
          </a:ln>
        </p:spPr>
      </p:pic>
      <p:pic>
        <p:nvPicPr>
          <p:cNvPr id="8" name="Google Shape;124;p9">
            <a:extLst>
              <a:ext uri="{FF2B5EF4-FFF2-40B4-BE49-F238E27FC236}">
                <a16:creationId xmlns:a16="http://schemas.microsoft.com/office/drawing/2014/main" id="{C74FF85C-5205-402F-A2F2-9E3B7FF4C394}"/>
              </a:ext>
            </a:extLst>
          </p:cNvPr>
          <p:cNvPicPr preferRelativeResize="0"/>
          <p:nvPr/>
        </p:nvPicPr>
        <p:blipFill rotWithShape="1">
          <a:blip r:embed="rId4">
            <a:alphaModFix/>
          </a:blip>
          <a:srcRect/>
          <a:stretch/>
        </p:blipFill>
        <p:spPr>
          <a:xfrm>
            <a:off x="3778620" y="3793445"/>
            <a:ext cx="4454238" cy="2570929"/>
          </a:xfrm>
          <a:prstGeom prst="rect">
            <a:avLst/>
          </a:prstGeom>
          <a:noFill/>
          <a:ln>
            <a:noFill/>
          </a:ln>
        </p:spPr>
      </p:pic>
      <p:sp>
        <p:nvSpPr>
          <p:cNvPr id="9" name="Google Shape;125;p9">
            <a:extLst>
              <a:ext uri="{FF2B5EF4-FFF2-40B4-BE49-F238E27FC236}">
                <a16:creationId xmlns:a16="http://schemas.microsoft.com/office/drawing/2014/main" id="{28431980-C2BB-41BE-85A2-61B881880B82}"/>
              </a:ext>
            </a:extLst>
          </p:cNvPr>
          <p:cNvSpPr/>
          <p:nvPr/>
        </p:nvSpPr>
        <p:spPr>
          <a:xfrm>
            <a:off x="5852188" y="2179819"/>
            <a:ext cx="468569" cy="486165"/>
          </a:xfrm>
          <a:prstGeom prst="mathPlus">
            <a:avLst/>
          </a:prstGeom>
          <a:solidFill>
            <a:srgbClr val="0070C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文字方塊 14">
            <a:extLst>
              <a:ext uri="{FF2B5EF4-FFF2-40B4-BE49-F238E27FC236}">
                <a16:creationId xmlns:a16="http://schemas.microsoft.com/office/drawing/2014/main" id="{5A23ED5E-B785-4A2E-87AD-30A3B0465130}"/>
              </a:ext>
            </a:extLst>
          </p:cNvPr>
          <p:cNvSpPr txBox="1"/>
          <p:nvPr/>
        </p:nvSpPr>
        <p:spPr>
          <a:xfrm>
            <a:off x="471317" y="324642"/>
            <a:ext cx="5363425" cy="1384995"/>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微軟正黑體" panose="020B0604030504040204" pitchFamily="34" charset="-120"/>
                <a:ea typeface="微軟正黑體" panose="020B0604030504040204" pitchFamily="34" charset="-120"/>
              </a:rPr>
              <a:t>多目標追蹤與雙向計數流程</a:t>
            </a:r>
          </a:p>
          <a:p>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6" name="箭號: 向右 15">
            <a:extLst>
              <a:ext uri="{FF2B5EF4-FFF2-40B4-BE49-F238E27FC236}">
                <a16:creationId xmlns:a16="http://schemas.microsoft.com/office/drawing/2014/main" id="{AD08BB28-FBF9-4D5F-B392-6E196872B047}"/>
              </a:ext>
            </a:extLst>
          </p:cNvPr>
          <p:cNvSpPr/>
          <p:nvPr/>
        </p:nvSpPr>
        <p:spPr>
          <a:xfrm rot="5400000">
            <a:off x="4790743" y="3389631"/>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18" name="箭號: 向右 17">
            <a:extLst>
              <a:ext uri="{FF2B5EF4-FFF2-40B4-BE49-F238E27FC236}">
                <a16:creationId xmlns:a16="http://schemas.microsoft.com/office/drawing/2014/main" id="{40B7B0DE-6700-444E-9CB6-3DF7AE153EA7}"/>
              </a:ext>
            </a:extLst>
          </p:cNvPr>
          <p:cNvSpPr/>
          <p:nvPr/>
        </p:nvSpPr>
        <p:spPr>
          <a:xfrm rot="5400000">
            <a:off x="7142334" y="3389631"/>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10" name="群組 9">
            <a:extLst>
              <a:ext uri="{FF2B5EF4-FFF2-40B4-BE49-F238E27FC236}">
                <a16:creationId xmlns:a16="http://schemas.microsoft.com/office/drawing/2014/main" id="{4F7849CF-24A2-4CDD-90A4-81B9587AB28B}"/>
              </a:ext>
            </a:extLst>
          </p:cNvPr>
          <p:cNvGrpSpPr/>
          <p:nvPr/>
        </p:nvGrpSpPr>
        <p:grpSpPr>
          <a:xfrm>
            <a:off x="6315613" y="261142"/>
            <a:ext cx="3552287" cy="619904"/>
            <a:chOff x="6315613" y="261142"/>
            <a:chExt cx="3552287" cy="619904"/>
          </a:xfrm>
        </p:grpSpPr>
        <p:sp>
          <p:nvSpPr>
            <p:cNvPr id="11" name="矩形: 圓角 10">
              <a:extLst>
                <a:ext uri="{FF2B5EF4-FFF2-40B4-BE49-F238E27FC236}">
                  <a16:creationId xmlns:a16="http://schemas.microsoft.com/office/drawing/2014/main" id="{20B63FCB-C432-41CF-A470-21C220F71780}"/>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97F82543-FA8C-4D91-AC95-F36C3D722437}"/>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進度條">
              <a:extLst>
                <a:ext uri="{FF2B5EF4-FFF2-40B4-BE49-F238E27FC236}">
                  <a16:creationId xmlns:a16="http://schemas.microsoft.com/office/drawing/2014/main" id="{AE179289-9BE0-4334-B9EC-5010CA316E48}"/>
                </a:ext>
              </a:extLst>
            </p:cNvPr>
            <p:cNvSpPr/>
            <p:nvPr/>
          </p:nvSpPr>
          <p:spPr>
            <a:xfrm>
              <a:off x="6624042" y="471562"/>
              <a:ext cx="1296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C047FF3E-2A64-4748-85D8-E491B9F0FEF0}"/>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橢圓 16">
              <a:extLst>
                <a:ext uri="{FF2B5EF4-FFF2-40B4-BE49-F238E27FC236}">
                  <a16:creationId xmlns:a16="http://schemas.microsoft.com/office/drawing/2014/main" id="{C07CE1C9-0E29-4C28-974A-951F473FB29A}"/>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AB295A56-9C5B-4AB4-8501-D693C7C7F4B3}"/>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BEB6FA81-6B4F-454C-8393-91F60A919643}"/>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7382BC7-9437-4407-AF02-69A4435E1ABE}"/>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AB4B311C-D91E-41C9-9F5F-D3E334B28D9E}"/>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4E5052A1-6EB8-4041-A147-A7EE674CE987}"/>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56574F95-ADD7-4D3C-B2DB-D7B7400BDACA}"/>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標題 5">
              <a:extLst>
                <a:ext uri="{FF2B5EF4-FFF2-40B4-BE49-F238E27FC236}">
                  <a16:creationId xmlns:a16="http://schemas.microsoft.com/office/drawing/2014/main" id="{F5E43957-CBFD-405A-B908-5EDBC69BEC01}"/>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6" name="標題 5">
              <a:extLst>
                <a:ext uri="{FF2B5EF4-FFF2-40B4-BE49-F238E27FC236}">
                  <a16:creationId xmlns:a16="http://schemas.microsoft.com/office/drawing/2014/main" id="{0EAE8EB6-D426-4D0B-911A-BDE446DA3A99}"/>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27" name="橢圓 26">
              <a:extLst>
                <a:ext uri="{FF2B5EF4-FFF2-40B4-BE49-F238E27FC236}">
                  <a16:creationId xmlns:a16="http://schemas.microsoft.com/office/drawing/2014/main" id="{7395DC64-F4BB-4869-B1CB-1FDB00962DD5}"/>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橢圓 27">
              <a:extLst>
                <a:ext uri="{FF2B5EF4-FFF2-40B4-BE49-F238E27FC236}">
                  <a16:creationId xmlns:a16="http://schemas.microsoft.com/office/drawing/2014/main" id="{9440BFE7-9162-490F-8661-F52B611186F2}"/>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15098548-3019-450F-BBF1-3116654B075A}"/>
              </a:ext>
            </a:extLst>
          </p:cNvPr>
          <p:cNvSpPr>
            <a:spLocks noGrp="1"/>
          </p:cNvSpPr>
          <p:nvPr>
            <p:ph type="sldNum" sz="quarter" idx="12"/>
          </p:nvPr>
        </p:nvSpPr>
        <p:spPr/>
        <p:txBody>
          <a:bodyPr/>
          <a:lstStyle/>
          <a:p>
            <a:fld id="{707EBC05-AD4A-43C3-A6DF-1409246104C0}" type="slidenum">
              <a:rPr lang="zh-TW" altLang="en-US" smtClean="0"/>
              <a:pPr/>
              <a:t>35</a:t>
            </a:fld>
            <a:endParaRPr lang="zh-TW" altLang="en-US" dirty="0"/>
          </a:p>
        </p:txBody>
      </p:sp>
    </p:spTree>
    <p:extLst>
      <p:ext uri="{BB962C8B-B14F-4D97-AF65-F5344CB8AC3E}">
        <p14:creationId xmlns:p14="http://schemas.microsoft.com/office/powerpoint/2010/main" val="236446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p1">
            <a:extLst>
              <a:ext uri="{FF2B5EF4-FFF2-40B4-BE49-F238E27FC236}">
                <a16:creationId xmlns:a16="http://schemas.microsoft.com/office/drawing/2014/main" id="{F5DB00EC-C1BA-4E44-916F-AF7B1E39B1F0}"/>
              </a:ext>
            </a:extLst>
          </p:cNvPr>
          <p:cNvPicPr preferRelativeResize="0"/>
          <p:nvPr/>
        </p:nvPicPr>
        <p:blipFill rotWithShape="1">
          <a:blip r:embed="rId2">
            <a:alphaModFix/>
          </a:blip>
          <a:srcRect/>
          <a:stretch/>
        </p:blipFill>
        <p:spPr>
          <a:xfrm>
            <a:off x="1295438" y="1070873"/>
            <a:ext cx="2027387" cy="452746"/>
          </a:xfrm>
          <a:prstGeom prst="rect">
            <a:avLst/>
          </a:prstGeom>
          <a:noFill/>
          <a:ln>
            <a:noFill/>
          </a:ln>
        </p:spPr>
      </p:pic>
      <p:pic>
        <p:nvPicPr>
          <p:cNvPr id="6" name="Google Shape;41;p1">
            <a:extLst>
              <a:ext uri="{FF2B5EF4-FFF2-40B4-BE49-F238E27FC236}">
                <a16:creationId xmlns:a16="http://schemas.microsoft.com/office/drawing/2014/main" id="{D89FB4E5-A4E5-4195-A5A9-99335C1A7DEE}"/>
              </a:ext>
            </a:extLst>
          </p:cNvPr>
          <p:cNvPicPr preferRelativeResize="0"/>
          <p:nvPr/>
        </p:nvPicPr>
        <p:blipFill rotWithShape="1">
          <a:blip r:embed="rId3">
            <a:alphaModFix/>
          </a:blip>
          <a:srcRect/>
          <a:stretch/>
        </p:blipFill>
        <p:spPr>
          <a:xfrm>
            <a:off x="3407502" y="1075938"/>
            <a:ext cx="1692101" cy="447681"/>
          </a:xfrm>
          <a:prstGeom prst="rect">
            <a:avLst/>
          </a:prstGeom>
          <a:noFill/>
          <a:ln>
            <a:noFill/>
          </a:ln>
        </p:spPr>
      </p:pic>
      <p:sp>
        <p:nvSpPr>
          <p:cNvPr id="7" name="Google Shape;47;p2">
            <a:extLst>
              <a:ext uri="{FF2B5EF4-FFF2-40B4-BE49-F238E27FC236}">
                <a16:creationId xmlns:a16="http://schemas.microsoft.com/office/drawing/2014/main" id="{75A91511-E8B3-4AE5-B6CF-A7F1DA13B53D}"/>
              </a:ext>
            </a:extLst>
          </p:cNvPr>
          <p:cNvSpPr txBox="1">
            <a:spLocks/>
          </p:cNvSpPr>
          <p:nvPr/>
        </p:nvSpPr>
        <p:spPr>
          <a:xfrm>
            <a:off x="1295438" y="1431212"/>
            <a:ext cx="8777776" cy="64008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buClr>
                <a:srgbClr val="3A3838"/>
              </a:buClr>
              <a:buSzPts val="3200"/>
              <a:buFont typeface="Arial Black"/>
              <a:buNone/>
            </a:pPr>
            <a:r>
              <a:rPr lang="en-US" altLang="zh-TW"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YOLOv5+DeepSORT</a:t>
            </a:r>
            <a:r>
              <a:rPr lang="zh-TW" altLang="en-US"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多目標追蹤與雙向計數流程</a:t>
            </a:r>
          </a:p>
        </p:txBody>
      </p:sp>
      <p:sp>
        <p:nvSpPr>
          <p:cNvPr id="9" name="Google Shape;49;p2">
            <a:extLst>
              <a:ext uri="{FF2B5EF4-FFF2-40B4-BE49-F238E27FC236}">
                <a16:creationId xmlns:a16="http://schemas.microsoft.com/office/drawing/2014/main" id="{852FB242-0A8A-4E0E-A7A0-A9152EBE1C91}"/>
              </a:ext>
            </a:extLst>
          </p:cNvPr>
          <p:cNvSpPr/>
          <p:nvPr/>
        </p:nvSpPr>
        <p:spPr>
          <a:xfrm>
            <a:off x="984878" y="2806908"/>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YOLOv5檢測器</a:t>
            </a:r>
            <a:endParaRPr sz="1600" b="1" dirty="0">
              <a:latin typeface="Helvetica" panose="020B0604020202020204" pitchFamily="34" charset="0"/>
              <a:ea typeface="微軟正黑體" panose="020B0604030504040204" pitchFamily="34" charset="-120"/>
              <a:cs typeface="Helvetica" panose="020B0604020202020204" pitchFamily="34" charset="0"/>
            </a:endParaRPr>
          </a:p>
        </p:txBody>
      </p:sp>
      <p:sp>
        <p:nvSpPr>
          <p:cNvPr id="10" name="Google Shape;50;p2">
            <a:extLst>
              <a:ext uri="{FF2B5EF4-FFF2-40B4-BE49-F238E27FC236}">
                <a16:creationId xmlns:a16="http://schemas.microsoft.com/office/drawing/2014/main" id="{91A7284B-8072-4DA7-B2A4-DA28FCCA37C5}"/>
              </a:ext>
            </a:extLst>
          </p:cNvPr>
          <p:cNvSpPr/>
          <p:nvPr/>
        </p:nvSpPr>
        <p:spPr>
          <a:xfrm>
            <a:off x="3849952" y="2819192"/>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b="1" dirty="0" err="1">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DeepSORT跟蹤器</a:t>
            </a:r>
            <a:endParaRPr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1" name="Google Shape;51;p2">
            <a:extLst>
              <a:ext uri="{FF2B5EF4-FFF2-40B4-BE49-F238E27FC236}">
                <a16:creationId xmlns:a16="http://schemas.microsoft.com/office/drawing/2014/main" id="{A1B1956F-F144-4235-9170-876145809C26}"/>
              </a:ext>
            </a:extLst>
          </p:cNvPr>
          <p:cNvSpPr/>
          <p:nvPr/>
        </p:nvSpPr>
        <p:spPr>
          <a:xfrm>
            <a:off x="3849952" y="4179602"/>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b="1" dirty="0" err="1">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目標框標記ID</a:t>
            </a:r>
            <a:endParaRPr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endParaRPr>
          </a:p>
        </p:txBody>
      </p:sp>
      <p:sp>
        <p:nvSpPr>
          <p:cNvPr id="15" name="Google Shape;55;p2">
            <a:extLst>
              <a:ext uri="{FF2B5EF4-FFF2-40B4-BE49-F238E27FC236}">
                <a16:creationId xmlns:a16="http://schemas.microsoft.com/office/drawing/2014/main" id="{82BB058D-7D98-4522-84D0-1A9327438CC5}"/>
              </a:ext>
            </a:extLst>
          </p:cNvPr>
          <p:cNvSpPr/>
          <p:nvPr/>
        </p:nvSpPr>
        <p:spPr>
          <a:xfrm>
            <a:off x="9290734" y="2801190"/>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b="1">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目標記數</a:t>
            </a:r>
            <a:endParaRPr sz="1600" b="1">
              <a:solidFill>
                <a:schemeClr val="lt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6" name="Google Shape;56;p2">
            <a:extLst>
              <a:ext uri="{FF2B5EF4-FFF2-40B4-BE49-F238E27FC236}">
                <a16:creationId xmlns:a16="http://schemas.microsoft.com/office/drawing/2014/main" id="{7386DBBC-F239-4C53-A9C8-00F61FB78B65}"/>
              </a:ext>
            </a:extLst>
          </p:cNvPr>
          <p:cNvSpPr/>
          <p:nvPr/>
        </p:nvSpPr>
        <p:spPr>
          <a:xfrm>
            <a:off x="984878" y="4179603"/>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b="1" dirty="0" err="1">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預訓練的權重</a:t>
            </a:r>
            <a:endParaRPr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3" name="文字方塊 22">
            <a:extLst>
              <a:ext uri="{FF2B5EF4-FFF2-40B4-BE49-F238E27FC236}">
                <a16:creationId xmlns:a16="http://schemas.microsoft.com/office/drawing/2014/main" id="{460BD3AB-2E39-4F9D-8F76-C8BDA2C4CE44}"/>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a:t>
            </a:r>
          </a:p>
        </p:txBody>
      </p:sp>
      <p:sp>
        <p:nvSpPr>
          <p:cNvPr id="25" name="箭號: 向右 24">
            <a:extLst>
              <a:ext uri="{FF2B5EF4-FFF2-40B4-BE49-F238E27FC236}">
                <a16:creationId xmlns:a16="http://schemas.microsoft.com/office/drawing/2014/main" id="{0A4DC366-ED7D-4CC6-B217-A9E9E372E850}"/>
              </a:ext>
            </a:extLst>
          </p:cNvPr>
          <p:cNvSpPr/>
          <p:nvPr/>
        </p:nvSpPr>
        <p:spPr>
          <a:xfrm>
            <a:off x="3317501" y="2969873"/>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26" name="箭號: 向右 25">
            <a:extLst>
              <a:ext uri="{FF2B5EF4-FFF2-40B4-BE49-F238E27FC236}">
                <a16:creationId xmlns:a16="http://schemas.microsoft.com/office/drawing/2014/main" id="{F7B4EBCA-631A-4054-9D53-EEE95905DE06}"/>
              </a:ext>
            </a:extLst>
          </p:cNvPr>
          <p:cNvSpPr/>
          <p:nvPr/>
        </p:nvSpPr>
        <p:spPr>
          <a:xfrm>
            <a:off x="6078311" y="2969873"/>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Helvetica" panose="020B0604020202020204" pitchFamily="34" charset="0"/>
              <a:ea typeface="微軟正黑體" panose="020B0604030504040204" pitchFamily="34" charset="-120"/>
              <a:cs typeface="Helvetica" panose="020B0604020202020204" pitchFamily="34" charset="0"/>
            </a:endParaRPr>
          </a:p>
        </p:txBody>
      </p:sp>
      <p:sp>
        <p:nvSpPr>
          <p:cNvPr id="27" name="箭號: 向右 26">
            <a:extLst>
              <a:ext uri="{FF2B5EF4-FFF2-40B4-BE49-F238E27FC236}">
                <a16:creationId xmlns:a16="http://schemas.microsoft.com/office/drawing/2014/main" id="{26700C22-DC75-4EE0-928B-476C84CBB81C}"/>
              </a:ext>
            </a:extLst>
          </p:cNvPr>
          <p:cNvSpPr/>
          <p:nvPr/>
        </p:nvSpPr>
        <p:spPr>
          <a:xfrm>
            <a:off x="8783080" y="2969873"/>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28" name="箭號: 向右 27">
            <a:extLst>
              <a:ext uri="{FF2B5EF4-FFF2-40B4-BE49-F238E27FC236}">
                <a16:creationId xmlns:a16="http://schemas.microsoft.com/office/drawing/2014/main" id="{8CAB943B-6759-4DC1-B814-6419C073A6A4}"/>
              </a:ext>
            </a:extLst>
          </p:cNvPr>
          <p:cNvSpPr/>
          <p:nvPr/>
        </p:nvSpPr>
        <p:spPr>
          <a:xfrm rot="16200000">
            <a:off x="1856305" y="3679575"/>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
        <p:nvSpPr>
          <p:cNvPr id="29" name="箭號: 向右 28">
            <a:extLst>
              <a:ext uri="{FF2B5EF4-FFF2-40B4-BE49-F238E27FC236}">
                <a16:creationId xmlns:a16="http://schemas.microsoft.com/office/drawing/2014/main" id="{746467A5-C0D5-442A-B2D6-545BCD6C0938}"/>
              </a:ext>
            </a:extLst>
          </p:cNvPr>
          <p:cNvSpPr/>
          <p:nvPr/>
        </p:nvSpPr>
        <p:spPr>
          <a:xfrm rot="16200000">
            <a:off x="4773647" y="3679575"/>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17" name="群組 16">
            <a:extLst>
              <a:ext uri="{FF2B5EF4-FFF2-40B4-BE49-F238E27FC236}">
                <a16:creationId xmlns:a16="http://schemas.microsoft.com/office/drawing/2014/main" id="{97FF2340-5DD9-4E6D-98D7-74D4B7388E38}"/>
              </a:ext>
            </a:extLst>
          </p:cNvPr>
          <p:cNvGrpSpPr/>
          <p:nvPr/>
        </p:nvGrpSpPr>
        <p:grpSpPr>
          <a:xfrm>
            <a:off x="6315613" y="261142"/>
            <a:ext cx="3552287" cy="619904"/>
            <a:chOff x="6315613" y="261142"/>
            <a:chExt cx="3552287" cy="619904"/>
          </a:xfrm>
        </p:grpSpPr>
        <p:sp>
          <p:nvSpPr>
            <p:cNvPr id="19" name="矩形: 圓角 18">
              <a:extLst>
                <a:ext uri="{FF2B5EF4-FFF2-40B4-BE49-F238E27FC236}">
                  <a16:creationId xmlns:a16="http://schemas.microsoft.com/office/drawing/2014/main" id="{854935BD-6A79-436A-A52D-8AEF541FE0FF}"/>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2FEA8D73-9DB6-44B4-BD9D-59BAE17D2E13}"/>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進度條">
              <a:extLst>
                <a:ext uri="{FF2B5EF4-FFF2-40B4-BE49-F238E27FC236}">
                  <a16:creationId xmlns:a16="http://schemas.microsoft.com/office/drawing/2014/main" id="{783C017F-0047-4429-B65C-762860A33EE9}"/>
                </a:ext>
              </a:extLst>
            </p:cNvPr>
            <p:cNvSpPr/>
            <p:nvPr/>
          </p:nvSpPr>
          <p:spPr>
            <a:xfrm>
              <a:off x="6624042" y="471562"/>
              <a:ext cx="97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1C14ADB6-FB1C-419B-B385-CCAE1232AB41}"/>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a:extLst>
                <a:ext uri="{FF2B5EF4-FFF2-40B4-BE49-F238E27FC236}">
                  <a16:creationId xmlns:a16="http://schemas.microsoft.com/office/drawing/2014/main" id="{75596F97-991D-4E16-A054-488B390B2E9B}"/>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CCE67917-69BE-4CCA-AEC1-93A037D444FF}"/>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C05E76D4-C803-4737-977F-33214A79974C}"/>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ED8B685B-C97E-4640-92BE-F195E4B0FF77}"/>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4349398D-EB4D-4DB1-A92F-D9598A111BBB}"/>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D70A44A0-0D97-4C62-8105-AE183C1DEAE4}"/>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AAFB62D4-B426-4EED-9457-111F768CA5EC}"/>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標題 5">
              <a:extLst>
                <a:ext uri="{FF2B5EF4-FFF2-40B4-BE49-F238E27FC236}">
                  <a16:creationId xmlns:a16="http://schemas.microsoft.com/office/drawing/2014/main" id="{B28547B3-EBB8-40E4-A57D-6201A1AE7616}"/>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8" name="標題 5">
              <a:extLst>
                <a:ext uri="{FF2B5EF4-FFF2-40B4-BE49-F238E27FC236}">
                  <a16:creationId xmlns:a16="http://schemas.microsoft.com/office/drawing/2014/main" id="{CD346183-DB04-4582-9282-C7A4AB5344CD}"/>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39" name="橢圓 38">
              <a:extLst>
                <a:ext uri="{FF2B5EF4-FFF2-40B4-BE49-F238E27FC236}">
                  <a16:creationId xmlns:a16="http://schemas.microsoft.com/office/drawing/2014/main" id="{28E66654-AFC9-47DB-A0DF-B497672923B6}"/>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橢圓 39">
              <a:extLst>
                <a:ext uri="{FF2B5EF4-FFF2-40B4-BE49-F238E27FC236}">
                  <a16:creationId xmlns:a16="http://schemas.microsoft.com/office/drawing/2014/main" id="{50F3F4C2-C53D-49DD-A212-ED230A46D304}"/>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97D85269-B27D-403D-8BC0-E8A7B2C802A0}"/>
              </a:ext>
            </a:extLst>
          </p:cNvPr>
          <p:cNvSpPr>
            <a:spLocks noGrp="1"/>
          </p:cNvSpPr>
          <p:nvPr>
            <p:ph type="sldNum" sz="quarter" idx="12"/>
          </p:nvPr>
        </p:nvSpPr>
        <p:spPr/>
        <p:txBody>
          <a:bodyPr/>
          <a:lstStyle/>
          <a:p>
            <a:fld id="{707EBC05-AD4A-43C3-A6DF-1409246104C0}" type="slidenum">
              <a:rPr lang="zh-TW" altLang="en-US" smtClean="0"/>
              <a:pPr/>
              <a:t>36</a:t>
            </a:fld>
            <a:endParaRPr lang="zh-TW" altLang="en-US" dirty="0"/>
          </a:p>
        </p:txBody>
      </p:sp>
      <p:sp>
        <p:nvSpPr>
          <p:cNvPr id="41" name="Google Shape;55;p2">
            <a:extLst>
              <a:ext uri="{FF2B5EF4-FFF2-40B4-BE49-F238E27FC236}">
                <a16:creationId xmlns:a16="http://schemas.microsoft.com/office/drawing/2014/main" id="{43510187-5D08-4E6C-AF68-54EFFC42FCF1}"/>
              </a:ext>
            </a:extLst>
          </p:cNvPr>
          <p:cNvSpPr/>
          <p:nvPr/>
        </p:nvSpPr>
        <p:spPr>
          <a:xfrm>
            <a:off x="6537813" y="2801190"/>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zh-TW" altLang="en-US"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Black"/>
              </a:rPr>
              <a:t>方向判斷</a:t>
            </a:r>
          </a:p>
        </p:txBody>
      </p:sp>
      <p:sp>
        <p:nvSpPr>
          <p:cNvPr id="42" name="Google Shape;51;p2">
            <a:extLst>
              <a:ext uri="{FF2B5EF4-FFF2-40B4-BE49-F238E27FC236}">
                <a16:creationId xmlns:a16="http://schemas.microsoft.com/office/drawing/2014/main" id="{D7AFDBFD-7146-4ACF-9764-663CC5E067B0}"/>
              </a:ext>
            </a:extLst>
          </p:cNvPr>
          <p:cNvSpPr/>
          <p:nvPr/>
        </p:nvSpPr>
        <p:spPr>
          <a:xfrm>
            <a:off x="6537813" y="4179602"/>
            <a:ext cx="2066961" cy="617315"/>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zh-TW" altLang="en-US" sz="1600" b="1" dirty="0">
                <a:solidFill>
                  <a:schemeClr val="lt1"/>
                </a:solidFill>
                <a:latin typeface="Helvetica" panose="020B0604020202020204" pitchFamily="34" charset="0"/>
                <a:ea typeface="微軟正黑體" panose="020B0604030504040204" pitchFamily="34" charset="-120"/>
                <a:cs typeface="Helvetica" panose="020B0604020202020204" pitchFamily="34" charset="0"/>
              </a:rPr>
              <a:t>撞線檢測</a:t>
            </a:r>
          </a:p>
        </p:txBody>
      </p:sp>
      <p:sp>
        <p:nvSpPr>
          <p:cNvPr id="43" name="箭號: 向右 42">
            <a:extLst>
              <a:ext uri="{FF2B5EF4-FFF2-40B4-BE49-F238E27FC236}">
                <a16:creationId xmlns:a16="http://schemas.microsoft.com/office/drawing/2014/main" id="{675972A5-78F1-4D82-8039-B2BD8D9A1046}"/>
              </a:ext>
            </a:extLst>
          </p:cNvPr>
          <p:cNvSpPr/>
          <p:nvPr/>
        </p:nvSpPr>
        <p:spPr>
          <a:xfrm rot="16200000">
            <a:off x="7461508" y="3679575"/>
            <a:ext cx="324105" cy="27940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Helvetica" panose="020B0604020202020204" pitchFamily="34" charset="0"/>
              <a:ea typeface="微軟正黑體" panose="020B0604030504040204" pitchFamily="34" charset="-120"/>
              <a:cs typeface="Helvetica" panose="020B0604020202020204" pitchFamily="34" charset="0"/>
            </a:endParaRPr>
          </a:p>
        </p:txBody>
      </p:sp>
    </p:spTree>
    <p:extLst>
      <p:ext uri="{BB962C8B-B14F-4D97-AF65-F5344CB8AC3E}">
        <p14:creationId xmlns:p14="http://schemas.microsoft.com/office/powerpoint/2010/main" val="282703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p3">
            <a:extLst>
              <a:ext uri="{FF2B5EF4-FFF2-40B4-BE49-F238E27FC236}">
                <a16:creationId xmlns:a16="http://schemas.microsoft.com/office/drawing/2014/main" id="{5C844689-07E7-4475-AE27-272F43C552FB}"/>
              </a:ext>
            </a:extLst>
          </p:cNvPr>
          <p:cNvSpPr txBox="1"/>
          <p:nvPr/>
        </p:nvSpPr>
        <p:spPr>
          <a:xfrm>
            <a:off x="1217402" y="1724796"/>
            <a:ext cx="1011982" cy="47114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F3F3F"/>
              </a:buClr>
              <a:buSzPts val="1800"/>
              <a:buFont typeface="Arial"/>
              <a:buNone/>
            </a:pPr>
            <a:r>
              <a:rPr lang="en-US" sz="2400" b="1" i="0" u="none" strike="noStrike" cap="none" dirty="0" err="1">
                <a:solidFill>
                  <a:srgbClr val="333F50"/>
                </a:solidFill>
                <a:latin typeface="微軟正黑體" panose="020B0604030504040204" pitchFamily="34" charset="-120"/>
                <a:ea typeface="微軟正黑體" panose="020B0604030504040204" pitchFamily="34" charset="-120"/>
                <a:cs typeface="Microsoft JhengHei"/>
                <a:sym typeface="Microsoft JhengHei"/>
              </a:rPr>
              <a:t>概述</a:t>
            </a:r>
            <a:endParaRPr sz="2400" dirty="0">
              <a:solidFill>
                <a:srgbClr val="333F50"/>
              </a:solidFill>
              <a:latin typeface="微軟正黑體" panose="020B0604030504040204" pitchFamily="34" charset="-120"/>
              <a:ea typeface="微軟正黑體" panose="020B0604030504040204" pitchFamily="34" charset="-120"/>
            </a:endParaRPr>
          </a:p>
        </p:txBody>
      </p:sp>
      <p:sp>
        <p:nvSpPr>
          <p:cNvPr id="6" name="Google Shape;68;p3">
            <a:extLst>
              <a:ext uri="{FF2B5EF4-FFF2-40B4-BE49-F238E27FC236}">
                <a16:creationId xmlns:a16="http://schemas.microsoft.com/office/drawing/2014/main" id="{13A93019-ABF1-4AE8-B78B-2E61462F12C3}"/>
              </a:ext>
            </a:extLst>
          </p:cNvPr>
          <p:cNvSpPr txBox="1"/>
          <p:nvPr/>
        </p:nvSpPr>
        <p:spPr>
          <a:xfrm>
            <a:off x="1495196" y="2323482"/>
            <a:ext cx="7961320" cy="18312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YOLOv5共有s、m、l、x四個模型，</a:t>
            </a:r>
            <a:r>
              <a:rPr lang="en-US"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相同的資料集場景下，一般YOLOv5-s模型訓練和訓練性能最佳，YOLOv5-x模型mAP指標最佳。</a:t>
            </a:r>
            <a:endParaRPr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a:p>
            <a:pPr marL="0" marR="0" lvl="0" indent="0" algn="l" rtl="0">
              <a:lnSpc>
                <a:spcPct val="150000"/>
              </a:lnSpc>
              <a:spcBef>
                <a:spcPts val="600"/>
              </a:spcBef>
              <a:spcAft>
                <a:spcPts val="0"/>
              </a:spcAft>
              <a:buNone/>
            </a:pPr>
            <a:r>
              <a:rPr lang="en-US"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針對提供帶有物體框標注的資料集，該演算法會預先載入在COCO資料集下訓練過的模型，訓練後生成的模型直接在ModelArts平臺部署成線上服務。</a:t>
            </a:r>
            <a:endParaRPr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p:txBody>
      </p:sp>
      <p:sp>
        <p:nvSpPr>
          <p:cNvPr id="11" name="文字方塊 10">
            <a:extLst>
              <a:ext uri="{FF2B5EF4-FFF2-40B4-BE49-F238E27FC236}">
                <a16:creationId xmlns:a16="http://schemas.microsoft.com/office/drawing/2014/main" id="{12331F69-1B38-4742-8A08-687A1619CEA7}"/>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a:t>
            </a:r>
          </a:p>
        </p:txBody>
      </p:sp>
      <p:pic>
        <p:nvPicPr>
          <p:cNvPr id="13" name="Google Shape;39;p1">
            <a:extLst>
              <a:ext uri="{FF2B5EF4-FFF2-40B4-BE49-F238E27FC236}">
                <a16:creationId xmlns:a16="http://schemas.microsoft.com/office/drawing/2014/main" id="{D6C5E855-E5DC-4C3F-B54C-A35CA04A6B15}"/>
              </a:ext>
            </a:extLst>
          </p:cNvPr>
          <p:cNvPicPr preferRelativeResize="0"/>
          <p:nvPr/>
        </p:nvPicPr>
        <p:blipFill rotWithShape="1">
          <a:blip r:embed="rId2">
            <a:alphaModFix/>
          </a:blip>
          <a:srcRect/>
          <a:stretch/>
        </p:blipFill>
        <p:spPr>
          <a:xfrm>
            <a:off x="1295438" y="1070873"/>
            <a:ext cx="2027387" cy="452746"/>
          </a:xfrm>
          <a:prstGeom prst="rect">
            <a:avLst/>
          </a:prstGeom>
          <a:noFill/>
          <a:ln>
            <a:noFill/>
          </a:ln>
        </p:spPr>
      </p:pic>
      <p:grpSp>
        <p:nvGrpSpPr>
          <p:cNvPr id="7" name="群組 6">
            <a:extLst>
              <a:ext uri="{FF2B5EF4-FFF2-40B4-BE49-F238E27FC236}">
                <a16:creationId xmlns:a16="http://schemas.microsoft.com/office/drawing/2014/main" id="{61A44A8C-682E-4F4C-BCBD-D9FB3BDFFA80}"/>
              </a:ext>
            </a:extLst>
          </p:cNvPr>
          <p:cNvGrpSpPr/>
          <p:nvPr/>
        </p:nvGrpSpPr>
        <p:grpSpPr>
          <a:xfrm>
            <a:off x="6315613" y="261142"/>
            <a:ext cx="3552287" cy="619904"/>
            <a:chOff x="6315613" y="261142"/>
            <a:chExt cx="3552287" cy="619904"/>
          </a:xfrm>
        </p:grpSpPr>
        <p:sp>
          <p:nvSpPr>
            <p:cNvPr id="8" name="矩形: 圓角 7">
              <a:extLst>
                <a:ext uri="{FF2B5EF4-FFF2-40B4-BE49-F238E27FC236}">
                  <a16:creationId xmlns:a16="http://schemas.microsoft.com/office/drawing/2014/main" id="{476B9C94-84A6-4639-8003-0489FF2D21D6}"/>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8672CCA-1AD2-43FE-8AED-A81452B09F31}"/>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進度條">
              <a:extLst>
                <a:ext uri="{FF2B5EF4-FFF2-40B4-BE49-F238E27FC236}">
                  <a16:creationId xmlns:a16="http://schemas.microsoft.com/office/drawing/2014/main" id="{DD3E2C58-AB8C-4D8F-8A23-9DB16D32DF1F}"/>
                </a:ext>
              </a:extLst>
            </p:cNvPr>
            <p:cNvSpPr/>
            <p:nvPr/>
          </p:nvSpPr>
          <p:spPr>
            <a:xfrm>
              <a:off x="6624042" y="471562"/>
              <a:ext cx="115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58E15F94-5ADE-4C15-A5C7-53A19D406AAD}"/>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8619B422-DA7F-4A3C-A629-4E37D0BEF5F1}"/>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8CB8E447-2804-4C52-B5B7-F95F02990660}"/>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E55C2082-80C6-4B1C-88AC-E5640A0B59CB}"/>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214AD9C4-1A24-40A9-BDF5-76AAB9ED0264}"/>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67755773-BD7E-43E7-B04D-37DE42793B3D}"/>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D9368419-F9F7-4F39-8F35-C9FC99A706DE}"/>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DE36BA48-6365-4BCE-BAC7-38A79626CFA9}"/>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標題 5">
              <a:extLst>
                <a:ext uri="{FF2B5EF4-FFF2-40B4-BE49-F238E27FC236}">
                  <a16:creationId xmlns:a16="http://schemas.microsoft.com/office/drawing/2014/main" id="{2C174BD5-5DBB-4D85-ABCE-853C487C6B31}"/>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2" name="標題 5">
              <a:extLst>
                <a:ext uri="{FF2B5EF4-FFF2-40B4-BE49-F238E27FC236}">
                  <a16:creationId xmlns:a16="http://schemas.microsoft.com/office/drawing/2014/main" id="{271AC9EB-073E-48D7-A1B7-30EC266F3720}"/>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23" name="橢圓 22">
              <a:extLst>
                <a:ext uri="{FF2B5EF4-FFF2-40B4-BE49-F238E27FC236}">
                  <a16:creationId xmlns:a16="http://schemas.microsoft.com/office/drawing/2014/main" id="{8BE9DC5B-BF14-4975-9493-A6D6D2044023}"/>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a:extLst>
                <a:ext uri="{FF2B5EF4-FFF2-40B4-BE49-F238E27FC236}">
                  <a16:creationId xmlns:a16="http://schemas.microsoft.com/office/drawing/2014/main" id="{DA70C446-94CF-4B52-9FF4-671BBA63556C}"/>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6CC14176-2623-4B61-AA92-0E0EC8FC845B}"/>
              </a:ext>
            </a:extLst>
          </p:cNvPr>
          <p:cNvSpPr>
            <a:spLocks noGrp="1"/>
          </p:cNvSpPr>
          <p:nvPr>
            <p:ph type="sldNum" sz="quarter" idx="12"/>
          </p:nvPr>
        </p:nvSpPr>
        <p:spPr/>
        <p:txBody>
          <a:bodyPr/>
          <a:lstStyle/>
          <a:p>
            <a:fld id="{707EBC05-AD4A-43C3-A6DF-1409246104C0}" type="slidenum">
              <a:rPr lang="zh-TW" altLang="en-US" smtClean="0"/>
              <a:pPr/>
              <a:t>37</a:t>
            </a:fld>
            <a:endParaRPr lang="zh-TW" altLang="en-US" dirty="0"/>
          </a:p>
        </p:txBody>
      </p:sp>
    </p:spTree>
    <p:extLst>
      <p:ext uri="{BB962C8B-B14F-4D97-AF65-F5344CB8AC3E}">
        <p14:creationId xmlns:p14="http://schemas.microsoft.com/office/powerpoint/2010/main" val="3825149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77;p4">
            <a:extLst>
              <a:ext uri="{FF2B5EF4-FFF2-40B4-BE49-F238E27FC236}">
                <a16:creationId xmlns:a16="http://schemas.microsoft.com/office/drawing/2014/main" id="{47FF53A5-2368-42A8-BBBE-58002C4E3C4A}"/>
              </a:ext>
            </a:extLst>
          </p:cNvPr>
          <p:cNvPicPr preferRelativeResize="0"/>
          <p:nvPr/>
        </p:nvPicPr>
        <p:blipFill rotWithShape="1">
          <a:blip r:embed="rId2">
            <a:alphaModFix/>
          </a:blip>
          <a:srcRect/>
          <a:stretch/>
        </p:blipFill>
        <p:spPr>
          <a:xfrm>
            <a:off x="6071244" y="2736817"/>
            <a:ext cx="5474723" cy="2783567"/>
          </a:xfrm>
          <a:prstGeom prst="rect">
            <a:avLst/>
          </a:prstGeom>
          <a:noFill/>
          <a:ln>
            <a:noFill/>
          </a:ln>
        </p:spPr>
      </p:pic>
      <p:pic>
        <p:nvPicPr>
          <p:cNvPr id="6" name="Google Shape;78;p4">
            <a:extLst>
              <a:ext uri="{FF2B5EF4-FFF2-40B4-BE49-F238E27FC236}">
                <a16:creationId xmlns:a16="http://schemas.microsoft.com/office/drawing/2014/main" id="{57057153-FA64-4D4A-94C3-C64427E47461}"/>
              </a:ext>
            </a:extLst>
          </p:cNvPr>
          <p:cNvPicPr preferRelativeResize="0"/>
          <p:nvPr/>
        </p:nvPicPr>
        <p:blipFill rotWithShape="1">
          <a:blip r:embed="rId3">
            <a:alphaModFix/>
          </a:blip>
          <a:srcRect/>
          <a:stretch/>
        </p:blipFill>
        <p:spPr>
          <a:xfrm>
            <a:off x="857863" y="2296405"/>
            <a:ext cx="5085124" cy="3369687"/>
          </a:xfrm>
          <a:prstGeom prst="rect">
            <a:avLst/>
          </a:prstGeom>
          <a:noFill/>
          <a:ln>
            <a:noFill/>
          </a:ln>
        </p:spPr>
      </p:pic>
      <p:sp>
        <p:nvSpPr>
          <p:cNvPr id="11" name="文字方塊 10">
            <a:extLst>
              <a:ext uri="{FF2B5EF4-FFF2-40B4-BE49-F238E27FC236}">
                <a16:creationId xmlns:a16="http://schemas.microsoft.com/office/drawing/2014/main" id="{1977878F-CDDE-4370-B26D-113CE2A08FBD}"/>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a:t>
            </a:r>
          </a:p>
        </p:txBody>
      </p:sp>
      <p:sp>
        <p:nvSpPr>
          <p:cNvPr id="14" name="Google Shape;66;p3">
            <a:extLst>
              <a:ext uri="{FF2B5EF4-FFF2-40B4-BE49-F238E27FC236}">
                <a16:creationId xmlns:a16="http://schemas.microsoft.com/office/drawing/2014/main" id="{0440F99E-3084-40FF-8191-8E2B947965E5}"/>
              </a:ext>
            </a:extLst>
          </p:cNvPr>
          <p:cNvSpPr txBox="1"/>
          <p:nvPr/>
        </p:nvSpPr>
        <p:spPr>
          <a:xfrm>
            <a:off x="1217402" y="1724796"/>
            <a:ext cx="1011982" cy="47114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F3F3F"/>
              </a:buClr>
              <a:buSzPts val="1800"/>
              <a:buFont typeface="Arial"/>
              <a:buNone/>
            </a:pPr>
            <a:r>
              <a:rPr lang="en-US" sz="2400" b="1" i="0" u="none" strike="noStrike" cap="none" dirty="0" err="1">
                <a:solidFill>
                  <a:srgbClr val="333F50"/>
                </a:solidFill>
                <a:latin typeface="微軟正黑體" panose="020B0604030504040204" pitchFamily="34" charset="-120"/>
                <a:ea typeface="微軟正黑體" panose="020B0604030504040204" pitchFamily="34" charset="-120"/>
                <a:cs typeface="Microsoft JhengHei"/>
                <a:sym typeface="Microsoft JhengHei"/>
              </a:rPr>
              <a:t>概述</a:t>
            </a:r>
            <a:endParaRPr sz="2400" dirty="0">
              <a:solidFill>
                <a:srgbClr val="333F50"/>
              </a:solidFill>
              <a:latin typeface="微軟正黑體" panose="020B0604030504040204" pitchFamily="34" charset="-120"/>
              <a:ea typeface="微軟正黑體" panose="020B0604030504040204" pitchFamily="34" charset="-120"/>
            </a:endParaRPr>
          </a:p>
        </p:txBody>
      </p:sp>
      <p:pic>
        <p:nvPicPr>
          <p:cNvPr id="15" name="Google Shape;39;p1">
            <a:extLst>
              <a:ext uri="{FF2B5EF4-FFF2-40B4-BE49-F238E27FC236}">
                <a16:creationId xmlns:a16="http://schemas.microsoft.com/office/drawing/2014/main" id="{5209CB4D-4C40-4BB8-A46F-55D0281EBC8A}"/>
              </a:ext>
            </a:extLst>
          </p:cNvPr>
          <p:cNvPicPr preferRelativeResize="0"/>
          <p:nvPr/>
        </p:nvPicPr>
        <p:blipFill rotWithShape="1">
          <a:blip r:embed="rId4">
            <a:alphaModFix/>
          </a:blip>
          <a:srcRect/>
          <a:stretch/>
        </p:blipFill>
        <p:spPr>
          <a:xfrm>
            <a:off x="1295438" y="1070873"/>
            <a:ext cx="2027387" cy="452746"/>
          </a:xfrm>
          <a:prstGeom prst="rect">
            <a:avLst/>
          </a:prstGeom>
          <a:noFill/>
          <a:ln>
            <a:noFill/>
          </a:ln>
        </p:spPr>
      </p:pic>
      <p:grpSp>
        <p:nvGrpSpPr>
          <p:cNvPr id="7" name="群組 6">
            <a:extLst>
              <a:ext uri="{FF2B5EF4-FFF2-40B4-BE49-F238E27FC236}">
                <a16:creationId xmlns:a16="http://schemas.microsoft.com/office/drawing/2014/main" id="{CF903052-C4BE-43E1-A2FB-B46629FD2D68}"/>
              </a:ext>
            </a:extLst>
          </p:cNvPr>
          <p:cNvGrpSpPr/>
          <p:nvPr/>
        </p:nvGrpSpPr>
        <p:grpSpPr>
          <a:xfrm>
            <a:off x="6315613" y="261142"/>
            <a:ext cx="3552287" cy="619904"/>
            <a:chOff x="6315613" y="261142"/>
            <a:chExt cx="3552287" cy="619904"/>
          </a:xfrm>
        </p:grpSpPr>
        <p:sp>
          <p:nvSpPr>
            <p:cNvPr id="8" name="矩形: 圓角 7">
              <a:extLst>
                <a:ext uri="{FF2B5EF4-FFF2-40B4-BE49-F238E27FC236}">
                  <a16:creationId xmlns:a16="http://schemas.microsoft.com/office/drawing/2014/main" id="{0E86C1B4-B9A1-4859-9C1C-338304727301}"/>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A0170354-88C8-43AA-B74B-8B94D1258434}"/>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進度條">
              <a:extLst>
                <a:ext uri="{FF2B5EF4-FFF2-40B4-BE49-F238E27FC236}">
                  <a16:creationId xmlns:a16="http://schemas.microsoft.com/office/drawing/2014/main" id="{D4E44797-6FAB-4558-8D90-1A2C2D86CFB7}"/>
                </a:ext>
              </a:extLst>
            </p:cNvPr>
            <p:cNvSpPr/>
            <p:nvPr/>
          </p:nvSpPr>
          <p:spPr>
            <a:xfrm>
              <a:off x="6624042" y="471562"/>
              <a:ext cx="1188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8254C321-5772-48DB-B18E-2E54B438FBD0}"/>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DE4BBAF8-292F-429C-AC1B-CBEBEFF4E601}"/>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1824B27-50CB-4A22-88F0-4E2ABD35A87C}"/>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BB1D0461-9EF3-430B-BBBB-E7CDD9742E27}"/>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FEF5EC7C-03B2-4A05-BB33-C9165D52D970}"/>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D16BF59B-FB10-4036-9091-2FE04E9847D2}"/>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A172CB8-34BA-4D4E-A4BB-03E10853AF07}"/>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BAC3F6F3-6807-4FF4-A39B-6168A5B615E9}"/>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5">
              <a:extLst>
                <a:ext uri="{FF2B5EF4-FFF2-40B4-BE49-F238E27FC236}">
                  <a16:creationId xmlns:a16="http://schemas.microsoft.com/office/drawing/2014/main" id="{4233BCD5-4C4C-4425-81DF-11B915190391}"/>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3" name="標題 5">
              <a:extLst>
                <a:ext uri="{FF2B5EF4-FFF2-40B4-BE49-F238E27FC236}">
                  <a16:creationId xmlns:a16="http://schemas.microsoft.com/office/drawing/2014/main" id="{364FEBFB-FECF-4509-AF14-F67AB24940CF}"/>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24" name="橢圓 23">
              <a:extLst>
                <a:ext uri="{FF2B5EF4-FFF2-40B4-BE49-F238E27FC236}">
                  <a16:creationId xmlns:a16="http://schemas.microsoft.com/office/drawing/2014/main" id="{85DAF911-1E98-4E1F-8A1F-984C2B306131}"/>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a:extLst>
                <a:ext uri="{FF2B5EF4-FFF2-40B4-BE49-F238E27FC236}">
                  <a16:creationId xmlns:a16="http://schemas.microsoft.com/office/drawing/2014/main" id="{B208DC8F-E417-42D7-8125-326DD37E4462}"/>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E8416772-41CF-4803-AF83-3C6BC0ADF97F}"/>
              </a:ext>
            </a:extLst>
          </p:cNvPr>
          <p:cNvSpPr>
            <a:spLocks noGrp="1"/>
          </p:cNvSpPr>
          <p:nvPr>
            <p:ph type="sldNum" sz="quarter" idx="12"/>
          </p:nvPr>
        </p:nvSpPr>
        <p:spPr/>
        <p:txBody>
          <a:bodyPr/>
          <a:lstStyle/>
          <a:p>
            <a:fld id="{707EBC05-AD4A-43C3-A6DF-1409246104C0}" type="slidenum">
              <a:rPr lang="zh-TW" altLang="en-US" smtClean="0"/>
              <a:pPr/>
              <a:t>38</a:t>
            </a:fld>
            <a:endParaRPr lang="zh-TW" altLang="en-US" dirty="0"/>
          </a:p>
        </p:txBody>
      </p:sp>
    </p:spTree>
    <p:extLst>
      <p:ext uri="{BB962C8B-B14F-4D97-AF65-F5344CB8AC3E}">
        <p14:creationId xmlns:p14="http://schemas.microsoft.com/office/powerpoint/2010/main" val="1749010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6797B3A6-0B14-4D97-A8A4-4C825A1087DC}"/>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a:t>
            </a:r>
          </a:p>
        </p:txBody>
      </p:sp>
      <p:pic>
        <p:nvPicPr>
          <p:cNvPr id="11" name="Google Shape;39;p1">
            <a:extLst>
              <a:ext uri="{FF2B5EF4-FFF2-40B4-BE49-F238E27FC236}">
                <a16:creationId xmlns:a16="http://schemas.microsoft.com/office/drawing/2014/main" id="{97C57D29-23AD-41B9-B727-D051392CC30A}"/>
              </a:ext>
            </a:extLst>
          </p:cNvPr>
          <p:cNvPicPr preferRelativeResize="0"/>
          <p:nvPr/>
        </p:nvPicPr>
        <p:blipFill rotWithShape="1">
          <a:blip r:embed="rId2">
            <a:alphaModFix/>
          </a:blip>
          <a:srcRect/>
          <a:stretch/>
        </p:blipFill>
        <p:spPr>
          <a:xfrm>
            <a:off x="1295438" y="1070873"/>
            <a:ext cx="2027387" cy="452746"/>
          </a:xfrm>
          <a:prstGeom prst="rect">
            <a:avLst/>
          </a:prstGeom>
          <a:noFill/>
          <a:ln>
            <a:noFill/>
          </a:ln>
        </p:spPr>
      </p:pic>
      <p:sp>
        <p:nvSpPr>
          <p:cNvPr id="13" name="Google Shape;66;p3">
            <a:extLst>
              <a:ext uri="{FF2B5EF4-FFF2-40B4-BE49-F238E27FC236}">
                <a16:creationId xmlns:a16="http://schemas.microsoft.com/office/drawing/2014/main" id="{5BEDD64A-A55A-4073-BBCF-2AA3EDB98EEC}"/>
              </a:ext>
            </a:extLst>
          </p:cNvPr>
          <p:cNvSpPr txBox="1"/>
          <p:nvPr/>
        </p:nvSpPr>
        <p:spPr>
          <a:xfrm>
            <a:off x="1217402" y="1724796"/>
            <a:ext cx="1011982" cy="47114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F3F3F"/>
              </a:buClr>
              <a:buSzPts val="1800"/>
              <a:buFont typeface="Arial"/>
              <a:buNone/>
            </a:pPr>
            <a:r>
              <a:rPr lang="zh-TW" altLang="en-US" sz="2400" b="1" i="0" u="none" strike="noStrike" cap="none"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訓練</a:t>
            </a:r>
            <a:endParaRPr sz="2400" dirty="0">
              <a:solidFill>
                <a:srgbClr val="333F50"/>
              </a:solidFill>
              <a:latin typeface="微軟正黑體" panose="020B0604030504040204" pitchFamily="34" charset="-120"/>
              <a:ea typeface="微軟正黑體" panose="020B0604030504040204" pitchFamily="34" charset="-120"/>
            </a:endParaRPr>
          </a:p>
        </p:txBody>
      </p:sp>
      <p:sp>
        <p:nvSpPr>
          <p:cNvPr id="15" name="Google Shape;68;p3">
            <a:extLst>
              <a:ext uri="{FF2B5EF4-FFF2-40B4-BE49-F238E27FC236}">
                <a16:creationId xmlns:a16="http://schemas.microsoft.com/office/drawing/2014/main" id="{0BA8C72D-5B19-4529-BBBA-465AF47D1641}"/>
              </a:ext>
            </a:extLst>
          </p:cNvPr>
          <p:cNvSpPr txBox="1"/>
          <p:nvPr/>
        </p:nvSpPr>
        <p:spPr>
          <a:xfrm>
            <a:off x="1495196" y="2265607"/>
            <a:ext cx="7961320" cy="25852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TW" alt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適用場景：物體檢測</a:t>
            </a:r>
          </a:p>
          <a:p>
            <a:pPr marL="0" marR="0" lvl="0" indent="0" algn="l" rtl="0">
              <a:lnSpc>
                <a:spcPct val="150000"/>
              </a:lnSpc>
              <a:spcBef>
                <a:spcPts val="0"/>
              </a:spcBef>
              <a:spcAft>
                <a:spcPts val="0"/>
              </a:spcAft>
              <a:buNone/>
            </a:pPr>
            <a:r>
              <a:rPr lang="zh-TW" alt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支持的框架引擎：</a:t>
            </a:r>
            <a:r>
              <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Pytorch-1.8.0-python3.6</a:t>
            </a:r>
          </a:p>
          <a:p>
            <a:pPr marL="0" marR="0" lvl="0" indent="0" algn="l" rtl="0">
              <a:lnSpc>
                <a:spcPct val="150000"/>
              </a:lnSpc>
              <a:spcBef>
                <a:spcPts val="0"/>
              </a:spcBef>
              <a:spcAft>
                <a:spcPts val="0"/>
              </a:spcAft>
              <a:buNone/>
            </a:pPr>
            <a:r>
              <a:rPr lang="zh-TW" alt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訓練資料來源</a:t>
            </a:r>
            <a:r>
              <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a:t>
            </a:r>
          </a:p>
          <a:p>
            <a:pPr marL="0" marR="0" lvl="0" indent="0" algn="l" rtl="0">
              <a:lnSpc>
                <a:spcPct val="150000"/>
              </a:lnSpc>
              <a:spcBef>
                <a:spcPts val="0"/>
              </a:spcBef>
              <a:spcAft>
                <a:spcPts val="0"/>
              </a:spcAft>
              <a:buNone/>
            </a:pPr>
            <a:r>
              <a:rPr lang="zh-TW" alt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網路資源</a:t>
            </a:r>
            <a:r>
              <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(coco</a:t>
            </a:r>
            <a:r>
              <a:rPr lang="zh-TW" alt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數據集、</a:t>
            </a:r>
            <a:r>
              <a:rPr lang="en-US" altLang="zh-TW" b="1" i="0" u="none" strike="noStrike" cap="none"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voc</a:t>
            </a:r>
            <a:r>
              <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a:t>
            </a:r>
            <a:r>
              <a:rPr lang="zh-TW" alt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等</a:t>
            </a:r>
            <a:r>
              <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a:t>
            </a:r>
          </a:p>
          <a:p>
            <a:pPr marL="0" marR="0" lvl="0" indent="0" algn="l" rtl="0">
              <a:lnSpc>
                <a:spcPct val="150000"/>
              </a:lnSpc>
              <a:spcBef>
                <a:spcPts val="0"/>
              </a:spcBef>
              <a:spcAft>
                <a:spcPts val="0"/>
              </a:spcAft>
              <a:buNone/>
            </a:pPr>
            <a:r>
              <a:rPr lang="zh-TW" alt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自訂義數據集</a:t>
            </a:r>
            <a:r>
              <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a:t>
            </a:r>
            <a:r>
              <a:rPr lang="en-US" altLang="zh-TW" b="1" i="0" u="none" strike="noStrike" cap="none"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kaggle</a:t>
            </a:r>
            <a:r>
              <a:rPr lang="zh-TW" alt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、自行準備</a:t>
            </a:r>
            <a:r>
              <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a:t>
            </a:r>
            <a:r>
              <a:rPr lang="zh-TW" altLang="en-US"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需自行標註</a:t>
            </a:r>
            <a:r>
              <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a:t>
            </a:r>
          </a:p>
          <a:p>
            <a:pPr marL="0" marR="0" lvl="0" indent="0" algn="l" rtl="0">
              <a:lnSpc>
                <a:spcPct val="150000"/>
              </a:lnSpc>
              <a:spcBef>
                <a:spcPts val="0"/>
              </a:spcBef>
              <a:spcAft>
                <a:spcPts val="0"/>
              </a:spcAft>
              <a:buNone/>
            </a:pPr>
            <a:endPar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p:txBody>
      </p:sp>
      <p:grpSp>
        <p:nvGrpSpPr>
          <p:cNvPr id="6" name="群組 5">
            <a:extLst>
              <a:ext uri="{FF2B5EF4-FFF2-40B4-BE49-F238E27FC236}">
                <a16:creationId xmlns:a16="http://schemas.microsoft.com/office/drawing/2014/main" id="{BE63D04D-2E18-4A28-AD82-C336B73310B9}"/>
              </a:ext>
            </a:extLst>
          </p:cNvPr>
          <p:cNvGrpSpPr/>
          <p:nvPr/>
        </p:nvGrpSpPr>
        <p:grpSpPr>
          <a:xfrm>
            <a:off x="6315613" y="261142"/>
            <a:ext cx="3552287" cy="619904"/>
            <a:chOff x="6315613" y="261142"/>
            <a:chExt cx="3552287" cy="619904"/>
          </a:xfrm>
        </p:grpSpPr>
        <p:sp>
          <p:nvSpPr>
            <p:cNvPr id="7" name="矩形: 圓角 6">
              <a:extLst>
                <a:ext uri="{FF2B5EF4-FFF2-40B4-BE49-F238E27FC236}">
                  <a16:creationId xmlns:a16="http://schemas.microsoft.com/office/drawing/2014/main" id="{5DF5C64C-74E9-46F6-B228-8DB212AE007D}"/>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76C81079-B4C4-4974-A9F4-10408D7D0B76}"/>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進度條">
              <a:extLst>
                <a:ext uri="{FF2B5EF4-FFF2-40B4-BE49-F238E27FC236}">
                  <a16:creationId xmlns:a16="http://schemas.microsoft.com/office/drawing/2014/main" id="{162100B9-C7FA-4432-ADCC-3D1F3504B7D0}"/>
                </a:ext>
              </a:extLst>
            </p:cNvPr>
            <p:cNvSpPr/>
            <p:nvPr/>
          </p:nvSpPr>
          <p:spPr>
            <a:xfrm>
              <a:off x="6624042" y="471562"/>
              <a:ext cx="1224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3A37DC62-C4E3-41AB-A610-AC614BEE2DA7}"/>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DE4F22ED-70F0-4829-8B3F-E6AA214E4CF3}"/>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8CBC4C58-2DD2-4B0E-94B8-AF9BA8F8A3F2}"/>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7A3684F-1A4A-4387-8A1E-A519702E2437}"/>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C6F0DCA2-17D3-45B1-BED0-868A0FC9FFCC}"/>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D8819E3C-0264-4A04-ACFE-22877FDC2CDC}"/>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C1DC9CF3-ADB0-4BE1-A75C-6787E969BFAA}"/>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2E096DCD-56F7-4DCA-9595-01B1DD46E1B1}"/>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5">
              <a:extLst>
                <a:ext uri="{FF2B5EF4-FFF2-40B4-BE49-F238E27FC236}">
                  <a16:creationId xmlns:a16="http://schemas.microsoft.com/office/drawing/2014/main" id="{0E84C61A-3B6B-4C6A-A8C9-8D2AF2D61F2E}"/>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3" name="標題 5">
              <a:extLst>
                <a:ext uri="{FF2B5EF4-FFF2-40B4-BE49-F238E27FC236}">
                  <a16:creationId xmlns:a16="http://schemas.microsoft.com/office/drawing/2014/main" id="{72AFE0F5-5C45-4F8B-A488-D31CAEAB4A11}"/>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24" name="橢圓 23">
              <a:extLst>
                <a:ext uri="{FF2B5EF4-FFF2-40B4-BE49-F238E27FC236}">
                  <a16:creationId xmlns:a16="http://schemas.microsoft.com/office/drawing/2014/main" id="{E15E5B69-A56B-4194-9FC7-30311DCA5FE3}"/>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a:extLst>
                <a:ext uri="{FF2B5EF4-FFF2-40B4-BE49-F238E27FC236}">
                  <a16:creationId xmlns:a16="http://schemas.microsoft.com/office/drawing/2014/main" id="{EA06FA4B-4495-403B-84DB-AC437C8D73C3}"/>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50C54187-54DC-4DBF-A715-847FA6F0FCB5}"/>
              </a:ext>
            </a:extLst>
          </p:cNvPr>
          <p:cNvSpPr>
            <a:spLocks noGrp="1"/>
          </p:cNvSpPr>
          <p:nvPr>
            <p:ph type="sldNum" sz="quarter" idx="12"/>
          </p:nvPr>
        </p:nvSpPr>
        <p:spPr/>
        <p:txBody>
          <a:bodyPr/>
          <a:lstStyle/>
          <a:p>
            <a:fld id="{707EBC05-AD4A-43C3-A6DF-1409246104C0}" type="slidenum">
              <a:rPr lang="zh-TW" altLang="en-US" smtClean="0"/>
              <a:pPr/>
              <a:t>39</a:t>
            </a:fld>
            <a:endParaRPr lang="zh-TW" altLang="en-US" dirty="0"/>
          </a:p>
        </p:txBody>
      </p:sp>
    </p:spTree>
    <p:extLst>
      <p:ext uri="{BB962C8B-B14F-4D97-AF65-F5344CB8AC3E}">
        <p14:creationId xmlns:p14="http://schemas.microsoft.com/office/powerpoint/2010/main" val="2771952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圖: 打孔紙帶 8">
            <a:extLst>
              <a:ext uri="{FF2B5EF4-FFF2-40B4-BE49-F238E27FC236}">
                <a16:creationId xmlns:a16="http://schemas.microsoft.com/office/drawing/2014/main" id="{1010A5E0-7F62-4C4A-87BA-CE31D7CFD462}"/>
              </a:ext>
            </a:extLst>
          </p:cNvPr>
          <p:cNvSpPr/>
          <p:nvPr/>
        </p:nvSpPr>
        <p:spPr>
          <a:xfrm>
            <a:off x="-15681" y="1"/>
            <a:ext cx="12207681" cy="6858392"/>
          </a:xfrm>
          <a:prstGeom prst="rect">
            <a:avLst/>
          </a:prstGeom>
          <a:gradFill flip="none" rotWithShape="1">
            <a:gsLst>
              <a:gs pos="88284">
                <a:srgbClr val="25B0DB">
                  <a:alpha val="57647"/>
                </a:srgbClr>
              </a:gs>
              <a:gs pos="0">
                <a:srgbClr val="002060"/>
              </a:gs>
              <a:gs pos="70264">
                <a:srgbClr val="34A3D6"/>
              </a:gs>
              <a:gs pos="54963">
                <a:srgbClr val="1C8CCC"/>
              </a:gs>
              <a:gs pos="37000">
                <a:srgbClr val="0070C0"/>
              </a:gs>
              <a:gs pos="100000">
                <a:srgbClr val="63D0EA"/>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7B1E4CB0-56B8-4B4B-A88E-4F61D6011CBA}"/>
              </a:ext>
            </a:extLst>
          </p:cNvPr>
          <p:cNvSpPr/>
          <p:nvPr/>
        </p:nvSpPr>
        <p:spPr>
          <a:xfrm>
            <a:off x="-63608" y="0"/>
            <a:ext cx="12207681" cy="6857994"/>
          </a:xfrm>
          <a:prstGeom prst="rect">
            <a:avLst/>
          </a:prstGeom>
          <a:solidFill>
            <a:srgbClr val="FFFFFF">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11046DF6-C3FF-4485-BFD0-35DE5950F5BB}"/>
              </a:ext>
            </a:extLst>
          </p:cNvPr>
          <p:cNvSpPr/>
          <p:nvPr/>
        </p:nvSpPr>
        <p:spPr>
          <a:xfrm>
            <a:off x="893794" y="1045580"/>
            <a:ext cx="10414000" cy="4768636"/>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2030996B-CAA7-48A6-BD48-62F4013D3950}"/>
              </a:ext>
            </a:extLst>
          </p:cNvPr>
          <p:cNvSpPr txBox="1"/>
          <p:nvPr/>
        </p:nvSpPr>
        <p:spPr>
          <a:xfrm>
            <a:off x="1193224" y="1260617"/>
            <a:ext cx="1727396" cy="461665"/>
          </a:xfrm>
          <a:prstGeom prst="rect">
            <a:avLst/>
          </a:prstGeom>
          <a:noFill/>
        </p:spPr>
        <p:txBody>
          <a:bodyPr wrap="none" rtlCol="0">
            <a:spAutoFit/>
          </a:bodyPr>
          <a:lstStyle/>
          <a:p>
            <a:r>
              <a:rPr lang="en-US" altLang="zh-TW" sz="2400" b="1" dirty="0">
                <a:solidFill>
                  <a:srgbClr val="333F50"/>
                </a:solidFill>
                <a:latin typeface="微軟正黑體" panose="020B0604030504040204" pitchFamily="34" charset="-120"/>
                <a:ea typeface="微軟正黑體" panose="020B0604030504040204" pitchFamily="34" charset="-120"/>
              </a:rPr>
              <a:t>#Contents</a:t>
            </a:r>
          </a:p>
        </p:txBody>
      </p:sp>
      <p:sp>
        <p:nvSpPr>
          <p:cNvPr id="90" name="矩形 89">
            <a:extLst>
              <a:ext uri="{FF2B5EF4-FFF2-40B4-BE49-F238E27FC236}">
                <a16:creationId xmlns:a16="http://schemas.microsoft.com/office/drawing/2014/main" id="{15D4AF26-1AE0-46ED-878B-5D9D72E75938}"/>
              </a:ext>
            </a:extLst>
          </p:cNvPr>
          <p:cNvSpPr/>
          <p:nvPr/>
        </p:nvSpPr>
        <p:spPr>
          <a:xfrm>
            <a:off x="893794" y="3962015"/>
            <a:ext cx="9174194" cy="461663"/>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3D92436E-3C18-4818-A071-9BE6210EA5BB}"/>
              </a:ext>
            </a:extLst>
          </p:cNvPr>
          <p:cNvSpPr/>
          <p:nvPr/>
        </p:nvSpPr>
        <p:spPr>
          <a:xfrm>
            <a:off x="2133600" y="2323548"/>
            <a:ext cx="9174194" cy="461663"/>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橢圓 76">
            <a:extLst>
              <a:ext uri="{FF2B5EF4-FFF2-40B4-BE49-F238E27FC236}">
                <a16:creationId xmlns:a16="http://schemas.microsoft.com/office/drawing/2014/main" id="{227996EE-6A79-42AB-A8E8-540866F1454C}"/>
              </a:ext>
            </a:extLst>
          </p:cNvPr>
          <p:cNvSpPr/>
          <p:nvPr/>
        </p:nvSpPr>
        <p:spPr>
          <a:xfrm>
            <a:off x="1805440" y="2164263"/>
            <a:ext cx="752173" cy="752173"/>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橢圓 79">
            <a:extLst>
              <a:ext uri="{FF2B5EF4-FFF2-40B4-BE49-F238E27FC236}">
                <a16:creationId xmlns:a16="http://schemas.microsoft.com/office/drawing/2014/main" id="{A744B71A-1B18-4D00-AB6F-6485FF60B105}"/>
              </a:ext>
            </a:extLst>
          </p:cNvPr>
          <p:cNvSpPr/>
          <p:nvPr/>
        </p:nvSpPr>
        <p:spPr>
          <a:xfrm>
            <a:off x="3769027" y="2164263"/>
            <a:ext cx="752173" cy="752173"/>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2EA2CC7A-5D10-444F-9292-CB16A21DF709}"/>
              </a:ext>
            </a:extLst>
          </p:cNvPr>
          <p:cNvSpPr/>
          <p:nvPr/>
        </p:nvSpPr>
        <p:spPr>
          <a:xfrm>
            <a:off x="5732614" y="2164263"/>
            <a:ext cx="752173" cy="752173"/>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24FBA568-6838-430D-8793-5ACB8056BC80}"/>
              </a:ext>
            </a:extLst>
          </p:cNvPr>
          <p:cNvSpPr/>
          <p:nvPr/>
        </p:nvSpPr>
        <p:spPr>
          <a:xfrm>
            <a:off x="7696201" y="2164263"/>
            <a:ext cx="752173" cy="752173"/>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橢圓 82">
            <a:extLst>
              <a:ext uri="{FF2B5EF4-FFF2-40B4-BE49-F238E27FC236}">
                <a16:creationId xmlns:a16="http://schemas.microsoft.com/office/drawing/2014/main" id="{087E8755-7475-4FFE-AE91-DC1A5417B6F9}"/>
              </a:ext>
            </a:extLst>
          </p:cNvPr>
          <p:cNvSpPr/>
          <p:nvPr/>
        </p:nvSpPr>
        <p:spPr>
          <a:xfrm>
            <a:off x="9659787" y="2164263"/>
            <a:ext cx="752173" cy="752173"/>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6F17F734-E8A1-4469-84ED-1F4477CD4A68}"/>
              </a:ext>
            </a:extLst>
          </p:cNvPr>
          <p:cNvSpPr/>
          <p:nvPr/>
        </p:nvSpPr>
        <p:spPr>
          <a:xfrm>
            <a:off x="1805440" y="3828989"/>
            <a:ext cx="752173" cy="752173"/>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a:extLst>
              <a:ext uri="{FF2B5EF4-FFF2-40B4-BE49-F238E27FC236}">
                <a16:creationId xmlns:a16="http://schemas.microsoft.com/office/drawing/2014/main" id="{1011509F-9B54-4A2F-A15F-AFC2AB26ECBB}"/>
              </a:ext>
            </a:extLst>
          </p:cNvPr>
          <p:cNvSpPr/>
          <p:nvPr/>
        </p:nvSpPr>
        <p:spPr>
          <a:xfrm>
            <a:off x="3769027" y="3828989"/>
            <a:ext cx="752173" cy="752173"/>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橢圓 85">
            <a:extLst>
              <a:ext uri="{FF2B5EF4-FFF2-40B4-BE49-F238E27FC236}">
                <a16:creationId xmlns:a16="http://schemas.microsoft.com/office/drawing/2014/main" id="{4F729530-428D-4353-AC14-C7D4E7CE8E71}"/>
              </a:ext>
            </a:extLst>
          </p:cNvPr>
          <p:cNvSpPr/>
          <p:nvPr/>
        </p:nvSpPr>
        <p:spPr>
          <a:xfrm>
            <a:off x="5732614" y="3828989"/>
            <a:ext cx="752173" cy="752173"/>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橢圓 86">
            <a:extLst>
              <a:ext uri="{FF2B5EF4-FFF2-40B4-BE49-F238E27FC236}">
                <a16:creationId xmlns:a16="http://schemas.microsoft.com/office/drawing/2014/main" id="{47C9A75E-9937-4C2F-A8AF-828FFFDA4703}"/>
              </a:ext>
            </a:extLst>
          </p:cNvPr>
          <p:cNvSpPr/>
          <p:nvPr/>
        </p:nvSpPr>
        <p:spPr>
          <a:xfrm>
            <a:off x="7696201" y="3828989"/>
            <a:ext cx="752173" cy="752173"/>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AB784B96-9033-472E-BEC0-357F2CAB0B78}"/>
              </a:ext>
            </a:extLst>
          </p:cNvPr>
          <p:cNvSpPr/>
          <p:nvPr/>
        </p:nvSpPr>
        <p:spPr>
          <a:xfrm>
            <a:off x="9659787" y="3828989"/>
            <a:ext cx="752173" cy="752173"/>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標題 5">
            <a:extLst>
              <a:ext uri="{FF2B5EF4-FFF2-40B4-BE49-F238E27FC236}">
                <a16:creationId xmlns:a16="http://schemas.microsoft.com/office/drawing/2014/main" id="{4E9CBDB1-F69B-43B5-A08D-11F5A35BB2A6}"/>
              </a:ext>
            </a:extLst>
          </p:cNvPr>
          <p:cNvSpPr txBox="1">
            <a:spLocks/>
          </p:cNvSpPr>
          <p:nvPr/>
        </p:nvSpPr>
        <p:spPr>
          <a:xfrm>
            <a:off x="3566614" y="3041043"/>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2400" b="1" dirty="0">
                <a:solidFill>
                  <a:srgbClr val="0070C0"/>
                </a:solidFill>
                <a:latin typeface="微軟正黑體" panose="020B0604030504040204" pitchFamily="34" charset="-120"/>
                <a:ea typeface="微軟正黑體" panose="020B0604030504040204" pitchFamily="34" charset="-120"/>
              </a:rPr>
              <a:t>顧客端</a:t>
            </a:r>
          </a:p>
        </p:txBody>
      </p:sp>
      <p:sp>
        <p:nvSpPr>
          <p:cNvPr id="60" name="標題 5">
            <a:extLst>
              <a:ext uri="{FF2B5EF4-FFF2-40B4-BE49-F238E27FC236}">
                <a16:creationId xmlns:a16="http://schemas.microsoft.com/office/drawing/2014/main" id="{D4CB129D-C9B8-4BB4-B34C-8C03A88C3E41}"/>
              </a:ext>
            </a:extLst>
          </p:cNvPr>
          <p:cNvSpPr txBox="1">
            <a:spLocks/>
          </p:cNvSpPr>
          <p:nvPr/>
        </p:nvSpPr>
        <p:spPr>
          <a:xfrm>
            <a:off x="5329251" y="3041043"/>
            <a:ext cx="1619286" cy="489194"/>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dirty="0"/>
              <a:t>顧客辨識</a:t>
            </a:r>
          </a:p>
        </p:txBody>
      </p:sp>
      <p:sp>
        <p:nvSpPr>
          <p:cNvPr id="61" name="標題 5">
            <a:extLst>
              <a:ext uri="{FF2B5EF4-FFF2-40B4-BE49-F238E27FC236}">
                <a16:creationId xmlns:a16="http://schemas.microsoft.com/office/drawing/2014/main" id="{2B203FE2-6CE1-4A4A-A3D4-402895BF3B0A}"/>
              </a:ext>
            </a:extLst>
          </p:cNvPr>
          <p:cNvSpPr txBox="1">
            <a:spLocks/>
          </p:cNvSpPr>
          <p:nvPr/>
        </p:nvSpPr>
        <p:spPr>
          <a:xfrm>
            <a:off x="7288044" y="3041043"/>
            <a:ext cx="1619286" cy="489194"/>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dirty="0"/>
              <a:t>商品辨識</a:t>
            </a:r>
          </a:p>
        </p:txBody>
      </p:sp>
      <p:sp>
        <p:nvSpPr>
          <p:cNvPr id="62" name="標題 5">
            <a:extLst>
              <a:ext uri="{FF2B5EF4-FFF2-40B4-BE49-F238E27FC236}">
                <a16:creationId xmlns:a16="http://schemas.microsoft.com/office/drawing/2014/main" id="{9490AFB1-180C-47E3-98DE-C726F1C07F62}"/>
              </a:ext>
            </a:extLst>
          </p:cNvPr>
          <p:cNvSpPr txBox="1">
            <a:spLocks/>
          </p:cNvSpPr>
          <p:nvPr/>
        </p:nvSpPr>
        <p:spPr>
          <a:xfrm>
            <a:off x="9251630" y="3041043"/>
            <a:ext cx="1619286" cy="489194"/>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dirty="0"/>
              <a:t>人流辨識</a:t>
            </a:r>
          </a:p>
        </p:txBody>
      </p:sp>
      <p:sp>
        <p:nvSpPr>
          <p:cNvPr id="63" name="標題 5">
            <a:extLst>
              <a:ext uri="{FF2B5EF4-FFF2-40B4-BE49-F238E27FC236}">
                <a16:creationId xmlns:a16="http://schemas.microsoft.com/office/drawing/2014/main" id="{C443A2A0-AD68-4217-90E4-1BC1513E9D83}"/>
              </a:ext>
            </a:extLst>
          </p:cNvPr>
          <p:cNvSpPr txBox="1">
            <a:spLocks/>
          </p:cNvSpPr>
          <p:nvPr/>
        </p:nvSpPr>
        <p:spPr>
          <a:xfrm>
            <a:off x="1163996" y="4753116"/>
            <a:ext cx="2035059" cy="731662"/>
          </a:xfrm>
          <a:prstGeom prst="rect">
            <a:avLst/>
          </a:prstGeom>
        </p:spPr>
        <p:txBody>
          <a:bodyPr>
            <a:normAutofit/>
          </a:bodyPr>
          <a:lstStyle>
            <a:defPPr>
              <a:defRPr lang="zh-TW"/>
            </a:defPPr>
            <a:lvl1pPr algn="ct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r>
              <a:rPr lang="zh-TW" altLang="en-US" dirty="0"/>
              <a:t>資料流處理</a:t>
            </a:r>
          </a:p>
        </p:txBody>
      </p:sp>
      <p:sp>
        <p:nvSpPr>
          <p:cNvPr id="64" name="標題 5">
            <a:extLst>
              <a:ext uri="{FF2B5EF4-FFF2-40B4-BE49-F238E27FC236}">
                <a16:creationId xmlns:a16="http://schemas.microsoft.com/office/drawing/2014/main" id="{DCF67286-8915-480F-BF7D-9384AF862E00}"/>
              </a:ext>
            </a:extLst>
          </p:cNvPr>
          <p:cNvSpPr txBox="1">
            <a:spLocks/>
          </p:cNvSpPr>
          <p:nvPr/>
        </p:nvSpPr>
        <p:spPr>
          <a:xfrm>
            <a:off x="3373470" y="4753116"/>
            <a:ext cx="1619286" cy="489194"/>
          </a:xfrm>
          <a:prstGeom prst="rect">
            <a:avLst/>
          </a:prstGeom>
        </p:spPr>
        <p:txBody>
          <a:bodyPr>
            <a:normAutofit/>
          </a:bodyPr>
          <a:lstStyle>
            <a:defPPr>
              <a:defRPr lang="zh-TW"/>
            </a:defPPr>
            <a:lvl1pPr algn="ct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r>
              <a:rPr lang="en-US" altLang="zh-TW" dirty="0">
                <a:latin typeface="Helvetica" panose="020B0604020202020204" pitchFamily="34" charset="0"/>
                <a:cs typeface="Helvetica" panose="020B0604020202020204" pitchFamily="34" charset="0"/>
              </a:rPr>
              <a:t>ETL</a:t>
            </a:r>
            <a:endParaRPr lang="zh-TW" altLang="en-US" dirty="0">
              <a:latin typeface="Helvetica" panose="020B0604020202020204" pitchFamily="34" charset="0"/>
              <a:cs typeface="Helvetica" panose="020B0604020202020204" pitchFamily="34" charset="0"/>
            </a:endParaRPr>
          </a:p>
        </p:txBody>
      </p:sp>
      <p:sp>
        <p:nvSpPr>
          <p:cNvPr id="65" name="標題 5">
            <a:extLst>
              <a:ext uri="{FF2B5EF4-FFF2-40B4-BE49-F238E27FC236}">
                <a16:creationId xmlns:a16="http://schemas.microsoft.com/office/drawing/2014/main" id="{A5B5923B-E409-46B1-9FA7-751113A2A48B}"/>
              </a:ext>
            </a:extLst>
          </p:cNvPr>
          <p:cNvSpPr txBox="1">
            <a:spLocks/>
          </p:cNvSpPr>
          <p:nvPr/>
        </p:nvSpPr>
        <p:spPr>
          <a:xfrm>
            <a:off x="5121364" y="4753116"/>
            <a:ext cx="2035059" cy="731662"/>
          </a:xfrm>
          <a:prstGeom prst="rect">
            <a:avLst/>
          </a:prstGeom>
        </p:spPr>
        <p:txBody>
          <a:bodyPr>
            <a:normAutofit/>
          </a:bodyPr>
          <a:lstStyle>
            <a:defPPr>
              <a:defRPr lang="zh-TW"/>
            </a:defPPr>
            <a:lvl1pPr algn="ct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r>
              <a:rPr lang="zh-TW" altLang="en-US" dirty="0"/>
              <a:t>資料視覺化</a:t>
            </a:r>
          </a:p>
        </p:txBody>
      </p:sp>
      <p:sp>
        <p:nvSpPr>
          <p:cNvPr id="66" name="標題 5">
            <a:extLst>
              <a:ext uri="{FF2B5EF4-FFF2-40B4-BE49-F238E27FC236}">
                <a16:creationId xmlns:a16="http://schemas.microsoft.com/office/drawing/2014/main" id="{C806568C-1EDF-4FFB-AD8F-5339B34CA3A3}"/>
              </a:ext>
            </a:extLst>
          </p:cNvPr>
          <p:cNvSpPr txBox="1">
            <a:spLocks/>
          </p:cNvSpPr>
          <p:nvPr/>
        </p:nvSpPr>
        <p:spPr>
          <a:xfrm>
            <a:off x="7156423" y="4753116"/>
            <a:ext cx="2035059" cy="731662"/>
          </a:xfrm>
          <a:prstGeom prst="rect">
            <a:avLst/>
          </a:prstGeom>
        </p:spPr>
        <p:txBody>
          <a:bodyPr>
            <a:normAutofit/>
          </a:bodyPr>
          <a:lstStyle>
            <a:defPPr>
              <a:defRPr lang="zh-TW"/>
            </a:defPPr>
            <a:lvl1pPr algn="ct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r>
              <a:rPr lang="zh-TW" altLang="en-US" dirty="0"/>
              <a:t>資料分析</a:t>
            </a:r>
          </a:p>
        </p:txBody>
      </p:sp>
      <p:sp>
        <p:nvSpPr>
          <p:cNvPr id="67" name="標題 5">
            <a:extLst>
              <a:ext uri="{FF2B5EF4-FFF2-40B4-BE49-F238E27FC236}">
                <a16:creationId xmlns:a16="http://schemas.microsoft.com/office/drawing/2014/main" id="{46E8E03A-DD69-4564-8D81-F790ADBE6B08}"/>
              </a:ext>
            </a:extLst>
          </p:cNvPr>
          <p:cNvSpPr txBox="1">
            <a:spLocks/>
          </p:cNvSpPr>
          <p:nvPr/>
        </p:nvSpPr>
        <p:spPr>
          <a:xfrm>
            <a:off x="9078732" y="4753116"/>
            <a:ext cx="2035059" cy="731662"/>
          </a:xfrm>
          <a:prstGeom prst="rect">
            <a:avLst/>
          </a:prstGeom>
        </p:spPr>
        <p:txBody>
          <a:bodyPr>
            <a:normAutofit/>
          </a:bodyPr>
          <a:lstStyle>
            <a:defPPr>
              <a:defRPr lang="zh-TW"/>
            </a:defPPr>
            <a:lvl1pPr algn="ct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r>
              <a:rPr lang="zh-TW" altLang="en-US" dirty="0"/>
              <a:t>未來展望</a:t>
            </a:r>
          </a:p>
        </p:txBody>
      </p:sp>
      <p:sp>
        <p:nvSpPr>
          <p:cNvPr id="91" name="橢圓 90">
            <a:extLst>
              <a:ext uri="{FF2B5EF4-FFF2-40B4-BE49-F238E27FC236}">
                <a16:creationId xmlns:a16="http://schemas.microsoft.com/office/drawing/2014/main" id="{BFA14A84-382A-4334-8805-970F33C85CF5}"/>
              </a:ext>
            </a:extLst>
          </p:cNvPr>
          <p:cNvSpPr/>
          <p:nvPr/>
        </p:nvSpPr>
        <p:spPr>
          <a:xfrm>
            <a:off x="1932969" y="2290676"/>
            <a:ext cx="489194" cy="48919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標題 5">
            <a:extLst>
              <a:ext uri="{FF2B5EF4-FFF2-40B4-BE49-F238E27FC236}">
                <a16:creationId xmlns:a16="http://schemas.microsoft.com/office/drawing/2014/main" id="{C5D87C6F-F397-408C-9917-83A635001EC4}"/>
              </a:ext>
            </a:extLst>
          </p:cNvPr>
          <p:cNvSpPr txBox="1">
            <a:spLocks/>
          </p:cNvSpPr>
          <p:nvPr/>
        </p:nvSpPr>
        <p:spPr>
          <a:xfrm>
            <a:off x="3553914" y="2368278"/>
            <a:ext cx="1219200" cy="46250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01</a:t>
            </a:r>
            <a:endParaRPr lang="zh-TW" altLang="en-US"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93" name="標題 5">
            <a:extLst>
              <a:ext uri="{FF2B5EF4-FFF2-40B4-BE49-F238E27FC236}">
                <a16:creationId xmlns:a16="http://schemas.microsoft.com/office/drawing/2014/main" id="{F0748DE1-7EED-4B60-9973-868403AA28F4}"/>
              </a:ext>
            </a:extLst>
          </p:cNvPr>
          <p:cNvSpPr txBox="1">
            <a:spLocks/>
          </p:cNvSpPr>
          <p:nvPr/>
        </p:nvSpPr>
        <p:spPr>
          <a:xfrm>
            <a:off x="5529293" y="2368278"/>
            <a:ext cx="1219200" cy="46250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94" name="標題 5">
            <a:extLst>
              <a:ext uri="{FF2B5EF4-FFF2-40B4-BE49-F238E27FC236}">
                <a16:creationId xmlns:a16="http://schemas.microsoft.com/office/drawing/2014/main" id="{EB1E19D3-E318-4B80-A6E6-1CCD030E4005}"/>
              </a:ext>
            </a:extLst>
          </p:cNvPr>
          <p:cNvSpPr txBox="1">
            <a:spLocks/>
          </p:cNvSpPr>
          <p:nvPr/>
        </p:nvSpPr>
        <p:spPr>
          <a:xfrm>
            <a:off x="7504672" y="2368278"/>
            <a:ext cx="1219200" cy="46250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97" name="標題 5">
            <a:extLst>
              <a:ext uri="{FF2B5EF4-FFF2-40B4-BE49-F238E27FC236}">
                <a16:creationId xmlns:a16="http://schemas.microsoft.com/office/drawing/2014/main" id="{32B60F20-A712-45E9-B11C-439F0588FE26}"/>
              </a:ext>
            </a:extLst>
          </p:cNvPr>
          <p:cNvSpPr txBox="1">
            <a:spLocks/>
          </p:cNvSpPr>
          <p:nvPr/>
        </p:nvSpPr>
        <p:spPr>
          <a:xfrm>
            <a:off x="9448561" y="2368278"/>
            <a:ext cx="1219200" cy="46250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98" name="標題 5">
            <a:extLst>
              <a:ext uri="{FF2B5EF4-FFF2-40B4-BE49-F238E27FC236}">
                <a16:creationId xmlns:a16="http://schemas.microsoft.com/office/drawing/2014/main" id="{A5E15527-A7BA-4B44-B93A-6FB2BFEBEBE1}"/>
              </a:ext>
            </a:extLst>
          </p:cNvPr>
          <p:cNvSpPr txBox="1">
            <a:spLocks/>
          </p:cNvSpPr>
          <p:nvPr/>
        </p:nvSpPr>
        <p:spPr>
          <a:xfrm>
            <a:off x="3541214" y="4032987"/>
            <a:ext cx="1219200" cy="46250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06</a:t>
            </a:r>
            <a:endParaRPr lang="zh-TW" altLang="en-US"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99" name="標題 5">
            <a:extLst>
              <a:ext uri="{FF2B5EF4-FFF2-40B4-BE49-F238E27FC236}">
                <a16:creationId xmlns:a16="http://schemas.microsoft.com/office/drawing/2014/main" id="{B5412637-E15E-4BE3-BFBE-7DC6775EFBC7}"/>
              </a:ext>
            </a:extLst>
          </p:cNvPr>
          <p:cNvSpPr txBox="1">
            <a:spLocks/>
          </p:cNvSpPr>
          <p:nvPr/>
        </p:nvSpPr>
        <p:spPr>
          <a:xfrm>
            <a:off x="5516593" y="4032987"/>
            <a:ext cx="1219200" cy="46250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07</a:t>
            </a:r>
            <a:endParaRPr lang="zh-TW" altLang="en-US"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00" name="標題 5">
            <a:extLst>
              <a:ext uri="{FF2B5EF4-FFF2-40B4-BE49-F238E27FC236}">
                <a16:creationId xmlns:a16="http://schemas.microsoft.com/office/drawing/2014/main" id="{9A46D661-1258-4E2E-9685-2293BD669172}"/>
              </a:ext>
            </a:extLst>
          </p:cNvPr>
          <p:cNvSpPr txBox="1">
            <a:spLocks/>
          </p:cNvSpPr>
          <p:nvPr/>
        </p:nvSpPr>
        <p:spPr>
          <a:xfrm>
            <a:off x="7479272" y="4032987"/>
            <a:ext cx="1219200" cy="46250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01" name="標題 5">
            <a:extLst>
              <a:ext uri="{FF2B5EF4-FFF2-40B4-BE49-F238E27FC236}">
                <a16:creationId xmlns:a16="http://schemas.microsoft.com/office/drawing/2014/main" id="{87F522BD-EEFB-4B21-946D-5A02E01A7631}"/>
              </a:ext>
            </a:extLst>
          </p:cNvPr>
          <p:cNvSpPr txBox="1">
            <a:spLocks/>
          </p:cNvSpPr>
          <p:nvPr/>
        </p:nvSpPr>
        <p:spPr>
          <a:xfrm>
            <a:off x="9435861" y="4032987"/>
            <a:ext cx="1219200" cy="46250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09</a:t>
            </a:r>
            <a:endParaRPr lang="zh-TW" altLang="en-US"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03" name="標題 5">
            <a:extLst>
              <a:ext uri="{FF2B5EF4-FFF2-40B4-BE49-F238E27FC236}">
                <a16:creationId xmlns:a16="http://schemas.microsoft.com/office/drawing/2014/main" id="{5B9F38AC-66CC-4AD5-9CAD-32228886BBD5}"/>
              </a:ext>
            </a:extLst>
          </p:cNvPr>
          <p:cNvSpPr txBox="1">
            <a:spLocks/>
          </p:cNvSpPr>
          <p:nvPr/>
        </p:nvSpPr>
        <p:spPr>
          <a:xfrm>
            <a:off x="1579004" y="4032987"/>
            <a:ext cx="1219200" cy="46250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05</a:t>
            </a:r>
            <a:endParaRPr lang="zh-TW" altLang="en-US" sz="28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Tree>
    <p:extLst>
      <p:ext uri="{BB962C8B-B14F-4D97-AF65-F5344CB8AC3E}">
        <p14:creationId xmlns:p14="http://schemas.microsoft.com/office/powerpoint/2010/main" val="4273330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1;p1">
            <a:extLst>
              <a:ext uri="{FF2B5EF4-FFF2-40B4-BE49-F238E27FC236}">
                <a16:creationId xmlns:a16="http://schemas.microsoft.com/office/drawing/2014/main" id="{E121DD5A-11B6-456F-A214-EFC38ABB25C0}"/>
              </a:ext>
            </a:extLst>
          </p:cNvPr>
          <p:cNvPicPr preferRelativeResize="0"/>
          <p:nvPr/>
        </p:nvPicPr>
        <p:blipFill rotWithShape="1">
          <a:blip r:embed="rId2">
            <a:alphaModFix/>
          </a:blip>
          <a:srcRect/>
          <a:stretch/>
        </p:blipFill>
        <p:spPr>
          <a:xfrm>
            <a:off x="1386513" y="1034213"/>
            <a:ext cx="1878437" cy="605090"/>
          </a:xfrm>
          <a:prstGeom prst="rect">
            <a:avLst/>
          </a:prstGeom>
          <a:noFill/>
          <a:ln>
            <a:noFill/>
          </a:ln>
        </p:spPr>
      </p:pic>
      <p:sp>
        <p:nvSpPr>
          <p:cNvPr id="10" name="文字方塊 9">
            <a:extLst>
              <a:ext uri="{FF2B5EF4-FFF2-40B4-BE49-F238E27FC236}">
                <a16:creationId xmlns:a16="http://schemas.microsoft.com/office/drawing/2014/main" id="{23106351-D4D1-45AB-A725-DED2D96E98A9}"/>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a:t>
            </a:r>
          </a:p>
        </p:txBody>
      </p:sp>
      <p:sp>
        <p:nvSpPr>
          <p:cNvPr id="13" name="Google Shape;66;p3">
            <a:extLst>
              <a:ext uri="{FF2B5EF4-FFF2-40B4-BE49-F238E27FC236}">
                <a16:creationId xmlns:a16="http://schemas.microsoft.com/office/drawing/2014/main" id="{C5EC8B3A-EF71-439D-ADC5-7DDB7B816718}"/>
              </a:ext>
            </a:extLst>
          </p:cNvPr>
          <p:cNvSpPr txBox="1"/>
          <p:nvPr/>
        </p:nvSpPr>
        <p:spPr>
          <a:xfrm>
            <a:off x="1217402" y="1724796"/>
            <a:ext cx="1011982" cy="471149"/>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3F3F3F"/>
              </a:buClr>
              <a:buSzPts val="1800"/>
              <a:buFont typeface="Arial"/>
              <a:buNone/>
            </a:pPr>
            <a:r>
              <a:rPr lang="zh-TW" altLang="en-US" sz="2400" b="1" i="0" u="none" strike="noStrike" cap="none"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概述</a:t>
            </a:r>
            <a:endParaRPr sz="2400" dirty="0">
              <a:solidFill>
                <a:srgbClr val="333F50"/>
              </a:solidFill>
              <a:latin typeface="微軟正黑體" panose="020B0604030504040204" pitchFamily="34" charset="-120"/>
              <a:ea typeface="微軟正黑體" panose="020B0604030504040204" pitchFamily="34" charset="-120"/>
            </a:endParaRPr>
          </a:p>
        </p:txBody>
      </p:sp>
      <p:sp>
        <p:nvSpPr>
          <p:cNvPr id="14" name="Google Shape;68;p3">
            <a:extLst>
              <a:ext uri="{FF2B5EF4-FFF2-40B4-BE49-F238E27FC236}">
                <a16:creationId xmlns:a16="http://schemas.microsoft.com/office/drawing/2014/main" id="{BE00F6C0-3DFC-4433-88EA-AD1000D9B582}"/>
              </a:ext>
            </a:extLst>
          </p:cNvPr>
          <p:cNvSpPr txBox="1"/>
          <p:nvPr/>
        </p:nvSpPr>
        <p:spPr>
          <a:xfrm>
            <a:off x="1506770" y="2074137"/>
            <a:ext cx="8563204" cy="383177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目前主流的目標跟蹤演算法都是基於</a:t>
            </a:r>
            <a:r>
              <a:rPr lang="en-US" altLang="zh-TW"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Tracking-by-</a:t>
            </a:r>
            <a:r>
              <a:rPr lang="en-US" altLang="zh-TW" i="0" u="none" strike="noStrike" cap="none"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Detecton</a:t>
            </a: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策略，即基於目標檢測的結果來進行目標跟蹤。</a:t>
            </a:r>
          </a:p>
          <a:p>
            <a:pPr marL="0" marR="0" lvl="0" indent="0" algn="l" rtl="0">
              <a:lnSpc>
                <a:spcPct val="150000"/>
              </a:lnSpc>
              <a:spcBef>
                <a:spcPts val="0"/>
              </a:spcBef>
              <a:spcAft>
                <a:spcPts val="0"/>
              </a:spcAft>
              <a:buNone/>
            </a:pPr>
            <a:r>
              <a:rPr lang="en-US" altLang="zh-TW" i="0" u="none" strike="noStrike" cap="none"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DeepSORT</a:t>
            </a: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運用的就是這個策略，上面的視頻是</a:t>
            </a:r>
            <a:r>
              <a:rPr lang="en-US" altLang="zh-TW" i="0" u="none" strike="noStrike" cap="none"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DeepSORT</a:t>
            </a: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對人群進行跟蹤的結果，每個</a:t>
            </a:r>
            <a:r>
              <a:rPr lang="en-US" altLang="zh-TW" i="0" u="none" strike="noStrike" cap="none"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bbox</a:t>
            </a: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左上角的數位是用來標識某個人的唯一</a:t>
            </a:r>
            <a:r>
              <a:rPr lang="en-US" altLang="zh-TW"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ID</a:t>
            </a: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號。</a:t>
            </a:r>
          </a:p>
          <a:p>
            <a:pPr marL="0" marR="0" lvl="0" indent="0" algn="l" rtl="0">
              <a:lnSpc>
                <a:spcPct val="150000"/>
              </a:lnSpc>
              <a:spcBef>
                <a:spcPts val="0"/>
              </a:spcBef>
              <a:spcAft>
                <a:spcPts val="0"/>
              </a:spcAft>
              <a:buNone/>
            </a:pP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這裡就有個問題，視頻中不同時刻的同一個人，位置發生了變化，那麼是如何關聯上的呢？答案就是匈牙利演算法和卡爾曼濾波。</a:t>
            </a:r>
          </a:p>
          <a:p>
            <a:pPr marL="0" marR="0" lvl="0" indent="0" algn="l" rtl="0">
              <a:lnSpc>
                <a:spcPct val="150000"/>
              </a:lnSpc>
              <a:spcBef>
                <a:spcPts val="0"/>
              </a:spcBef>
              <a:spcAft>
                <a:spcPts val="0"/>
              </a:spcAft>
              <a:buNone/>
            </a:pP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匈牙利演算法可以告訴我們當前幀的某個目標，是否與前一幀的某個目標相同。</a:t>
            </a:r>
          </a:p>
          <a:p>
            <a:pPr marL="0" marR="0" lvl="0" indent="0" algn="l" rtl="0">
              <a:lnSpc>
                <a:spcPct val="150000"/>
              </a:lnSpc>
              <a:spcBef>
                <a:spcPts val="0"/>
              </a:spcBef>
              <a:spcAft>
                <a:spcPts val="0"/>
              </a:spcAft>
              <a:buNone/>
            </a:pP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卡爾曼濾波可以基於目標前一時刻的位置，來預測當前時刻的位置，並且可以比感測器（在目標跟蹤中即目標檢測器，比如</a:t>
            </a:r>
            <a:r>
              <a:rPr lang="en-US" altLang="zh-TW"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Yolo</a:t>
            </a:r>
            <a:r>
              <a:rPr lang="zh-TW" altLang="en-US"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等）更準確的估計目標的位置。</a:t>
            </a:r>
          </a:p>
        </p:txBody>
      </p:sp>
      <p:grpSp>
        <p:nvGrpSpPr>
          <p:cNvPr id="7" name="群組 6">
            <a:extLst>
              <a:ext uri="{FF2B5EF4-FFF2-40B4-BE49-F238E27FC236}">
                <a16:creationId xmlns:a16="http://schemas.microsoft.com/office/drawing/2014/main" id="{8A0C704F-3A62-4173-AD8C-32F8EA0C5F73}"/>
              </a:ext>
            </a:extLst>
          </p:cNvPr>
          <p:cNvGrpSpPr/>
          <p:nvPr/>
        </p:nvGrpSpPr>
        <p:grpSpPr>
          <a:xfrm>
            <a:off x="6315613" y="261142"/>
            <a:ext cx="3552287" cy="619904"/>
            <a:chOff x="6315613" y="261142"/>
            <a:chExt cx="3552287" cy="619904"/>
          </a:xfrm>
        </p:grpSpPr>
        <p:sp>
          <p:nvSpPr>
            <p:cNvPr id="8" name="矩形: 圓角 7">
              <a:extLst>
                <a:ext uri="{FF2B5EF4-FFF2-40B4-BE49-F238E27FC236}">
                  <a16:creationId xmlns:a16="http://schemas.microsoft.com/office/drawing/2014/main" id="{46D92203-F493-418B-9CD5-AC1DE6F33523}"/>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197CB74A-B375-493E-BCDC-64EB86CE193A}"/>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進度條">
              <a:extLst>
                <a:ext uri="{FF2B5EF4-FFF2-40B4-BE49-F238E27FC236}">
                  <a16:creationId xmlns:a16="http://schemas.microsoft.com/office/drawing/2014/main" id="{3BB1CB8F-6213-4468-B767-9E821189FB07}"/>
                </a:ext>
              </a:extLst>
            </p:cNvPr>
            <p:cNvSpPr/>
            <p:nvPr/>
          </p:nvSpPr>
          <p:spPr>
            <a:xfrm>
              <a:off x="6624042" y="471562"/>
              <a:ext cx="1224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870036E7-9025-4C9E-BE51-1ED38E950AA3}"/>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2CB8DAC9-FEE6-451B-A1FC-38B645A74624}"/>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458155C3-4A3F-46E0-8F86-070D2825C4BF}"/>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289F02B-447F-444B-B123-2858198E721A}"/>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CFA3BCBC-FC4C-41AD-ABD9-473E4C3D68BD}"/>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868E0D45-27A7-4071-8074-ED1A0D1DC708}"/>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15EA5167-7BA2-414D-A160-35B842493C0B}"/>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85E8A569-0D1D-40DF-8242-6D77140C2260}"/>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5">
              <a:extLst>
                <a:ext uri="{FF2B5EF4-FFF2-40B4-BE49-F238E27FC236}">
                  <a16:creationId xmlns:a16="http://schemas.microsoft.com/office/drawing/2014/main" id="{BA73BB18-900F-4092-89A9-496DC851BE69}"/>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3" name="標題 5">
              <a:extLst>
                <a:ext uri="{FF2B5EF4-FFF2-40B4-BE49-F238E27FC236}">
                  <a16:creationId xmlns:a16="http://schemas.microsoft.com/office/drawing/2014/main" id="{58A5BD7F-FB45-49AB-9B86-DB30CA184BC0}"/>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24" name="橢圓 23">
              <a:extLst>
                <a:ext uri="{FF2B5EF4-FFF2-40B4-BE49-F238E27FC236}">
                  <a16:creationId xmlns:a16="http://schemas.microsoft.com/office/drawing/2014/main" id="{249137DC-BB85-4069-9033-A840B506F07C}"/>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a:extLst>
                <a:ext uri="{FF2B5EF4-FFF2-40B4-BE49-F238E27FC236}">
                  <a16:creationId xmlns:a16="http://schemas.microsoft.com/office/drawing/2014/main" id="{5C56D438-4B96-40D8-9860-84FDC29F9891}"/>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6D80C6AC-B1EB-4F0C-BDC0-D83E41FB82D1}"/>
              </a:ext>
            </a:extLst>
          </p:cNvPr>
          <p:cNvSpPr>
            <a:spLocks noGrp="1"/>
          </p:cNvSpPr>
          <p:nvPr>
            <p:ph type="sldNum" sz="quarter" idx="12"/>
          </p:nvPr>
        </p:nvSpPr>
        <p:spPr/>
        <p:txBody>
          <a:bodyPr/>
          <a:lstStyle/>
          <a:p>
            <a:fld id="{707EBC05-AD4A-43C3-A6DF-1409246104C0}" type="slidenum">
              <a:rPr lang="zh-TW" altLang="en-US" smtClean="0"/>
              <a:pPr/>
              <a:t>40</a:t>
            </a:fld>
            <a:endParaRPr lang="zh-TW" altLang="en-US" dirty="0"/>
          </a:p>
        </p:txBody>
      </p:sp>
    </p:spTree>
    <p:extLst>
      <p:ext uri="{BB962C8B-B14F-4D97-AF65-F5344CB8AC3E}">
        <p14:creationId xmlns:p14="http://schemas.microsoft.com/office/powerpoint/2010/main" val="4092664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3;p7">
            <a:extLst>
              <a:ext uri="{FF2B5EF4-FFF2-40B4-BE49-F238E27FC236}">
                <a16:creationId xmlns:a16="http://schemas.microsoft.com/office/drawing/2014/main" id="{42753091-74AD-4C91-BF70-7B2837452D40}"/>
              </a:ext>
            </a:extLst>
          </p:cNvPr>
          <p:cNvSpPr txBox="1"/>
          <p:nvPr/>
        </p:nvSpPr>
        <p:spPr>
          <a:xfrm>
            <a:off x="1298425" y="2207733"/>
            <a:ext cx="10401170" cy="3724056"/>
          </a:xfrm>
          <a:prstGeom prst="rect">
            <a:avLst/>
          </a:prstGeom>
          <a:noFill/>
          <a:ln>
            <a:noFill/>
          </a:ln>
        </p:spPr>
        <p:txBody>
          <a:bodyPr spcFirstLastPara="1" wrap="square" lIns="91425" tIns="45700" rIns="91425" bIns="45700" anchor="t" anchorCtr="0">
            <a:spAutoFit/>
          </a:bodyPr>
          <a:lstStyle/>
          <a:p>
            <a:pPr marL="0" marR="0" lvl="0" indent="0" algn="l" rtl="0">
              <a:spcBef>
                <a:spcPts val="300"/>
              </a:spcBef>
              <a:spcAft>
                <a:spcPts val="0"/>
              </a:spcAft>
              <a:buNone/>
            </a:pPr>
            <a:r>
              <a:rPr lang="en-US" sz="1800" b="1"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匈牙利演算法</a:t>
            </a:r>
            <a:endParaRPr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0" marR="0" lvl="0" indent="0" algn="l" rtl="0">
              <a:spcBef>
                <a:spcPts val="300"/>
              </a:spcBef>
              <a:spcAft>
                <a:spcPts val="0"/>
              </a:spcAft>
              <a:buNone/>
            </a:pPr>
            <a:r>
              <a:rPr lang="en-US" sz="18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在DeepSORT中，匈牙利演算法用來將前一幀中的跟蹤框tracks與當前幀中的檢測框detections進行關聯，通過外觀資訊（appearance </a:t>
            </a:r>
            <a:r>
              <a:rPr lang="en-US" sz="180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information）和馬氏距離（Mahalanobis</a:t>
            </a:r>
            <a:r>
              <a:rPr lang="en-US" sz="18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 distance），</a:t>
            </a:r>
            <a:r>
              <a:rPr lang="en-US" sz="180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或者IOU來計算代價矩陣</a:t>
            </a:r>
            <a:r>
              <a:rPr lang="en-US" sz="18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rPr>
              <a:t>。</a:t>
            </a:r>
          </a:p>
          <a:p>
            <a:pPr marL="0" marR="0" lvl="0" indent="0" algn="l" rtl="0">
              <a:spcBef>
                <a:spcPts val="300"/>
              </a:spcBef>
              <a:spcAft>
                <a:spcPts val="0"/>
              </a:spcAft>
              <a:buNone/>
            </a:pPr>
            <a:endParaRPr sz="18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a:p>
            <a:pPr marL="0" marR="0" lvl="0" indent="0" algn="l" rtl="0">
              <a:spcBef>
                <a:spcPts val="300"/>
              </a:spcBef>
              <a:spcAft>
                <a:spcPts val="0"/>
              </a:spcAft>
              <a:buNone/>
            </a:pPr>
            <a:r>
              <a:rPr lang="en-US" sz="1800" b="1"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卡爾曼濾波</a:t>
            </a:r>
            <a:endParaRPr sz="18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0" marR="0" lvl="0" indent="0" algn="l" rtl="0">
              <a:spcBef>
                <a:spcPts val="300"/>
              </a:spcBef>
              <a:spcAft>
                <a:spcPts val="0"/>
              </a:spcAft>
              <a:buNone/>
            </a:pP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在目標跟蹤中，需要估計track的以下兩個狀態</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a:t>
            </a:r>
            <a:endParaRPr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0" marR="0" lvl="0" indent="-114300" algn="l" rtl="0">
              <a:spcBef>
                <a:spcPts val="300"/>
              </a:spcBef>
              <a:spcAft>
                <a:spcPts val="0"/>
              </a:spcAft>
              <a:buClr>
                <a:srgbClr val="17233F"/>
              </a:buClr>
              <a:buSzPts val="1800"/>
              <a:buFont typeface="Arial"/>
              <a:buChar char="•"/>
            </a:pPr>
            <a:r>
              <a:rPr lang="zh-TW" alt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 </a:t>
            </a: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均值</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(Mean)：</a:t>
            </a: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表示目標的位置資訊，由bbox的中心座標</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 (cx, cy)，寬高比r，高h，以及各自的速度變化值組成，由8維向量表示為 x = [cx, cy, r, h, </a:t>
            </a: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vx</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 </a:t>
            </a: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vy</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 </a:t>
            </a: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vr</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 </a:t>
            </a: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vh</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]，各個速度值初始化為0。</a:t>
            </a:r>
            <a:endParaRPr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0" marR="0" lvl="0" indent="-114300" algn="l" rtl="0">
              <a:spcBef>
                <a:spcPts val="300"/>
              </a:spcBef>
              <a:spcAft>
                <a:spcPts val="0"/>
              </a:spcAft>
              <a:buClr>
                <a:srgbClr val="17233F"/>
              </a:buClr>
              <a:buSzPts val="1800"/>
              <a:buFont typeface="Arial"/>
              <a:buChar char="•"/>
            </a:pPr>
            <a:r>
              <a:rPr lang="zh-TW" alt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 </a:t>
            </a: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協方差</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(Covariance )：表示目標位置資訊的不確定性，由8x8的對角矩陣表示，矩陣中數字越大則表明不確定性越大，可以以任意值初始化。</a:t>
            </a:r>
            <a:endParaRPr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0" marR="0" lvl="0" indent="0" algn="l" rtl="0">
              <a:spcBef>
                <a:spcPts val="300"/>
              </a:spcBef>
              <a:spcAft>
                <a:spcPts val="0"/>
              </a:spcAft>
              <a:buNone/>
            </a:pP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卡爾曼濾波分為兩個階段</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：(1) </a:t>
            </a: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預測track在下一時刻的位置</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，(2) </a:t>
            </a:r>
            <a:r>
              <a:rPr lang="en-US" sz="1800" b="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基於detection來更新預測的位置</a:t>
            </a:r>
            <a:r>
              <a:rPr lang="en-US" sz="1800" b="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a:t>
            </a:r>
            <a:endParaRPr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pic>
        <p:nvPicPr>
          <p:cNvPr id="13" name="Google Shape;41;p1">
            <a:extLst>
              <a:ext uri="{FF2B5EF4-FFF2-40B4-BE49-F238E27FC236}">
                <a16:creationId xmlns:a16="http://schemas.microsoft.com/office/drawing/2014/main" id="{DAED6A76-6900-4670-8711-D66ED68E426A}"/>
              </a:ext>
            </a:extLst>
          </p:cNvPr>
          <p:cNvPicPr preferRelativeResize="0"/>
          <p:nvPr/>
        </p:nvPicPr>
        <p:blipFill rotWithShape="1">
          <a:blip r:embed="rId3">
            <a:alphaModFix/>
          </a:blip>
          <a:srcRect/>
          <a:stretch/>
        </p:blipFill>
        <p:spPr>
          <a:xfrm>
            <a:off x="1386513" y="1034213"/>
            <a:ext cx="1878437" cy="605090"/>
          </a:xfrm>
          <a:prstGeom prst="rect">
            <a:avLst/>
          </a:prstGeom>
          <a:noFill/>
          <a:ln>
            <a:noFill/>
          </a:ln>
        </p:spPr>
      </p:pic>
      <p:sp>
        <p:nvSpPr>
          <p:cNvPr id="14" name="文字方塊 13">
            <a:extLst>
              <a:ext uri="{FF2B5EF4-FFF2-40B4-BE49-F238E27FC236}">
                <a16:creationId xmlns:a16="http://schemas.microsoft.com/office/drawing/2014/main" id="{C62EC783-2375-44B1-A780-95E8762C145D}"/>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a:t>
            </a:r>
          </a:p>
        </p:txBody>
      </p:sp>
      <p:sp>
        <p:nvSpPr>
          <p:cNvPr id="15" name="Google Shape;66;p3">
            <a:extLst>
              <a:ext uri="{FF2B5EF4-FFF2-40B4-BE49-F238E27FC236}">
                <a16:creationId xmlns:a16="http://schemas.microsoft.com/office/drawing/2014/main" id="{0CAC6C7A-92B0-4DA2-8A52-E36B779AB216}"/>
              </a:ext>
            </a:extLst>
          </p:cNvPr>
          <p:cNvSpPr txBox="1"/>
          <p:nvPr/>
        </p:nvSpPr>
        <p:spPr>
          <a:xfrm>
            <a:off x="1217401" y="1724796"/>
            <a:ext cx="2602245" cy="471149"/>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00000"/>
              </a:lnSpc>
              <a:spcBef>
                <a:spcPts val="0"/>
              </a:spcBef>
              <a:spcAft>
                <a:spcPts val="0"/>
              </a:spcAft>
              <a:buClr>
                <a:srgbClr val="3F3F3F"/>
              </a:buClr>
              <a:buSzPts val="1800"/>
              <a:buFont typeface="Arial"/>
              <a:buNone/>
            </a:pPr>
            <a:r>
              <a:rPr lang="en-US" altLang="zh-TW" sz="2400" b="1" i="0" u="none" strike="noStrike" cap="none" dirty="0" err="1">
                <a:solidFill>
                  <a:srgbClr val="333F50"/>
                </a:solidFill>
                <a:latin typeface="微軟正黑體" panose="020B0604030504040204" pitchFamily="34" charset="-120"/>
                <a:ea typeface="微軟正黑體" panose="020B0604030504040204" pitchFamily="34" charset="-120"/>
                <a:cs typeface="Microsoft JhengHei"/>
                <a:sym typeface="Microsoft JhengHei"/>
              </a:rPr>
              <a:t>DeepSort</a:t>
            </a:r>
            <a:r>
              <a:rPr lang="zh-TW" altLang="en-US" sz="2400" b="1" i="0" u="none" strike="noStrike" cap="none"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工作流程</a:t>
            </a:r>
          </a:p>
        </p:txBody>
      </p:sp>
      <p:grpSp>
        <p:nvGrpSpPr>
          <p:cNvPr id="8" name="群組 7">
            <a:extLst>
              <a:ext uri="{FF2B5EF4-FFF2-40B4-BE49-F238E27FC236}">
                <a16:creationId xmlns:a16="http://schemas.microsoft.com/office/drawing/2014/main" id="{FF5FB35A-5DD7-413F-8279-F98A88C7EE0D}"/>
              </a:ext>
            </a:extLst>
          </p:cNvPr>
          <p:cNvGrpSpPr/>
          <p:nvPr/>
        </p:nvGrpSpPr>
        <p:grpSpPr>
          <a:xfrm>
            <a:off x="6315613" y="261142"/>
            <a:ext cx="3552287" cy="619904"/>
            <a:chOff x="6315613" y="261142"/>
            <a:chExt cx="3552287" cy="619904"/>
          </a:xfrm>
        </p:grpSpPr>
        <p:sp>
          <p:nvSpPr>
            <p:cNvPr id="10" name="矩形: 圓角 9">
              <a:extLst>
                <a:ext uri="{FF2B5EF4-FFF2-40B4-BE49-F238E27FC236}">
                  <a16:creationId xmlns:a16="http://schemas.microsoft.com/office/drawing/2014/main" id="{ADA5804F-ED4B-4C45-8EB2-A588AA4CBD74}"/>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9EFBBE12-A6E0-42E4-AAE6-A5A157149AD7}"/>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進度條">
              <a:extLst>
                <a:ext uri="{FF2B5EF4-FFF2-40B4-BE49-F238E27FC236}">
                  <a16:creationId xmlns:a16="http://schemas.microsoft.com/office/drawing/2014/main" id="{985709D9-FB6D-45C4-8EC1-C218EE134896}"/>
                </a:ext>
              </a:extLst>
            </p:cNvPr>
            <p:cNvSpPr/>
            <p:nvPr/>
          </p:nvSpPr>
          <p:spPr>
            <a:xfrm>
              <a:off x="6624042" y="471562"/>
              <a:ext cx="1260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855205C-238A-4F35-BA3A-981E62035535}"/>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橢圓 16">
              <a:extLst>
                <a:ext uri="{FF2B5EF4-FFF2-40B4-BE49-F238E27FC236}">
                  <a16:creationId xmlns:a16="http://schemas.microsoft.com/office/drawing/2014/main" id="{2CF2853A-A488-4E75-BD53-FAAB784CAC38}"/>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7A90B75C-4D82-4464-B7EE-732A6460AF60}"/>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C0941CE1-B225-43D9-BFAE-66B1040E38D5}"/>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39D958F0-6871-44A2-B292-AF1FBAB99793}"/>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290A32C1-6F2F-4532-8D1A-2E498469E54E}"/>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670AF665-E84F-4624-8D16-608777A57DD9}"/>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62FFF481-F58A-4ECF-BE1C-EECE4080B794}"/>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5">
              <a:extLst>
                <a:ext uri="{FF2B5EF4-FFF2-40B4-BE49-F238E27FC236}">
                  <a16:creationId xmlns:a16="http://schemas.microsoft.com/office/drawing/2014/main" id="{DBD99B3A-50AD-470C-99D3-BC69FE0C697D}"/>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5" name="標題 5">
              <a:extLst>
                <a:ext uri="{FF2B5EF4-FFF2-40B4-BE49-F238E27FC236}">
                  <a16:creationId xmlns:a16="http://schemas.microsoft.com/office/drawing/2014/main" id="{E37C1FB8-7CFA-4891-8B8A-1D8A036A183F}"/>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26" name="橢圓 25">
              <a:extLst>
                <a:ext uri="{FF2B5EF4-FFF2-40B4-BE49-F238E27FC236}">
                  <a16:creationId xmlns:a16="http://schemas.microsoft.com/office/drawing/2014/main" id="{BD37B6DE-F051-44B6-8A9C-33A19AEC8230}"/>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橢圓 26">
              <a:extLst>
                <a:ext uri="{FF2B5EF4-FFF2-40B4-BE49-F238E27FC236}">
                  <a16:creationId xmlns:a16="http://schemas.microsoft.com/office/drawing/2014/main" id="{4543FF97-3C84-43E8-8156-11EAD148E332}"/>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5BE1DCB1-4121-46C7-B0FD-9DF2CE2DE131}"/>
              </a:ext>
            </a:extLst>
          </p:cNvPr>
          <p:cNvSpPr>
            <a:spLocks noGrp="1"/>
          </p:cNvSpPr>
          <p:nvPr>
            <p:ph type="sldNum" sz="quarter" idx="12"/>
          </p:nvPr>
        </p:nvSpPr>
        <p:spPr/>
        <p:txBody>
          <a:bodyPr/>
          <a:lstStyle/>
          <a:p>
            <a:fld id="{707EBC05-AD4A-43C3-A6DF-1409246104C0}" type="slidenum">
              <a:rPr lang="zh-TW" altLang="en-US" smtClean="0"/>
              <a:pPr/>
              <a:t>41</a:t>
            </a:fld>
            <a:endParaRPr lang="zh-TW" altLang="en-US" dirty="0"/>
          </a:p>
        </p:txBody>
      </p:sp>
    </p:spTree>
    <p:extLst>
      <p:ext uri="{BB962C8B-B14F-4D97-AF65-F5344CB8AC3E}">
        <p14:creationId xmlns:p14="http://schemas.microsoft.com/office/powerpoint/2010/main" val="3919105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8A30A21C-05DA-444E-B346-E5B4E8938ACD}"/>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a:t>
            </a:r>
          </a:p>
        </p:txBody>
      </p:sp>
      <p:pic>
        <p:nvPicPr>
          <p:cNvPr id="14" name="Google Shape;41;p1">
            <a:extLst>
              <a:ext uri="{FF2B5EF4-FFF2-40B4-BE49-F238E27FC236}">
                <a16:creationId xmlns:a16="http://schemas.microsoft.com/office/drawing/2014/main" id="{EB3E82DC-4FD1-41C4-BD8D-C4C6B6C5B7F0}"/>
              </a:ext>
            </a:extLst>
          </p:cNvPr>
          <p:cNvPicPr preferRelativeResize="0"/>
          <p:nvPr/>
        </p:nvPicPr>
        <p:blipFill rotWithShape="1">
          <a:blip r:embed="rId3">
            <a:alphaModFix/>
          </a:blip>
          <a:srcRect/>
          <a:stretch/>
        </p:blipFill>
        <p:spPr>
          <a:xfrm>
            <a:off x="1386513" y="1034213"/>
            <a:ext cx="1878437" cy="605090"/>
          </a:xfrm>
          <a:prstGeom prst="rect">
            <a:avLst/>
          </a:prstGeom>
          <a:noFill/>
          <a:ln>
            <a:noFill/>
          </a:ln>
        </p:spPr>
      </p:pic>
      <p:sp>
        <p:nvSpPr>
          <p:cNvPr id="15" name="Google Shape;103;p7">
            <a:extLst>
              <a:ext uri="{FF2B5EF4-FFF2-40B4-BE49-F238E27FC236}">
                <a16:creationId xmlns:a16="http://schemas.microsoft.com/office/drawing/2014/main" id="{DA312744-8C5D-44AB-8EC7-0A34761D33D0}"/>
              </a:ext>
            </a:extLst>
          </p:cNvPr>
          <p:cNvSpPr txBox="1"/>
          <p:nvPr/>
        </p:nvSpPr>
        <p:spPr>
          <a:xfrm>
            <a:off x="1252125" y="2242457"/>
            <a:ext cx="10519327" cy="3762528"/>
          </a:xfrm>
          <a:prstGeom prst="rect">
            <a:avLst/>
          </a:prstGeom>
          <a:noFill/>
          <a:ln>
            <a:noFill/>
          </a:ln>
        </p:spPr>
        <p:txBody>
          <a:bodyPr spcFirstLastPara="1" wrap="square" lIns="91425" tIns="45700" rIns="91425" bIns="45700" anchor="t" anchorCtr="0">
            <a:spAutoFit/>
          </a:bodyPr>
          <a:lstStyle/>
          <a:p>
            <a:pPr marL="0" marR="0" lvl="0" indent="0" algn="l" rtl="0">
              <a:spcBef>
                <a:spcPts val="300"/>
              </a:spcBef>
              <a:spcAft>
                <a:spcPts val="0"/>
              </a:spcAft>
              <a:buNone/>
            </a:pPr>
            <a:r>
              <a:rPr lang="en-US" sz="1800" b="1"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DeepSORT</a:t>
            </a:r>
            <a:r>
              <a:rPr lang="zh-TW" altLang="en-US" sz="18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對每一幀的處理流程如下：</a:t>
            </a:r>
          </a:p>
          <a:p>
            <a:pPr marL="0" marR="0" lvl="0" indent="0" algn="l" rtl="0">
              <a:spcBef>
                <a:spcPts val="300"/>
              </a:spcBef>
              <a:spcAft>
                <a:spcPts val="0"/>
              </a:spcAft>
              <a:buNone/>
            </a:pP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檢測器得到</a:t>
            </a:r>
            <a:r>
              <a:rPr lang="en-US" sz="180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bbox</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 → </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生成</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detections → </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卡爾曼濾波預測→</a:t>
            </a:r>
          </a:p>
          <a:p>
            <a:pPr marL="0" marR="0" lvl="0" indent="0" algn="l" rtl="0">
              <a:spcBef>
                <a:spcPts val="300"/>
              </a:spcBef>
              <a:spcAft>
                <a:spcPts val="0"/>
              </a:spcAft>
              <a:buNone/>
            </a:pP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使用匈牙利算法將預測後的</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tracks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和當前幀中的</a:t>
            </a:r>
            <a:r>
              <a:rPr lang="en-US" sz="1800" i="0"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detecions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進行匹配（</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IOU</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匹配） → 卡爾曼濾波更新</a:t>
            </a:r>
          </a:p>
          <a:p>
            <a:pPr marL="0" marR="0" lvl="0" indent="0" algn="l" rtl="0">
              <a:spcBef>
                <a:spcPts val="300"/>
              </a:spcBef>
              <a:spcAft>
                <a:spcPts val="0"/>
              </a:spcAft>
              <a:buNone/>
            </a:pPr>
            <a:endPar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0" marR="0" lvl="0" indent="0" algn="l" rtl="0">
              <a:spcBef>
                <a:spcPts val="300"/>
              </a:spcBef>
              <a:spcAft>
                <a:spcPts val="0"/>
              </a:spcAft>
              <a:buNone/>
            </a:pP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Frame 0：</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檢測器檢測到了</a:t>
            </a:r>
            <a:r>
              <a:rPr lang="en-US" altLang="zh-TW"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3</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個</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detections，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當前沒有任何</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tracks，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將這</a:t>
            </a:r>
            <a:r>
              <a:rPr lang="en-US" altLang="zh-TW"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3</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個		    </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detections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初始化爲</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tracks</a:t>
            </a:r>
          </a:p>
          <a:p>
            <a:pPr marL="0" marR="0" lvl="0" indent="0" algn="l" rtl="0">
              <a:spcBef>
                <a:spcPts val="300"/>
              </a:spcBef>
              <a:spcAft>
                <a:spcPts val="0"/>
              </a:spcAft>
              <a:buNone/>
            </a:pP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Frame 1：</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檢測器又檢測到了</a:t>
            </a:r>
            <a:r>
              <a:rPr lang="en-US" altLang="zh-TW"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3</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個</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detections，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對於</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Frame 0</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中的</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tracks，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先進行預測得到新的</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tracks，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然後使用匈牙利算法將新的</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tracks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與 </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detections</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進行匹配，得到</a:t>
            </a:r>
            <a:r>
              <a:rPr lang="en-US" altLang="zh-TW"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track, detection)</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匹配對，最後用每對中的</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detection</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更新對應的</a:t>
            </a:r>
            <a:r>
              <a:rPr 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track</a:t>
            </a:r>
            <a:r>
              <a:rPr lang="zh-TW" altLang="en-US" sz="1800"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檢測</a:t>
            </a:r>
          </a:p>
          <a:p>
            <a:pPr marL="0" marR="0" lvl="0" indent="0" algn="l" rtl="0">
              <a:spcBef>
                <a:spcPts val="300"/>
              </a:spcBef>
              <a:spcAft>
                <a:spcPts val="0"/>
              </a:spcAft>
              <a:buNone/>
            </a:pPr>
            <a:endParaRPr sz="18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0" marR="0" lvl="0" indent="0" algn="l" rtl="0">
              <a:spcBef>
                <a:spcPts val="300"/>
              </a:spcBef>
              <a:spcAft>
                <a:spcPts val="0"/>
              </a:spcAft>
              <a:buNone/>
            </a:pPr>
            <a:endParaRPr sz="1800" b="1" i="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0" marR="0" lvl="0" indent="0" algn="l" rtl="0">
              <a:spcBef>
                <a:spcPts val="300"/>
              </a:spcBef>
              <a:spcAft>
                <a:spcPts val="0"/>
              </a:spcAft>
              <a:buNone/>
            </a:pPr>
            <a:endParaRPr sz="18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Microsoft JhengHei"/>
            </a:endParaRPr>
          </a:p>
        </p:txBody>
      </p:sp>
      <p:sp>
        <p:nvSpPr>
          <p:cNvPr id="16" name="Google Shape;66;p3">
            <a:extLst>
              <a:ext uri="{FF2B5EF4-FFF2-40B4-BE49-F238E27FC236}">
                <a16:creationId xmlns:a16="http://schemas.microsoft.com/office/drawing/2014/main" id="{F43C2C28-178E-41FC-8697-55927BAC3913}"/>
              </a:ext>
            </a:extLst>
          </p:cNvPr>
          <p:cNvSpPr txBox="1"/>
          <p:nvPr/>
        </p:nvSpPr>
        <p:spPr>
          <a:xfrm>
            <a:off x="1217401" y="1724796"/>
            <a:ext cx="2602245" cy="471149"/>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00000"/>
              </a:lnSpc>
              <a:spcBef>
                <a:spcPts val="0"/>
              </a:spcBef>
              <a:spcAft>
                <a:spcPts val="0"/>
              </a:spcAft>
              <a:buClr>
                <a:srgbClr val="3F3F3F"/>
              </a:buClr>
              <a:buSzPts val="1800"/>
              <a:buFont typeface="Arial"/>
              <a:buNone/>
            </a:pPr>
            <a:r>
              <a:rPr lang="en-US" altLang="zh-TW" sz="2400" b="1" i="0" u="none" strike="noStrike" cap="none" dirty="0" err="1">
                <a:solidFill>
                  <a:srgbClr val="333F50"/>
                </a:solidFill>
                <a:latin typeface="微軟正黑體" panose="020B0604030504040204" pitchFamily="34" charset="-120"/>
                <a:ea typeface="微軟正黑體" panose="020B0604030504040204" pitchFamily="34" charset="-120"/>
                <a:cs typeface="Microsoft JhengHei"/>
                <a:sym typeface="Microsoft JhengHei"/>
              </a:rPr>
              <a:t>DeepSort</a:t>
            </a:r>
            <a:r>
              <a:rPr lang="zh-TW" altLang="en-US" sz="2400" b="1" i="0" u="none" strike="noStrike" cap="none"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工作流程</a:t>
            </a:r>
          </a:p>
        </p:txBody>
      </p:sp>
      <p:grpSp>
        <p:nvGrpSpPr>
          <p:cNvPr id="6" name="群組 5">
            <a:extLst>
              <a:ext uri="{FF2B5EF4-FFF2-40B4-BE49-F238E27FC236}">
                <a16:creationId xmlns:a16="http://schemas.microsoft.com/office/drawing/2014/main" id="{495B78C7-EF88-4E95-8D02-89E4C16C6AC7}"/>
              </a:ext>
            </a:extLst>
          </p:cNvPr>
          <p:cNvGrpSpPr/>
          <p:nvPr/>
        </p:nvGrpSpPr>
        <p:grpSpPr>
          <a:xfrm>
            <a:off x="6315613" y="261142"/>
            <a:ext cx="3552287" cy="619904"/>
            <a:chOff x="6315613" y="261142"/>
            <a:chExt cx="3552287" cy="619904"/>
          </a:xfrm>
        </p:grpSpPr>
        <p:sp>
          <p:nvSpPr>
            <p:cNvPr id="7" name="矩形: 圓角 6">
              <a:extLst>
                <a:ext uri="{FF2B5EF4-FFF2-40B4-BE49-F238E27FC236}">
                  <a16:creationId xmlns:a16="http://schemas.microsoft.com/office/drawing/2014/main" id="{D58A6BF5-7963-4AE3-813E-60891A5FC4D6}"/>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BED96B23-D80C-46C9-8589-DF9D81A23649}"/>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進度條">
              <a:extLst>
                <a:ext uri="{FF2B5EF4-FFF2-40B4-BE49-F238E27FC236}">
                  <a16:creationId xmlns:a16="http://schemas.microsoft.com/office/drawing/2014/main" id="{816B8B56-98F0-4790-975D-AEA9D7B551D4}"/>
                </a:ext>
              </a:extLst>
            </p:cNvPr>
            <p:cNvSpPr/>
            <p:nvPr/>
          </p:nvSpPr>
          <p:spPr>
            <a:xfrm>
              <a:off x="6624042" y="471562"/>
              <a:ext cx="1260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34A52FF5-4C70-4AF7-BEC8-7D11807B3957}"/>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2C6533E6-1FC2-458B-A989-99DEA9107E8D}"/>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C7F03B9D-E9D7-4CEF-BCEB-AC09F389B803}"/>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EC4EB068-1CCB-41C8-913C-7631919D74BF}"/>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8DBA11E7-6446-4ECE-809B-91B38B80DFB2}"/>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900267F9-057E-4D99-B823-EFA44A5A3303}"/>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08DD16C9-1839-46CC-9BB3-AE04127A7495}"/>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30FBA60A-681D-4789-8DB7-FBFD287714AA}"/>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5">
              <a:extLst>
                <a:ext uri="{FF2B5EF4-FFF2-40B4-BE49-F238E27FC236}">
                  <a16:creationId xmlns:a16="http://schemas.microsoft.com/office/drawing/2014/main" id="{EACB50FC-7C1B-4561-9486-7E7078472B2B}"/>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3" name="標題 5">
              <a:extLst>
                <a:ext uri="{FF2B5EF4-FFF2-40B4-BE49-F238E27FC236}">
                  <a16:creationId xmlns:a16="http://schemas.microsoft.com/office/drawing/2014/main" id="{4E1AD2A7-37D9-448A-8A21-54717A1B51FB}"/>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24" name="橢圓 23">
              <a:extLst>
                <a:ext uri="{FF2B5EF4-FFF2-40B4-BE49-F238E27FC236}">
                  <a16:creationId xmlns:a16="http://schemas.microsoft.com/office/drawing/2014/main" id="{86149256-38BF-4D94-B756-B49F3C10906B}"/>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a:extLst>
                <a:ext uri="{FF2B5EF4-FFF2-40B4-BE49-F238E27FC236}">
                  <a16:creationId xmlns:a16="http://schemas.microsoft.com/office/drawing/2014/main" id="{E5A7A236-156C-401F-8E71-09B935BD8B6A}"/>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265AAC3A-09D9-418C-BBA6-E4FC04F03352}"/>
              </a:ext>
            </a:extLst>
          </p:cNvPr>
          <p:cNvSpPr>
            <a:spLocks noGrp="1"/>
          </p:cNvSpPr>
          <p:nvPr>
            <p:ph type="sldNum" sz="quarter" idx="12"/>
          </p:nvPr>
        </p:nvSpPr>
        <p:spPr/>
        <p:txBody>
          <a:bodyPr/>
          <a:lstStyle/>
          <a:p>
            <a:fld id="{707EBC05-AD4A-43C3-A6DF-1409246104C0}" type="slidenum">
              <a:rPr lang="zh-TW" altLang="en-US" smtClean="0"/>
              <a:pPr/>
              <a:t>42</a:t>
            </a:fld>
            <a:endParaRPr lang="zh-TW" altLang="en-US" dirty="0"/>
          </a:p>
        </p:txBody>
      </p:sp>
    </p:spTree>
    <p:extLst>
      <p:ext uri="{BB962C8B-B14F-4D97-AF65-F5344CB8AC3E}">
        <p14:creationId xmlns:p14="http://schemas.microsoft.com/office/powerpoint/2010/main" val="3046227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7;p2">
            <a:extLst>
              <a:ext uri="{FF2B5EF4-FFF2-40B4-BE49-F238E27FC236}">
                <a16:creationId xmlns:a16="http://schemas.microsoft.com/office/drawing/2014/main" id="{75A91511-E8B3-4AE5-B6CF-A7F1DA13B53D}"/>
              </a:ext>
            </a:extLst>
          </p:cNvPr>
          <p:cNvSpPr txBox="1">
            <a:spLocks/>
          </p:cNvSpPr>
          <p:nvPr/>
        </p:nvSpPr>
        <p:spPr>
          <a:xfrm>
            <a:off x="1381935" y="934067"/>
            <a:ext cx="8777776" cy="64008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pPr algn="l">
              <a:spcBef>
                <a:spcPts val="0"/>
              </a:spcBef>
              <a:buClr>
                <a:srgbClr val="3A3838"/>
              </a:buClr>
              <a:buSzPts val="3200"/>
              <a:buFont typeface="Arial Black"/>
              <a:buNone/>
            </a:pPr>
            <a:r>
              <a:rPr lang="zh-TW" altLang="en-US"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多目標追蹤與雙向計數流程</a:t>
            </a:r>
            <a:r>
              <a:rPr lang="en-US" altLang="zh-TW"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a:t>
            </a:r>
            <a:r>
              <a:rPr lang="zh-TW" altLang="en-US"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示範流程</a:t>
            </a:r>
            <a:r>
              <a:rPr lang="en-US" altLang="zh-TW"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rPr>
              <a:t>)</a:t>
            </a:r>
            <a:endParaRPr lang="zh-TW" altLang="en-US"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Black"/>
            </a:endParaRPr>
          </a:p>
        </p:txBody>
      </p:sp>
      <p:sp>
        <p:nvSpPr>
          <p:cNvPr id="23" name="文字方塊 22">
            <a:extLst>
              <a:ext uri="{FF2B5EF4-FFF2-40B4-BE49-F238E27FC236}">
                <a16:creationId xmlns:a16="http://schemas.microsoft.com/office/drawing/2014/main" id="{460BD3AB-2E39-4F9D-8F76-C8BDA2C4CE44}"/>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人流辨識</a:t>
            </a:r>
          </a:p>
        </p:txBody>
      </p:sp>
      <p:grpSp>
        <p:nvGrpSpPr>
          <p:cNvPr id="17" name="群組 16">
            <a:extLst>
              <a:ext uri="{FF2B5EF4-FFF2-40B4-BE49-F238E27FC236}">
                <a16:creationId xmlns:a16="http://schemas.microsoft.com/office/drawing/2014/main" id="{97FF2340-5DD9-4E6D-98D7-74D4B7388E38}"/>
              </a:ext>
            </a:extLst>
          </p:cNvPr>
          <p:cNvGrpSpPr/>
          <p:nvPr/>
        </p:nvGrpSpPr>
        <p:grpSpPr>
          <a:xfrm>
            <a:off x="6315613" y="261142"/>
            <a:ext cx="3552287" cy="619904"/>
            <a:chOff x="6315613" y="261142"/>
            <a:chExt cx="3552287" cy="619904"/>
          </a:xfrm>
        </p:grpSpPr>
        <p:sp>
          <p:nvSpPr>
            <p:cNvPr id="19" name="矩形: 圓角 18">
              <a:extLst>
                <a:ext uri="{FF2B5EF4-FFF2-40B4-BE49-F238E27FC236}">
                  <a16:creationId xmlns:a16="http://schemas.microsoft.com/office/drawing/2014/main" id="{854935BD-6A79-436A-A52D-8AEF541FE0FF}"/>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2FEA8D73-9DB6-44B4-BD9D-59BAE17D2E13}"/>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進度條">
              <a:extLst>
                <a:ext uri="{FF2B5EF4-FFF2-40B4-BE49-F238E27FC236}">
                  <a16:creationId xmlns:a16="http://schemas.microsoft.com/office/drawing/2014/main" id="{783C017F-0047-4429-B65C-762860A33EE9}"/>
                </a:ext>
              </a:extLst>
            </p:cNvPr>
            <p:cNvSpPr/>
            <p:nvPr/>
          </p:nvSpPr>
          <p:spPr>
            <a:xfrm>
              <a:off x="6624042" y="471562"/>
              <a:ext cx="97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1C14ADB6-FB1C-419B-B385-CCAE1232AB41}"/>
                </a:ext>
              </a:extLst>
            </p:cNvPr>
            <p:cNvSpPr/>
            <p:nvPr/>
          </p:nvSpPr>
          <p:spPr>
            <a:xfrm>
              <a:off x="746916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a:extLst>
                <a:ext uri="{FF2B5EF4-FFF2-40B4-BE49-F238E27FC236}">
                  <a16:creationId xmlns:a16="http://schemas.microsoft.com/office/drawing/2014/main" id="{75596F97-991D-4E16-A054-488B390B2E9B}"/>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CCE67917-69BE-4CCA-AEC1-93A037D444FF}"/>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C05E76D4-C803-4737-977F-33214A79974C}"/>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ED8B685B-C97E-4640-92BE-F195E4B0FF77}"/>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4349398D-EB4D-4DB1-A92F-D9598A111BBB}"/>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D70A44A0-0D97-4C62-8105-AE183C1DEAE4}"/>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AAFB62D4-B426-4EED-9457-111F768CA5EC}"/>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標題 5">
              <a:extLst>
                <a:ext uri="{FF2B5EF4-FFF2-40B4-BE49-F238E27FC236}">
                  <a16:creationId xmlns:a16="http://schemas.microsoft.com/office/drawing/2014/main" id="{B28547B3-EBB8-40E4-A57D-6201A1AE7616}"/>
                </a:ext>
              </a:extLst>
            </p:cNvPr>
            <p:cNvSpPr txBox="1">
              <a:spLocks/>
            </p:cNvSpPr>
            <p:nvPr/>
          </p:nvSpPr>
          <p:spPr>
            <a:xfrm>
              <a:off x="701023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04</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8" name="標題 5">
              <a:extLst>
                <a:ext uri="{FF2B5EF4-FFF2-40B4-BE49-F238E27FC236}">
                  <a16:creationId xmlns:a16="http://schemas.microsoft.com/office/drawing/2014/main" id="{CD346183-DB04-4582-9282-C7A4AB5344CD}"/>
                </a:ext>
              </a:extLst>
            </p:cNvPr>
            <p:cNvSpPr txBox="1">
              <a:spLocks/>
            </p:cNvSpPr>
            <p:nvPr/>
          </p:nvSpPr>
          <p:spPr>
            <a:xfrm>
              <a:off x="7250632" y="616846"/>
              <a:ext cx="747171" cy="264200"/>
            </a:xfrm>
            <a:prstGeom prst="rect">
              <a:avLst/>
            </a:prstGeom>
          </p:spPr>
          <p:txBody>
            <a:bodyPr>
              <a:normAutofit fontScale="925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人流辨識</a:t>
              </a:r>
            </a:p>
          </p:txBody>
        </p:sp>
        <p:sp>
          <p:nvSpPr>
            <p:cNvPr id="39" name="橢圓 38">
              <a:extLst>
                <a:ext uri="{FF2B5EF4-FFF2-40B4-BE49-F238E27FC236}">
                  <a16:creationId xmlns:a16="http://schemas.microsoft.com/office/drawing/2014/main" id="{28E66654-AFC9-47DB-A0DF-B497672923B6}"/>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橢圓 39">
              <a:extLst>
                <a:ext uri="{FF2B5EF4-FFF2-40B4-BE49-F238E27FC236}">
                  <a16:creationId xmlns:a16="http://schemas.microsoft.com/office/drawing/2014/main" id="{50F3F4C2-C53D-49DD-A212-ED230A46D304}"/>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97D85269-B27D-403D-8BC0-E8A7B2C802A0}"/>
              </a:ext>
            </a:extLst>
          </p:cNvPr>
          <p:cNvSpPr>
            <a:spLocks noGrp="1"/>
          </p:cNvSpPr>
          <p:nvPr>
            <p:ph type="sldNum" sz="quarter" idx="12"/>
          </p:nvPr>
        </p:nvSpPr>
        <p:spPr/>
        <p:txBody>
          <a:bodyPr/>
          <a:lstStyle/>
          <a:p>
            <a:fld id="{707EBC05-AD4A-43C3-A6DF-1409246104C0}" type="slidenum">
              <a:rPr lang="zh-TW" altLang="en-US" smtClean="0"/>
              <a:pPr/>
              <a:t>43</a:t>
            </a:fld>
            <a:endParaRPr lang="zh-TW" altLang="en-US" dirty="0"/>
          </a:p>
        </p:txBody>
      </p:sp>
      <p:pic>
        <p:nvPicPr>
          <p:cNvPr id="5" name="圖片 4">
            <a:extLst>
              <a:ext uri="{FF2B5EF4-FFF2-40B4-BE49-F238E27FC236}">
                <a16:creationId xmlns:a16="http://schemas.microsoft.com/office/drawing/2014/main" id="{AF138C21-DD36-4063-B2A0-E05F841EE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599" y="1736044"/>
            <a:ext cx="594434" cy="594434"/>
          </a:xfrm>
          <a:prstGeom prst="rect">
            <a:avLst/>
          </a:prstGeom>
        </p:spPr>
      </p:pic>
      <p:pic>
        <p:nvPicPr>
          <p:cNvPr id="47" name="圖片 46">
            <a:extLst>
              <a:ext uri="{FF2B5EF4-FFF2-40B4-BE49-F238E27FC236}">
                <a16:creationId xmlns:a16="http://schemas.microsoft.com/office/drawing/2014/main" id="{F8C7B27D-B16F-4BF9-843D-F2945D9B4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84718" y="1736044"/>
            <a:ext cx="594434" cy="594434"/>
          </a:xfrm>
          <a:prstGeom prst="rect">
            <a:avLst/>
          </a:prstGeom>
        </p:spPr>
      </p:pic>
      <p:sp>
        <p:nvSpPr>
          <p:cNvPr id="8" name="矩形 7">
            <a:extLst>
              <a:ext uri="{FF2B5EF4-FFF2-40B4-BE49-F238E27FC236}">
                <a16:creationId xmlns:a16="http://schemas.microsoft.com/office/drawing/2014/main" id="{F60F079B-5990-4E36-B8CB-4215ED9CB593}"/>
              </a:ext>
            </a:extLst>
          </p:cNvPr>
          <p:cNvSpPr/>
          <p:nvPr/>
        </p:nvSpPr>
        <p:spPr>
          <a:xfrm>
            <a:off x="2387778" y="2501491"/>
            <a:ext cx="215007" cy="18596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3701FAB6-4C2F-4E23-9457-63B3FB306A64}"/>
              </a:ext>
            </a:extLst>
          </p:cNvPr>
          <p:cNvSpPr/>
          <p:nvPr/>
        </p:nvSpPr>
        <p:spPr>
          <a:xfrm>
            <a:off x="2684340" y="2501491"/>
            <a:ext cx="215007" cy="18596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9223765C-DFFB-41EF-99E4-072D1A7C57A1}"/>
              </a:ext>
            </a:extLst>
          </p:cNvPr>
          <p:cNvSpPr/>
          <p:nvPr/>
        </p:nvSpPr>
        <p:spPr>
          <a:xfrm>
            <a:off x="7492589" y="2499153"/>
            <a:ext cx="215007" cy="18596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3C8B11B8-53A5-4D41-BB51-B4EB983169EB}"/>
              </a:ext>
            </a:extLst>
          </p:cNvPr>
          <p:cNvSpPr/>
          <p:nvPr/>
        </p:nvSpPr>
        <p:spPr>
          <a:xfrm>
            <a:off x="7218805" y="2508269"/>
            <a:ext cx="215007" cy="18596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54D0ACAE-E4F3-448E-97AD-10FBD1A81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3097" y="2508269"/>
            <a:ext cx="434727" cy="434727"/>
          </a:xfrm>
          <a:prstGeom prst="rect">
            <a:avLst/>
          </a:prstGeom>
        </p:spPr>
      </p:pic>
      <p:pic>
        <p:nvPicPr>
          <p:cNvPr id="55" name="圖片 54">
            <a:extLst>
              <a:ext uri="{FF2B5EF4-FFF2-40B4-BE49-F238E27FC236}">
                <a16:creationId xmlns:a16="http://schemas.microsoft.com/office/drawing/2014/main" id="{381F8517-B02C-442C-AEC4-AFA4A5E4B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264" y="2859486"/>
            <a:ext cx="434727" cy="434727"/>
          </a:xfrm>
          <a:prstGeom prst="rect">
            <a:avLst/>
          </a:prstGeom>
        </p:spPr>
      </p:pic>
      <p:pic>
        <p:nvPicPr>
          <p:cNvPr id="56" name="圖片 55">
            <a:extLst>
              <a:ext uri="{FF2B5EF4-FFF2-40B4-BE49-F238E27FC236}">
                <a16:creationId xmlns:a16="http://schemas.microsoft.com/office/drawing/2014/main" id="{FD2063ED-D6F7-4CFD-B7EB-3616F0EA1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649" y="2439356"/>
            <a:ext cx="434727" cy="434727"/>
          </a:xfrm>
          <a:prstGeom prst="rect">
            <a:avLst/>
          </a:prstGeom>
        </p:spPr>
      </p:pic>
      <p:pic>
        <p:nvPicPr>
          <p:cNvPr id="57" name="圖片 56">
            <a:extLst>
              <a:ext uri="{FF2B5EF4-FFF2-40B4-BE49-F238E27FC236}">
                <a16:creationId xmlns:a16="http://schemas.microsoft.com/office/drawing/2014/main" id="{A7DF2A1F-8D30-4561-91A3-847C60D83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265750" y="3181569"/>
            <a:ext cx="434727" cy="434727"/>
          </a:xfrm>
          <a:prstGeom prst="rect">
            <a:avLst/>
          </a:prstGeom>
        </p:spPr>
      </p:pic>
      <p:pic>
        <p:nvPicPr>
          <p:cNvPr id="58" name="圖片 57">
            <a:extLst>
              <a:ext uri="{FF2B5EF4-FFF2-40B4-BE49-F238E27FC236}">
                <a16:creationId xmlns:a16="http://schemas.microsoft.com/office/drawing/2014/main" id="{A5ED1C4D-05F9-431D-87F6-7CE32EB22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150536" y="3697641"/>
            <a:ext cx="434727" cy="434727"/>
          </a:xfrm>
          <a:prstGeom prst="rect">
            <a:avLst/>
          </a:prstGeom>
        </p:spPr>
      </p:pic>
      <p:pic>
        <p:nvPicPr>
          <p:cNvPr id="59" name="圖片 58">
            <a:extLst>
              <a:ext uri="{FF2B5EF4-FFF2-40B4-BE49-F238E27FC236}">
                <a16:creationId xmlns:a16="http://schemas.microsoft.com/office/drawing/2014/main" id="{9B42760F-C849-4EF1-B8AD-9EC7F18CC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332878" y="3616296"/>
            <a:ext cx="434727" cy="434727"/>
          </a:xfrm>
          <a:prstGeom prst="rect">
            <a:avLst/>
          </a:prstGeom>
        </p:spPr>
      </p:pic>
      <p:pic>
        <p:nvPicPr>
          <p:cNvPr id="60" name="圖片 59">
            <a:extLst>
              <a:ext uri="{FF2B5EF4-FFF2-40B4-BE49-F238E27FC236}">
                <a16:creationId xmlns:a16="http://schemas.microsoft.com/office/drawing/2014/main" id="{94229808-1CB8-4D71-AA34-D9B7A668C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822105" y="2755699"/>
            <a:ext cx="434727" cy="434727"/>
          </a:xfrm>
          <a:prstGeom prst="rect">
            <a:avLst/>
          </a:prstGeom>
        </p:spPr>
      </p:pic>
      <p:pic>
        <p:nvPicPr>
          <p:cNvPr id="61" name="圖片 60">
            <a:extLst>
              <a:ext uri="{FF2B5EF4-FFF2-40B4-BE49-F238E27FC236}">
                <a16:creationId xmlns:a16="http://schemas.microsoft.com/office/drawing/2014/main" id="{44DBE293-9A70-4636-A181-60FBBDCC0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331" y="3475874"/>
            <a:ext cx="434727" cy="434727"/>
          </a:xfrm>
          <a:prstGeom prst="rect">
            <a:avLst/>
          </a:prstGeom>
        </p:spPr>
      </p:pic>
      <p:pic>
        <p:nvPicPr>
          <p:cNvPr id="62" name="圖片 61">
            <a:extLst>
              <a:ext uri="{FF2B5EF4-FFF2-40B4-BE49-F238E27FC236}">
                <a16:creationId xmlns:a16="http://schemas.microsoft.com/office/drawing/2014/main" id="{2CCD0BD7-D002-4C78-A9A5-B7DD244B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158" y="3463205"/>
            <a:ext cx="434727" cy="434727"/>
          </a:xfrm>
          <a:prstGeom prst="rect">
            <a:avLst/>
          </a:prstGeom>
        </p:spPr>
      </p:pic>
      <p:pic>
        <p:nvPicPr>
          <p:cNvPr id="63" name="圖片 62">
            <a:extLst>
              <a:ext uri="{FF2B5EF4-FFF2-40B4-BE49-F238E27FC236}">
                <a16:creationId xmlns:a16="http://schemas.microsoft.com/office/drawing/2014/main" id="{446C9621-2742-4D64-BCBA-FE8195A61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153" y="2622608"/>
            <a:ext cx="434727" cy="434727"/>
          </a:xfrm>
          <a:prstGeom prst="rect">
            <a:avLst/>
          </a:prstGeom>
        </p:spPr>
      </p:pic>
      <p:pic>
        <p:nvPicPr>
          <p:cNvPr id="64" name="圖片 63">
            <a:extLst>
              <a:ext uri="{FF2B5EF4-FFF2-40B4-BE49-F238E27FC236}">
                <a16:creationId xmlns:a16="http://schemas.microsoft.com/office/drawing/2014/main" id="{E67576BB-3852-4BE8-97A5-242751533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250" y="3211636"/>
            <a:ext cx="434727" cy="434727"/>
          </a:xfrm>
          <a:prstGeom prst="rect">
            <a:avLst/>
          </a:prstGeom>
        </p:spPr>
      </p:pic>
      <p:pic>
        <p:nvPicPr>
          <p:cNvPr id="65" name="圖片 64">
            <a:extLst>
              <a:ext uri="{FF2B5EF4-FFF2-40B4-BE49-F238E27FC236}">
                <a16:creationId xmlns:a16="http://schemas.microsoft.com/office/drawing/2014/main" id="{8511D649-BC25-4BE1-B462-BAF83445C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39" y="2538335"/>
            <a:ext cx="434727" cy="434727"/>
          </a:xfrm>
          <a:prstGeom prst="rect">
            <a:avLst/>
          </a:prstGeom>
        </p:spPr>
      </p:pic>
      <p:pic>
        <p:nvPicPr>
          <p:cNvPr id="66" name="圖片 65">
            <a:extLst>
              <a:ext uri="{FF2B5EF4-FFF2-40B4-BE49-F238E27FC236}">
                <a16:creationId xmlns:a16="http://schemas.microsoft.com/office/drawing/2014/main" id="{24B4D44A-28F7-4517-8B12-132571435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888975" y="3076849"/>
            <a:ext cx="434727" cy="434727"/>
          </a:xfrm>
          <a:prstGeom prst="rect">
            <a:avLst/>
          </a:prstGeom>
        </p:spPr>
      </p:pic>
      <p:pic>
        <p:nvPicPr>
          <p:cNvPr id="67" name="圖片 66">
            <a:extLst>
              <a:ext uri="{FF2B5EF4-FFF2-40B4-BE49-F238E27FC236}">
                <a16:creationId xmlns:a16="http://schemas.microsoft.com/office/drawing/2014/main" id="{285B5933-59AE-488B-8C19-DDEA8380B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39" y="3646363"/>
            <a:ext cx="434727" cy="434727"/>
          </a:xfrm>
          <a:prstGeom prst="rect">
            <a:avLst/>
          </a:prstGeom>
        </p:spPr>
      </p:pic>
      <p:pic>
        <p:nvPicPr>
          <p:cNvPr id="68" name="圖片 67">
            <a:extLst>
              <a:ext uri="{FF2B5EF4-FFF2-40B4-BE49-F238E27FC236}">
                <a16:creationId xmlns:a16="http://schemas.microsoft.com/office/drawing/2014/main" id="{973A9A01-7EBB-44A0-BC5E-E41FA5C8B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298654" y="3063218"/>
            <a:ext cx="434727" cy="434727"/>
          </a:xfrm>
          <a:prstGeom prst="rect">
            <a:avLst/>
          </a:prstGeom>
        </p:spPr>
      </p:pic>
      <p:pic>
        <p:nvPicPr>
          <p:cNvPr id="12" name="圖片 11">
            <a:extLst>
              <a:ext uri="{FF2B5EF4-FFF2-40B4-BE49-F238E27FC236}">
                <a16:creationId xmlns:a16="http://schemas.microsoft.com/office/drawing/2014/main" id="{C0A59430-4A64-44D5-87E6-43A2B159B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2033" y="1731064"/>
            <a:ext cx="594434" cy="594434"/>
          </a:xfrm>
          <a:prstGeom prst="rect">
            <a:avLst/>
          </a:prstGeom>
        </p:spPr>
      </p:pic>
      <p:pic>
        <p:nvPicPr>
          <p:cNvPr id="69" name="圖片 68">
            <a:extLst>
              <a:ext uri="{FF2B5EF4-FFF2-40B4-BE49-F238E27FC236}">
                <a16:creationId xmlns:a16="http://schemas.microsoft.com/office/drawing/2014/main" id="{433C478E-74BC-4402-AAB6-8B24C299A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84" y="1731064"/>
            <a:ext cx="594434" cy="594434"/>
          </a:xfrm>
          <a:prstGeom prst="rect">
            <a:avLst/>
          </a:prstGeom>
        </p:spPr>
      </p:pic>
      <p:pic>
        <p:nvPicPr>
          <p:cNvPr id="73" name="圖片 72">
            <a:extLst>
              <a:ext uri="{FF2B5EF4-FFF2-40B4-BE49-F238E27FC236}">
                <a16:creationId xmlns:a16="http://schemas.microsoft.com/office/drawing/2014/main" id="{81E625F1-6AE4-428C-BFFF-4825E7AB7F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1750" y="5183271"/>
            <a:ext cx="1698463" cy="1101347"/>
          </a:xfrm>
          <a:prstGeom prst="rect">
            <a:avLst/>
          </a:prstGeom>
        </p:spPr>
      </p:pic>
      <p:grpSp>
        <p:nvGrpSpPr>
          <p:cNvPr id="95" name="群組 94">
            <a:extLst>
              <a:ext uri="{FF2B5EF4-FFF2-40B4-BE49-F238E27FC236}">
                <a16:creationId xmlns:a16="http://schemas.microsoft.com/office/drawing/2014/main" id="{CAEBB41F-7E76-4B1C-B59E-DF9F065D8C50}"/>
              </a:ext>
            </a:extLst>
          </p:cNvPr>
          <p:cNvGrpSpPr/>
          <p:nvPr/>
        </p:nvGrpSpPr>
        <p:grpSpPr>
          <a:xfrm>
            <a:off x="555726" y="2831628"/>
            <a:ext cx="3364249" cy="3302949"/>
            <a:chOff x="555726" y="2831628"/>
            <a:chExt cx="3364249" cy="3302949"/>
          </a:xfrm>
        </p:grpSpPr>
        <p:sp>
          <p:nvSpPr>
            <p:cNvPr id="88" name="箭號: 向右 87">
              <a:extLst>
                <a:ext uri="{FF2B5EF4-FFF2-40B4-BE49-F238E27FC236}">
                  <a16:creationId xmlns:a16="http://schemas.microsoft.com/office/drawing/2014/main" id="{0F6B15EF-5B5B-47B2-BD85-D4399888A75C}"/>
                </a:ext>
              </a:extLst>
            </p:cNvPr>
            <p:cNvSpPr/>
            <p:nvPr/>
          </p:nvSpPr>
          <p:spPr>
            <a:xfrm>
              <a:off x="759652" y="5333310"/>
              <a:ext cx="3160323" cy="8012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箭號: 向下 92">
              <a:extLst>
                <a:ext uri="{FF2B5EF4-FFF2-40B4-BE49-F238E27FC236}">
                  <a16:creationId xmlns:a16="http://schemas.microsoft.com/office/drawing/2014/main" id="{F4824164-0A9C-40BC-A304-60E8A453C938}"/>
                </a:ext>
              </a:extLst>
            </p:cNvPr>
            <p:cNvSpPr/>
            <p:nvPr/>
          </p:nvSpPr>
          <p:spPr>
            <a:xfrm rot="10800000">
              <a:off x="555726" y="2831628"/>
              <a:ext cx="782938" cy="30976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6" name="群組 95">
            <a:extLst>
              <a:ext uri="{FF2B5EF4-FFF2-40B4-BE49-F238E27FC236}">
                <a16:creationId xmlns:a16="http://schemas.microsoft.com/office/drawing/2014/main" id="{1142EFCC-F778-4731-B5D2-2E36F36E7C4A}"/>
              </a:ext>
            </a:extLst>
          </p:cNvPr>
          <p:cNvGrpSpPr/>
          <p:nvPr/>
        </p:nvGrpSpPr>
        <p:grpSpPr>
          <a:xfrm>
            <a:off x="6085751" y="2793755"/>
            <a:ext cx="3812983" cy="3298367"/>
            <a:chOff x="6085751" y="2793755"/>
            <a:chExt cx="3812983" cy="3298367"/>
          </a:xfrm>
        </p:grpSpPr>
        <p:sp>
          <p:nvSpPr>
            <p:cNvPr id="92" name="箭號: 向右 91">
              <a:extLst>
                <a:ext uri="{FF2B5EF4-FFF2-40B4-BE49-F238E27FC236}">
                  <a16:creationId xmlns:a16="http://schemas.microsoft.com/office/drawing/2014/main" id="{834EE7C1-943F-4823-BF36-B36C52A14EDF}"/>
                </a:ext>
              </a:extLst>
            </p:cNvPr>
            <p:cNvSpPr/>
            <p:nvPr/>
          </p:nvSpPr>
          <p:spPr>
            <a:xfrm flipH="1">
              <a:off x="6085751" y="5290855"/>
              <a:ext cx="3597876" cy="8012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 name="箭號: 向下 93">
              <a:extLst>
                <a:ext uri="{FF2B5EF4-FFF2-40B4-BE49-F238E27FC236}">
                  <a16:creationId xmlns:a16="http://schemas.microsoft.com/office/drawing/2014/main" id="{3DE7B967-79BC-4F23-A43E-CCD6E8B38FE2}"/>
                </a:ext>
              </a:extLst>
            </p:cNvPr>
            <p:cNvSpPr/>
            <p:nvPr/>
          </p:nvSpPr>
          <p:spPr>
            <a:xfrm rot="10800000">
              <a:off x="9033577" y="2793755"/>
              <a:ext cx="865157" cy="30908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7" name="文字方塊 96">
            <a:extLst>
              <a:ext uri="{FF2B5EF4-FFF2-40B4-BE49-F238E27FC236}">
                <a16:creationId xmlns:a16="http://schemas.microsoft.com/office/drawing/2014/main" id="{96BA6565-C0D4-4DEB-968A-B8A4397B38BD}"/>
              </a:ext>
            </a:extLst>
          </p:cNvPr>
          <p:cNvSpPr txBox="1"/>
          <p:nvPr/>
        </p:nvSpPr>
        <p:spPr>
          <a:xfrm>
            <a:off x="6730885" y="5506822"/>
            <a:ext cx="2426220" cy="369332"/>
          </a:xfrm>
          <a:prstGeom prst="rect">
            <a:avLst/>
          </a:prstGeom>
          <a:noFill/>
        </p:spPr>
        <p:txBody>
          <a:bodyPr wrap="square" rtlCol="0">
            <a:spAutoFit/>
          </a:bodyPr>
          <a:lstStyle/>
          <a:p>
            <a:r>
              <a:rPr lang="zh-TW" altLang="en-US" dirty="0"/>
              <a:t>回傳計數數據至雲端</a:t>
            </a:r>
          </a:p>
        </p:txBody>
      </p:sp>
      <p:sp>
        <p:nvSpPr>
          <p:cNvPr id="98" name="文字方塊 97">
            <a:extLst>
              <a:ext uri="{FF2B5EF4-FFF2-40B4-BE49-F238E27FC236}">
                <a16:creationId xmlns:a16="http://schemas.microsoft.com/office/drawing/2014/main" id="{DFCC0021-355B-4478-AFDA-05937F9503A2}"/>
              </a:ext>
            </a:extLst>
          </p:cNvPr>
          <p:cNvSpPr txBox="1"/>
          <p:nvPr/>
        </p:nvSpPr>
        <p:spPr>
          <a:xfrm>
            <a:off x="1120757" y="5506822"/>
            <a:ext cx="2426220" cy="369332"/>
          </a:xfrm>
          <a:prstGeom prst="rect">
            <a:avLst/>
          </a:prstGeom>
          <a:noFill/>
        </p:spPr>
        <p:txBody>
          <a:bodyPr wrap="square" rtlCol="0">
            <a:spAutoFit/>
          </a:bodyPr>
          <a:lstStyle/>
          <a:p>
            <a:r>
              <a:rPr lang="zh-TW" altLang="en-US" dirty="0"/>
              <a:t>回傳計數數據至雲端</a:t>
            </a:r>
          </a:p>
        </p:txBody>
      </p:sp>
      <p:sp>
        <p:nvSpPr>
          <p:cNvPr id="99" name="文字方塊 98">
            <a:extLst>
              <a:ext uri="{FF2B5EF4-FFF2-40B4-BE49-F238E27FC236}">
                <a16:creationId xmlns:a16="http://schemas.microsoft.com/office/drawing/2014/main" id="{C7B90923-6648-4250-AA44-250D897C2F40}"/>
              </a:ext>
            </a:extLst>
          </p:cNvPr>
          <p:cNvSpPr txBox="1"/>
          <p:nvPr/>
        </p:nvSpPr>
        <p:spPr>
          <a:xfrm>
            <a:off x="9231498" y="3492434"/>
            <a:ext cx="461665" cy="2031658"/>
          </a:xfrm>
          <a:prstGeom prst="rect">
            <a:avLst/>
          </a:prstGeom>
          <a:noFill/>
        </p:spPr>
        <p:txBody>
          <a:bodyPr vert="eaVert" wrap="square" rtlCol="0">
            <a:spAutoFit/>
          </a:bodyPr>
          <a:lstStyle/>
          <a:p>
            <a:r>
              <a:rPr lang="zh-TW" altLang="en-US" dirty="0"/>
              <a:t>回傳目前人數數據</a:t>
            </a:r>
          </a:p>
        </p:txBody>
      </p:sp>
      <p:sp>
        <p:nvSpPr>
          <p:cNvPr id="100" name="文字方塊 99">
            <a:extLst>
              <a:ext uri="{FF2B5EF4-FFF2-40B4-BE49-F238E27FC236}">
                <a16:creationId xmlns:a16="http://schemas.microsoft.com/office/drawing/2014/main" id="{DD1EBE91-1F89-43E6-B954-EB841A8FEF64}"/>
              </a:ext>
            </a:extLst>
          </p:cNvPr>
          <p:cNvSpPr txBox="1"/>
          <p:nvPr/>
        </p:nvSpPr>
        <p:spPr>
          <a:xfrm>
            <a:off x="717205" y="3492434"/>
            <a:ext cx="461665" cy="2031658"/>
          </a:xfrm>
          <a:prstGeom prst="rect">
            <a:avLst/>
          </a:prstGeom>
          <a:noFill/>
        </p:spPr>
        <p:txBody>
          <a:bodyPr vert="eaVert" wrap="square" rtlCol="0">
            <a:spAutoFit/>
          </a:bodyPr>
          <a:lstStyle/>
          <a:p>
            <a:r>
              <a:rPr lang="zh-TW" altLang="en-US" dirty="0"/>
              <a:t>回傳目前人數數據</a:t>
            </a:r>
          </a:p>
        </p:txBody>
      </p:sp>
    </p:spTree>
    <p:extLst>
      <p:ext uri="{BB962C8B-B14F-4D97-AF65-F5344CB8AC3E}">
        <p14:creationId xmlns:p14="http://schemas.microsoft.com/office/powerpoint/2010/main" val="1538110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05</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05</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924740"/>
            <a:ext cx="4029798" cy="907229"/>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微軟正黑體" panose="020B0604030504040204" pitchFamily="34" charset="-120"/>
                <a:ea typeface="微軟正黑體" panose="020B0604030504040204" pitchFamily="34" charset="-120"/>
              </a:rPr>
              <a:t>資料流處理</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7" name="文字方塊 6">
            <a:extLst>
              <a:ext uri="{FF2B5EF4-FFF2-40B4-BE49-F238E27FC236}">
                <a16:creationId xmlns:a16="http://schemas.microsoft.com/office/drawing/2014/main" id="{E6D7BD00-E1AB-4BF0-8F92-7D0080576950}"/>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崔維剛</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Data stream processing</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9" name="投影片編號版面配置區 8">
            <a:extLst>
              <a:ext uri="{FF2B5EF4-FFF2-40B4-BE49-F238E27FC236}">
                <a16:creationId xmlns:a16="http://schemas.microsoft.com/office/drawing/2014/main" id="{BA04CD3E-54CB-4CB9-9349-0DF485EA2D99}"/>
              </a:ext>
            </a:extLst>
          </p:cNvPr>
          <p:cNvSpPr>
            <a:spLocks noGrp="1"/>
          </p:cNvSpPr>
          <p:nvPr>
            <p:ph type="sldNum" sz="quarter" idx="12"/>
          </p:nvPr>
        </p:nvSpPr>
        <p:spPr/>
        <p:txBody>
          <a:bodyPr/>
          <a:lstStyle/>
          <a:p>
            <a:fld id="{AC24A62B-7E8F-4F0C-BD73-B02141D4C960}" type="slidenum">
              <a:rPr lang="zh-TW" altLang="en-US" smtClean="0"/>
              <a:t>44</a:t>
            </a:fld>
            <a:endParaRPr lang="zh-TW" altLang="en-US"/>
          </a:p>
        </p:txBody>
      </p:sp>
    </p:spTree>
    <p:extLst>
      <p:ext uri="{BB962C8B-B14F-4D97-AF65-F5344CB8AC3E}">
        <p14:creationId xmlns:p14="http://schemas.microsoft.com/office/powerpoint/2010/main" val="1900013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7C3A0744-8152-4D25-9FAC-8BFF92F44F8F}"/>
              </a:ext>
            </a:extLst>
          </p:cNvPr>
          <p:cNvGrpSpPr/>
          <p:nvPr/>
        </p:nvGrpSpPr>
        <p:grpSpPr>
          <a:xfrm>
            <a:off x="655167" y="2196645"/>
            <a:ext cx="1839906" cy="1530220"/>
            <a:chOff x="4877001" y="2780937"/>
            <a:chExt cx="1387244" cy="1012120"/>
          </a:xfrm>
        </p:grpSpPr>
        <p:pic>
          <p:nvPicPr>
            <p:cNvPr id="5" name="圖片 4">
              <a:extLst>
                <a:ext uri="{FF2B5EF4-FFF2-40B4-BE49-F238E27FC236}">
                  <a16:creationId xmlns:a16="http://schemas.microsoft.com/office/drawing/2014/main" id="{3C419FDB-EC58-4EB4-A16D-E27A626448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968" b="20175"/>
            <a:stretch/>
          </p:blipFill>
          <p:spPr>
            <a:xfrm>
              <a:off x="4877001" y="2780937"/>
              <a:ext cx="1260000" cy="791998"/>
            </a:xfrm>
            <a:prstGeom prst="rect">
              <a:avLst/>
            </a:prstGeom>
          </p:spPr>
        </p:pic>
        <p:pic>
          <p:nvPicPr>
            <p:cNvPr id="6" name="圖片 5">
              <a:extLst>
                <a:ext uri="{FF2B5EF4-FFF2-40B4-BE49-F238E27FC236}">
                  <a16:creationId xmlns:a16="http://schemas.microsoft.com/office/drawing/2014/main" id="{C22F95AD-4922-4564-8EFC-24DB06EE87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4245" y="3433057"/>
              <a:ext cx="360000" cy="360000"/>
            </a:xfrm>
            <a:prstGeom prst="rect">
              <a:avLst/>
            </a:prstGeom>
          </p:spPr>
        </p:pic>
      </p:grpSp>
      <p:pic>
        <p:nvPicPr>
          <p:cNvPr id="29" name="圖片 28">
            <a:extLst>
              <a:ext uri="{FF2B5EF4-FFF2-40B4-BE49-F238E27FC236}">
                <a16:creationId xmlns:a16="http://schemas.microsoft.com/office/drawing/2014/main" id="{7F9F2F93-A472-460C-B5F1-14776BC9F0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4704" y="2667732"/>
            <a:ext cx="1972403" cy="1036776"/>
          </a:xfrm>
          <a:prstGeom prst="rect">
            <a:avLst/>
          </a:prstGeom>
        </p:spPr>
      </p:pic>
      <p:cxnSp>
        <p:nvCxnSpPr>
          <p:cNvPr id="30" name="直線單箭頭接點 29">
            <a:extLst>
              <a:ext uri="{FF2B5EF4-FFF2-40B4-BE49-F238E27FC236}">
                <a16:creationId xmlns:a16="http://schemas.microsoft.com/office/drawing/2014/main" id="{7CB5E083-904D-4D30-A284-B00A4153FF84}"/>
              </a:ext>
            </a:extLst>
          </p:cNvPr>
          <p:cNvCxnSpPr>
            <a:cxnSpLocks/>
          </p:cNvCxnSpPr>
          <p:nvPr/>
        </p:nvCxnSpPr>
        <p:spPr>
          <a:xfrm flipH="1" flipV="1">
            <a:off x="4173285" y="3638532"/>
            <a:ext cx="6963" cy="240346"/>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31" name="直線單箭頭接點 30">
            <a:extLst>
              <a:ext uri="{FF2B5EF4-FFF2-40B4-BE49-F238E27FC236}">
                <a16:creationId xmlns:a16="http://schemas.microsoft.com/office/drawing/2014/main" id="{14699939-0B46-4EC9-9EE3-8B01320E787B}"/>
              </a:ext>
            </a:extLst>
          </p:cNvPr>
          <p:cNvCxnSpPr>
            <a:cxnSpLocks/>
          </p:cNvCxnSpPr>
          <p:nvPr/>
        </p:nvCxnSpPr>
        <p:spPr>
          <a:xfrm flipH="1">
            <a:off x="4153676" y="2410335"/>
            <a:ext cx="8404" cy="337549"/>
          </a:xfrm>
          <a:prstGeom prst="straightConnector1">
            <a:avLst/>
          </a:prstGeom>
          <a:ln w="47625">
            <a:solidFill>
              <a:srgbClr val="0070C0"/>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32" name="直線單箭頭接點 31">
            <a:extLst>
              <a:ext uri="{FF2B5EF4-FFF2-40B4-BE49-F238E27FC236}">
                <a16:creationId xmlns:a16="http://schemas.microsoft.com/office/drawing/2014/main" id="{D330DB38-A545-4393-A2FD-2D1D59B53781}"/>
              </a:ext>
            </a:extLst>
          </p:cNvPr>
          <p:cNvCxnSpPr>
            <a:cxnSpLocks/>
          </p:cNvCxnSpPr>
          <p:nvPr/>
        </p:nvCxnSpPr>
        <p:spPr>
          <a:xfrm flipH="1">
            <a:off x="2632137" y="3169952"/>
            <a:ext cx="269211"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33" name="群組 32">
            <a:extLst>
              <a:ext uri="{FF2B5EF4-FFF2-40B4-BE49-F238E27FC236}">
                <a16:creationId xmlns:a16="http://schemas.microsoft.com/office/drawing/2014/main" id="{0AF2FAAE-D266-4F12-A351-0A18F90EAA3D}"/>
              </a:ext>
            </a:extLst>
          </p:cNvPr>
          <p:cNvGrpSpPr/>
          <p:nvPr/>
        </p:nvGrpSpPr>
        <p:grpSpPr>
          <a:xfrm>
            <a:off x="3376568" y="1348159"/>
            <a:ext cx="1554215" cy="1036776"/>
            <a:chOff x="8969280" y="1762122"/>
            <a:chExt cx="1440000" cy="842669"/>
          </a:xfrm>
        </p:grpSpPr>
        <p:pic>
          <p:nvPicPr>
            <p:cNvPr id="34" name="圖片 33">
              <a:extLst>
                <a:ext uri="{FF2B5EF4-FFF2-40B4-BE49-F238E27FC236}">
                  <a16:creationId xmlns:a16="http://schemas.microsoft.com/office/drawing/2014/main" id="{28879D1A-6738-45B0-A2C6-609D5660D4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9280" y="1762122"/>
              <a:ext cx="1440000" cy="720000"/>
            </a:xfrm>
            <a:prstGeom prst="rect">
              <a:avLst/>
            </a:prstGeom>
          </p:spPr>
        </p:pic>
        <p:pic>
          <p:nvPicPr>
            <p:cNvPr id="35" name="圖片 34">
              <a:extLst>
                <a:ext uri="{FF2B5EF4-FFF2-40B4-BE49-F238E27FC236}">
                  <a16:creationId xmlns:a16="http://schemas.microsoft.com/office/drawing/2014/main" id="{514AB8D2-A8E5-4906-8024-6B74A069FB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9053" y="2316791"/>
              <a:ext cx="288000" cy="288000"/>
            </a:xfrm>
            <a:prstGeom prst="rect">
              <a:avLst/>
            </a:prstGeom>
          </p:spPr>
        </p:pic>
      </p:grpSp>
      <p:pic>
        <p:nvPicPr>
          <p:cNvPr id="36" name="Picture 2" descr="C:\Users\Tibame_25\Desktop\AI_Bigdata\TFB102_T4\Team_Topic\PPT\Image\no-free-elk-stack.png">
            <a:extLst>
              <a:ext uri="{FF2B5EF4-FFF2-40B4-BE49-F238E27FC236}">
                <a16:creationId xmlns:a16="http://schemas.microsoft.com/office/drawing/2014/main" id="{45C5C9F3-0FB7-4034-BB57-C3CAD49E0B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452" b="41476"/>
          <a:stretch/>
        </p:blipFill>
        <p:spPr bwMode="auto">
          <a:xfrm>
            <a:off x="5462820" y="2838762"/>
            <a:ext cx="1782075" cy="646972"/>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直線單箭頭接點 36">
            <a:extLst>
              <a:ext uri="{FF2B5EF4-FFF2-40B4-BE49-F238E27FC236}">
                <a16:creationId xmlns:a16="http://schemas.microsoft.com/office/drawing/2014/main" id="{66828B55-9526-4578-A247-FB003CD8C61B}"/>
              </a:ext>
            </a:extLst>
          </p:cNvPr>
          <p:cNvCxnSpPr>
            <a:cxnSpLocks/>
          </p:cNvCxnSpPr>
          <p:nvPr/>
        </p:nvCxnSpPr>
        <p:spPr>
          <a:xfrm>
            <a:off x="5082806" y="3169952"/>
            <a:ext cx="256854"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55" name="圖片 54">
            <a:extLst>
              <a:ext uri="{FF2B5EF4-FFF2-40B4-BE49-F238E27FC236}">
                <a16:creationId xmlns:a16="http://schemas.microsoft.com/office/drawing/2014/main" id="{B4A854ED-B7FA-44A0-AA49-C409F55AEE02}"/>
              </a:ext>
            </a:extLst>
          </p:cNvPr>
          <p:cNvPicPr>
            <a:picLocks noChangeAspect="1"/>
          </p:cNvPicPr>
          <p:nvPr/>
        </p:nvPicPr>
        <p:blipFill>
          <a:blip r:embed="rId9"/>
          <a:stretch>
            <a:fillRect/>
          </a:stretch>
        </p:blipFill>
        <p:spPr>
          <a:xfrm>
            <a:off x="7507979" y="2178082"/>
            <a:ext cx="4274838" cy="1335378"/>
          </a:xfrm>
          <a:prstGeom prst="rect">
            <a:avLst/>
          </a:prstGeom>
          <a:ln>
            <a:solidFill>
              <a:srgbClr val="0070C0"/>
            </a:solidFill>
          </a:ln>
        </p:spPr>
      </p:pic>
      <p:pic>
        <p:nvPicPr>
          <p:cNvPr id="57" name="圖片 56">
            <a:extLst>
              <a:ext uri="{FF2B5EF4-FFF2-40B4-BE49-F238E27FC236}">
                <a16:creationId xmlns:a16="http://schemas.microsoft.com/office/drawing/2014/main" id="{DB9C1497-F401-4659-A994-8A04E791B4E7}"/>
              </a:ext>
            </a:extLst>
          </p:cNvPr>
          <p:cNvPicPr>
            <a:picLocks noChangeAspect="1"/>
          </p:cNvPicPr>
          <p:nvPr/>
        </p:nvPicPr>
        <p:blipFill rotWithShape="1">
          <a:blip r:embed="rId10"/>
          <a:srcRect r="24528"/>
          <a:stretch/>
        </p:blipFill>
        <p:spPr>
          <a:xfrm>
            <a:off x="7526955" y="3784924"/>
            <a:ext cx="4276106" cy="1447476"/>
          </a:xfrm>
          <a:prstGeom prst="rect">
            <a:avLst/>
          </a:prstGeom>
          <a:ln>
            <a:solidFill>
              <a:srgbClr val="0070C0"/>
            </a:solidFill>
          </a:ln>
        </p:spPr>
      </p:pic>
      <p:sp>
        <p:nvSpPr>
          <p:cNvPr id="41" name="文字方塊 40">
            <a:extLst>
              <a:ext uri="{FF2B5EF4-FFF2-40B4-BE49-F238E27FC236}">
                <a16:creationId xmlns:a16="http://schemas.microsoft.com/office/drawing/2014/main" id="{A7D39068-8653-4F81-BDFA-7D7C286B17AA}"/>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Kafka</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pic>
        <p:nvPicPr>
          <p:cNvPr id="42" name="圖片 41">
            <a:extLst>
              <a:ext uri="{FF2B5EF4-FFF2-40B4-BE49-F238E27FC236}">
                <a16:creationId xmlns:a16="http://schemas.microsoft.com/office/drawing/2014/main" id="{4D37D692-9EE9-4AAD-ACCA-5E15A46F411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44272" y="4270573"/>
            <a:ext cx="457201" cy="563881"/>
          </a:xfrm>
          <a:prstGeom prst="rect">
            <a:avLst/>
          </a:prstGeom>
        </p:spPr>
      </p:pic>
      <p:sp>
        <p:nvSpPr>
          <p:cNvPr id="43" name="文字方塊 42">
            <a:extLst>
              <a:ext uri="{FF2B5EF4-FFF2-40B4-BE49-F238E27FC236}">
                <a16:creationId xmlns:a16="http://schemas.microsoft.com/office/drawing/2014/main" id="{219CFD25-BE5C-41D7-BDB1-DDB0949AA229}"/>
              </a:ext>
            </a:extLst>
          </p:cNvPr>
          <p:cNvSpPr txBox="1"/>
          <p:nvPr/>
        </p:nvSpPr>
        <p:spPr>
          <a:xfrm>
            <a:off x="1892012" y="5539661"/>
            <a:ext cx="1584000" cy="276999"/>
          </a:xfrm>
          <a:prstGeom prst="rect">
            <a:avLst/>
          </a:prstGeom>
          <a:noFill/>
        </p:spPr>
        <p:txBody>
          <a:bodyPr wrap="square" rtlCol="0">
            <a:spAutoFit/>
          </a:bodyPr>
          <a:lstStyle/>
          <a:p>
            <a:pPr algn="ctr"/>
            <a:r>
              <a:rPr lang="zh-TW" altLang="en-US" sz="1200" b="1" dirty="0">
                <a:solidFill>
                  <a:srgbClr val="333F50"/>
                </a:solidFill>
                <a:latin typeface="微軟正黑體" panose="020B0604030504040204" pitchFamily="34" charset="-120"/>
                <a:ea typeface="微軟正黑體" panose="020B0604030504040204" pitchFamily="34" charset="-120"/>
              </a:rPr>
              <a:t>身份辨識</a:t>
            </a:r>
            <a:r>
              <a:rPr lang="en-US" altLang="zh-TW" sz="1200" b="1" dirty="0">
                <a:solidFill>
                  <a:srgbClr val="333F50"/>
                </a:solidFill>
                <a:latin typeface="微軟正黑體" panose="020B0604030504040204" pitchFamily="34" charset="-120"/>
                <a:ea typeface="微軟正黑體" panose="020B0604030504040204" pitchFamily="34" charset="-120"/>
              </a:rPr>
              <a:t>+</a:t>
            </a:r>
            <a:r>
              <a:rPr lang="zh-TW" altLang="en-US" sz="1200" b="1" dirty="0">
                <a:solidFill>
                  <a:srgbClr val="333F50"/>
                </a:solidFill>
                <a:latin typeface="微軟正黑體" panose="020B0604030504040204" pitchFamily="34" charset="-120"/>
                <a:ea typeface="微軟正黑體" panose="020B0604030504040204" pitchFamily="34" charset="-120"/>
              </a:rPr>
              <a:t>口罩辨識</a:t>
            </a:r>
          </a:p>
        </p:txBody>
      </p:sp>
      <p:pic>
        <p:nvPicPr>
          <p:cNvPr id="44" name="圖片 43">
            <a:extLst>
              <a:ext uri="{FF2B5EF4-FFF2-40B4-BE49-F238E27FC236}">
                <a16:creationId xmlns:a16="http://schemas.microsoft.com/office/drawing/2014/main" id="{1C9DB819-4473-4FEB-8995-18FD3D72474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81404" y="4351814"/>
            <a:ext cx="720000" cy="382348"/>
          </a:xfrm>
          <a:prstGeom prst="rect">
            <a:avLst/>
          </a:prstGeom>
        </p:spPr>
      </p:pic>
      <p:pic>
        <p:nvPicPr>
          <p:cNvPr id="45" name="圖片 44">
            <a:extLst>
              <a:ext uri="{FF2B5EF4-FFF2-40B4-BE49-F238E27FC236}">
                <a16:creationId xmlns:a16="http://schemas.microsoft.com/office/drawing/2014/main" id="{9D16101C-8B04-45A1-8B13-14CE4817D0A4}"/>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000" b="90000" l="10000" r="90000">
                        <a14:foregroundMark x1="36527" y1="32335" x2="36527" y2="32335"/>
                        <a14:foregroundMark x1="34731" y1="41317" x2="34731" y2="41317"/>
                        <a14:foregroundMark x1="30539" y1="46108" x2="30539" y2="46108"/>
                        <a14:foregroundMark x1="32934" y1="55689" x2="32934" y2="55689"/>
                        <a14:foregroundMark x1="40120" y1="59281" x2="40120" y2="59281"/>
                        <a14:foregroundMark x1="46108" y1="60479" x2="46108" y2="60479"/>
                        <a14:foregroundMark x1="44311" y1="51497" x2="44311" y2="51497"/>
                        <a14:foregroundMark x1="51497" y1="51497" x2="51497" y2="51497"/>
                        <a14:foregroundMark x1="53293" y1="43114" x2="53293" y2="43114"/>
                        <a14:foregroundMark x1="61677" y1="41317" x2="61677" y2="41317"/>
                        <a14:foregroundMark x1="64072" y1="49701" x2="64072" y2="49701"/>
                        <a14:foregroundMark x1="69461" y1="53892" x2="69461" y2="53892"/>
                        <a14:foregroundMark x1="58683" y1="59880" x2="58683" y2="59880"/>
                        <a14:foregroundMark x1="65868" y1="32934" x2="65868" y2="32934"/>
                      </a14:backgroundRemoval>
                    </a14:imgEffect>
                  </a14:imgLayer>
                </a14:imgProps>
              </a:ext>
              <a:ext uri="{28A0092B-C50C-407E-A947-70E740481C1C}">
                <a14:useLocalDpi xmlns:a14="http://schemas.microsoft.com/office/drawing/2010/main" val="0"/>
              </a:ext>
            </a:extLst>
          </a:blip>
          <a:srcRect l="22756" t="25086" r="19671" b="24591"/>
          <a:stretch/>
        </p:blipFill>
        <p:spPr>
          <a:xfrm>
            <a:off x="3926876" y="4797267"/>
            <a:ext cx="829056" cy="724657"/>
          </a:xfrm>
          <a:prstGeom prst="rect">
            <a:avLst/>
          </a:prstGeom>
        </p:spPr>
      </p:pic>
      <p:sp>
        <p:nvSpPr>
          <p:cNvPr id="46" name="文字方塊 45">
            <a:extLst>
              <a:ext uri="{FF2B5EF4-FFF2-40B4-BE49-F238E27FC236}">
                <a16:creationId xmlns:a16="http://schemas.microsoft.com/office/drawing/2014/main" id="{DBF1A3C3-EFE1-41A3-86FF-2976B0D73EA8}"/>
              </a:ext>
            </a:extLst>
          </p:cNvPr>
          <p:cNvSpPr txBox="1"/>
          <p:nvPr/>
        </p:nvSpPr>
        <p:spPr>
          <a:xfrm>
            <a:off x="3941629" y="5539661"/>
            <a:ext cx="800219" cy="276999"/>
          </a:xfrm>
          <a:prstGeom prst="rect">
            <a:avLst/>
          </a:prstGeom>
          <a:noFill/>
        </p:spPr>
        <p:txBody>
          <a:bodyPr wrap="none" rtlCol="0">
            <a:spAutoFit/>
          </a:bodyPr>
          <a:lstStyle/>
          <a:p>
            <a:pPr algn="ctr"/>
            <a:r>
              <a:rPr lang="zh-TW" altLang="en-US" sz="1200" b="1" dirty="0">
                <a:solidFill>
                  <a:srgbClr val="333F50"/>
                </a:solidFill>
                <a:latin typeface="微軟正黑體" panose="020B0604030504040204" pitchFamily="34" charset="-120"/>
                <a:ea typeface="微軟正黑體" panose="020B0604030504040204" pitchFamily="34" charset="-120"/>
              </a:rPr>
              <a:t>人流辨識</a:t>
            </a:r>
          </a:p>
        </p:txBody>
      </p:sp>
      <p:pic>
        <p:nvPicPr>
          <p:cNvPr id="47" name="圖片 46">
            <a:extLst>
              <a:ext uri="{FF2B5EF4-FFF2-40B4-BE49-F238E27FC236}">
                <a16:creationId xmlns:a16="http://schemas.microsoft.com/office/drawing/2014/main" id="{6C18A05E-A38F-4CD2-8CBB-C85438C98C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24466" y="4351814"/>
            <a:ext cx="720000" cy="382348"/>
          </a:xfrm>
          <a:prstGeom prst="rect">
            <a:avLst/>
          </a:prstGeom>
        </p:spPr>
      </p:pic>
      <p:grpSp>
        <p:nvGrpSpPr>
          <p:cNvPr id="48" name="群組 47">
            <a:extLst>
              <a:ext uri="{FF2B5EF4-FFF2-40B4-BE49-F238E27FC236}">
                <a16:creationId xmlns:a16="http://schemas.microsoft.com/office/drawing/2014/main" id="{0EC4B22C-0C86-4A22-89C1-E659ED1D42DE}"/>
              </a:ext>
            </a:extLst>
          </p:cNvPr>
          <p:cNvGrpSpPr/>
          <p:nvPr/>
        </p:nvGrpSpPr>
        <p:grpSpPr>
          <a:xfrm>
            <a:off x="5460466" y="4863946"/>
            <a:ext cx="648000" cy="646386"/>
            <a:chOff x="7930682" y="5814711"/>
            <a:chExt cx="648000" cy="646386"/>
          </a:xfrm>
        </p:grpSpPr>
        <p:pic>
          <p:nvPicPr>
            <p:cNvPr id="49" name="圖片 48">
              <a:extLst>
                <a:ext uri="{FF2B5EF4-FFF2-40B4-BE49-F238E27FC236}">
                  <a16:creationId xmlns:a16="http://schemas.microsoft.com/office/drawing/2014/main" id="{383997F4-8D1C-412A-A5FC-F7757E18EE41}"/>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7"/>
                </a:ext>
              </a:extLst>
            </a:blip>
            <a:srcRect l="7817" t="8508" r="8839" b="7883"/>
            <a:stretch/>
          </p:blipFill>
          <p:spPr>
            <a:xfrm>
              <a:off x="7945408" y="5846150"/>
              <a:ext cx="600076" cy="601980"/>
            </a:xfrm>
            <a:prstGeom prst="rect">
              <a:avLst/>
            </a:prstGeom>
            <a:ln>
              <a:noFill/>
            </a:ln>
          </p:spPr>
        </p:pic>
        <p:grpSp>
          <p:nvGrpSpPr>
            <p:cNvPr id="50" name="群組 49">
              <a:extLst>
                <a:ext uri="{FF2B5EF4-FFF2-40B4-BE49-F238E27FC236}">
                  <a16:creationId xmlns:a16="http://schemas.microsoft.com/office/drawing/2014/main" id="{D2E4DC6D-2D55-4CAA-A02F-44EC3252B814}"/>
                </a:ext>
              </a:extLst>
            </p:cNvPr>
            <p:cNvGrpSpPr>
              <a:grpSpLocks noChangeAspect="1"/>
            </p:cNvGrpSpPr>
            <p:nvPr/>
          </p:nvGrpSpPr>
          <p:grpSpPr>
            <a:xfrm>
              <a:off x="7930682" y="5814711"/>
              <a:ext cx="648000" cy="646386"/>
              <a:chOff x="6819900" y="3434355"/>
              <a:chExt cx="710700" cy="708930"/>
            </a:xfrm>
          </p:grpSpPr>
          <p:sp>
            <p:nvSpPr>
              <p:cNvPr id="51" name="L 圖案 50">
                <a:extLst>
                  <a:ext uri="{FF2B5EF4-FFF2-40B4-BE49-F238E27FC236}">
                    <a16:creationId xmlns:a16="http://schemas.microsoft.com/office/drawing/2014/main" id="{77B081AD-A121-44EB-964C-5DFCF8AFE7E4}"/>
                  </a:ext>
                </a:extLst>
              </p:cNvPr>
              <p:cNvSpPr/>
              <p:nvPr/>
            </p:nvSpPr>
            <p:spPr>
              <a:xfrm>
                <a:off x="6819900" y="4017285"/>
                <a:ext cx="126000" cy="126000"/>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2" name="L 圖案 51">
                <a:extLst>
                  <a:ext uri="{FF2B5EF4-FFF2-40B4-BE49-F238E27FC236}">
                    <a16:creationId xmlns:a16="http://schemas.microsoft.com/office/drawing/2014/main" id="{E0D69F5B-3286-4096-B6A5-A2680D4ED34C}"/>
                  </a:ext>
                </a:extLst>
              </p:cNvPr>
              <p:cNvSpPr/>
              <p:nvPr/>
            </p:nvSpPr>
            <p:spPr>
              <a:xfrm rot="5400000">
                <a:off x="6819900" y="3434355"/>
                <a:ext cx="126000" cy="126000"/>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3" name="L 圖案 52">
                <a:extLst>
                  <a:ext uri="{FF2B5EF4-FFF2-40B4-BE49-F238E27FC236}">
                    <a16:creationId xmlns:a16="http://schemas.microsoft.com/office/drawing/2014/main" id="{ED4A48A4-51D8-4FA6-BB84-90F5ABD20EDE}"/>
                  </a:ext>
                </a:extLst>
              </p:cNvPr>
              <p:cNvSpPr/>
              <p:nvPr/>
            </p:nvSpPr>
            <p:spPr>
              <a:xfrm rot="16200000" flipH="1">
                <a:off x="7404600" y="3434355"/>
                <a:ext cx="126000" cy="126000"/>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54" name="L 圖案 53">
                <a:extLst>
                  <a:ext uri="{FF2B5EF4-FFF2-40B4-BE49-F238E27FC236}">
                    <a16:creationId xmlns:a16="http://schemas.microsoft.com/office/drawing/2014/main" id="{4812B336-21B8-43A1-8168-01C37B8A181B}"/>
                  </a:ext>
                </a:extLst>
              </p:cNvPr>
              <p:cNvSpPr/>
              <p:nvPr/>
            </p:nvSpPr>
            <p:spPr>
              <a:xfrm rot="5400000" flipH="1" flipV="1">
                <a:off x="7404600" y="4016981"/>
                <a:ext cx="126000" cy="126000"/>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sp>
        <p:nvSpPr>
          <p:cNvPr id="56" name="文字方塊 55">
            <a:extLst>
              <a:ext uri="{FF2B5EF4-FFF2-40B4-BE49-F238E27FC236}">
                <a16:creationId xmlns:a16="http://schemas.microsoft.com/office/drawing/2014/main" id="{6565CE43-2D89-4810-A2B2-E0EE38E9AAD0}"/>
              </a:ext>
            </a:extLst>
          </p:cNvPr>
          <p:cNvSpPr txBox="1"/>
          <p:nvPr/>
        </p:nvSpPr>
        <p:spPr>
          <a:xfrm>
            <a:off x="5384357" y="5539661"/>
            <a:ext cx="800219" cy="276999"/>
          </a:xfrm>
          <a:prstGeom prst="rect">
            <a:avLst/>
          </a:prstGeom>
          <a:noFill/>
        </p:spPr>
        <p:txBody>
          <a:bodyPr wrap="none" rtlCol="0">
            <a:spAutoFit/>
          </a:bodyPr>
          <a:lstStyle/>
          <a:p>
            <a:pPr algn="ctr"/>
            <a:r>
              <a:rPr lang="zh-TW" altLang="en-US" sz="1200" b="1" dirty="0">
                <a:solidFill>
                  <a:srgbClr val="333F50"/>
                </a:solidFill>
                <a:latin typeface="微軟正黑體" panose="020B0604030504040204" pitchFamily="34" charset="-120"/>
                <a:ea typeface="微軟正黑體" panose="020B0604030504040204" pitchFamily="34" charset="-120"/>
              </a:rPr>
              <a:t>物件辨識</a:t>
            </a:r>
          </a:p>
        </p:txBody>
      </p:sp>
      <p:grpSp>
        <p:nvGrpSpPr>
          <p:cNvPr id="58" name="群組 57">
            <a:extLst>
              <a:ext uri="{FF2B5EF4-FFF2-40B4-BE49-F238E27FC236}">
                <a16:creationId xmlns:a16="http://schemas.microsoft.com/office/drawing/2014/main" id="{119436F2-D5DE-4AB0-93BD-E79DE00437ED}"/>
              </a:ext>
            </a:extLst>
          </p:cNvPr>
          <p:cNvGrpSpPr/>
          <p:nvPr/>
        </p:nvGrpSpPr>
        <p:grpSpPr>
          <a:xfrm>
            <a:off x="2784928" y="4902630"/>
            <a:ext cx="542088" cy="540738"/>
            <a:chOff x="10414159" y="5507934"/>
            <a:chExt cx="648000" cy="646386"/>
          </a:xfrm>
        </p:grpSpPr>
        <p:sp>
          <p:nvSpPr>
            <p:cNvPr id="59" name="L 圖案 58">
              <a:extLst>
                <a:ext uri="{FF2B5EF4-FFF2-40B4-BE49-F238E27FC236}">
                  <a16:creationId xmlns:a16="http://schemas.microsoft.com/office/drawing/2014/main" id="{F4D6B928-7704-404F-B4C6-1DDF6C7C5898}"/>
                </a:ext>
              </a:extLst>
            </p:cNvPr>
            <p:cNvSpPr/>
            <p:nvPr/>
          </p:nvSpPr>
          <p:spPr>
            <a:xfrm>
              <a:off x="10414159" y="6039436"/>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0" name="L 圖案 59">
              <a:extLst>
                <a:ext uri="{FF2B5EF4-FFF2-40B4-BE49-F238E27FC236}">
                  <a16:creationId xmlns:a16="http://schemas.microsoft.com/office/drawing/2014/main" id="{3CFD348A-AC5B-49F6-865B-686F4127427E}"/>
                </a:ext>
              </a:extLst>
            </p:cNvPr>
            <p:cNvSpPr/>
            <p:nvPr/>
          </p:nvSpPr>
          <p:spPr>
            <a:xfrm rot="5400000">
              <a:off x="10414159"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1" name="L 圖案 60">
              <a:extLst>
                <a:ext uri="{FF2B5EF4-FFF2-40B4-BE49-F238E27FC236}">
                  <a16:creationId xmlns:a16="http://schemas.microsoft.com/office/drawing/2014/main" id="{A9E78447-A3FB-4FD6-894D-708A62F7EDF6}"/>
                </a:ext>
              </a:extLst>
            </p:cNvPr>
            <p:cNvSpPr/>
            <p:nvPr/>
          </p:nvSpPr>
          <p:spPr>
            <a:xfrm rot="16200000" flipH="1">
              <a:off x="10947275"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62" name="L 圖案 61">
              <a:extLst>
                <a:ext uri="{FF2B5EF4-FFF2-40B4-BE49-F238E27FC236}">
                  <a16:creationId xmlns:a16="http://schemas.microsoft.com/office/drawing/2014/main" id="{31F9512B-CAB3-4DED-8B99-2EDFC44183FF}"/>
                </a:ext>
              </a:extLst>
            </p:cNvPr>
            <p:cNvSpPr/>
            <p:nvPr/>
          </p:nvSpPr>
          <p:spPr>
            <a:xfrm rot="5400000" flipH="1" flipV="1">
              <a:off x="10947275" y="6039159"/>
              <a:ext cx="114884" cy="114884"/>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nvGrpSpPr>
          <p:cNvPr id="63" name="群組 62">
            <a:extLst>
              <a:ext uri="{FF2B5EF4-FFF2-40B4-BE49-F238E27FC236}">
                <a16:creationId xmlns:a16="http://schemas.microsoft.com/office/drawing/2014/main" id="{2634F899-6768-4BD8-A39A-5A29A4690134}"/>
              </a:ext>
            </a:extLst>
          </p:cNvPr>
          <p:cNvGrpSpPr/>
          <p:nvPr/>
        </p:nvGrpSpPr>
        <p:grpSpPr>
          <a:xfrm>
            <a:off x="2045788" y="4902630"/>
            <a:ext cx="542088" cy="540738"/>
            <a:chOff x="10414159" y="5507934"/>
            <a:chExt cx="648000" cy="646386"/>
          </a:xfrm>
        </p:grpSpPr>
        <p:sp>
          <p:nvSpPr>
            <p:cNvPr id="64" name="L 圖案 63">
              <a:extLst>
                <a:ext uri="{FF2B5EF4-FFF2-40B4-BE49-F238E27FC236}">
                  <a16:creationId xmlns:a16="http://schemas.microsoft.com/office/drawing/2014/main" id="{01B15BC7-C54A-41A1-921A-711EFF4D2EA9}"/>
                </a:ext>
              </a:extLst>
            </p:cNvPr>
            <p:cNvSpPr/>
            <p:nvPr/>
          </p:nvSpPr>
          <p:spPr>
            <a:xfrm>
              <a:off x="10414159" y="6039436"/>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5" name="L 圖案 64">
              <a:extLst>
                <a:ext uri="{FF2B5EF4-FFF2-40B4-BE49-F238E27FC236}">
                  <a16:creationId xmlns:a16="http://schemas.microsoft.com/office/drawing/2014/main" id="{2CA6D8C0-8B9C-46E9-824F-CA3C108FDDCC}"/>
                </a:ext>
              </a:extLst>
            </p:cNvPr>
            <p:cNvSpPr/>
            <p:nvPr/>
          </p:nvSpPr>
          <p:spPr>
            <a:xfrm rot="5400000">
              <a:off x="10414159"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6" name="L 圖案 65">
              <a:extLst>
                <a:ext uri="{FF2B5EF4-FFF2-40B4-BE49-F238E27FC236}">
                  <a16:creationId xmlns:a16="http://schemas.microsoft.com/office/drawing/2014/main" id="{96CA46B5-F945-4358-A41A-CF771B7BB3A4}"/>
                </a:ext>
              </a:extLst>
            </p:cNvPr>
            <p:cNvSpPr/>
            <p:nvPr/>
          </p:nvSpPr>
          <p:spPr>
            <a:xfrm rot="16200000" flipH="1">
              <a:off x="10947275"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67" name="L 圖案 66">
              <a:extLst>
                <a:ext uri="{FF2B5EF4-FFF2-40B4-BE49-F238E27FC236}">
                  <a16:creationId xmlns:a16="http://schemas.microsoft.com/office/drawing/2014/main" id="{C755586C-AF72-4099-97AA-FBE828CE3D4C}"/>
                </a:ext>
              </a:extLst>
            </p:cNvPr>
            <p:cNvSpPr/>
            <p:nvPr/>
          </p:nvSpPr>
          <p:spPr>
            <a:xfrm rot="5400000" flipH="1" flipV="1">
              <a:off x="10947275" y="6039159"/>
              <a:ext cx="114884" cy="114884"/>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sp>
        <p:nvSpPr>
          <p:cNvPr id="68" name="矩形: 圓角 67">
            <a:extLst>
              <a:ext uri="{FF2B5EF4-FFF2-40B4-BE49-F238E27FC236}">
                <a16:creationId xmlns:a16="http://schemas.microsoft.com/office/drawing/2014/main" id="{3AAB1E92-0498-4DCD-A794-5414FB746B5B}"/>
              </a:ext>
            </a:extLst>
          </p:cNvPr>
          <p:cNvSpPr/>
          <p:nvPr/>
        </p:nvSpPr>
        <p:spPr>
          <a:xfrm>
            <a:off x="1735676" y="4117702"/>
            <a:ext cx="4893045" cy="1877781"/>
          </a:xfrm>
          <a:prstGeom prst="roundRect">
            <a:avLst/>
          </a:prstGeom>
          <a:noFill/>
          <a:ln w="47625"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69" name="圖片 68">
            <a:extLst>
              <a:ext uri="{FF2B5EF4-FFF2-40B4-BE49-F238E27FC236}">
                <a16:creationId xmlns:a16="http://schemas.microsoft.com/office/drawing/2014/main" id="{D5602FD1-3DAD-4F4C-A9AF-ACBAB6790CAB}"/>
              </a:ext>
            </a:extLst>
          </p:cNvPr>
          <p:cNvPicPr>
            <a:picLocks noChangeAspect="1"/>
          </p:cNvPicPr>
          <p:nvPr/>
        </p:nvPicPr>
        <p:blipFill>
          <a:blip r:embed="rId18"/>
          <a:stretch>
            <a:fillRect/>
          </a:stretch>
        </p:blipFill>
        <p:spPr>
          <a:xfrm>
            <a:off x="2893735" y="5002646"/>
            <a:ext cx="361637" cy="409278"/>
          </a:xfrm>
          <a:prstGeom prst="rect">
            <a:avLst/>
          </a:prstGeom>
        </p:spPr>
      </p:pic>
      <p:pic>
        <p:nvPicPr>
          <p:cNvPr id="70" name="圖片 69">
            <a:extLst>
              <a:ext uri="{FF2B5EF4-FFF2-40B4-BE49-F238E27FC236}">
                <a16:creationId xmlns:a16="http://schemas.microsoft.com/office/drawing/2014/main" id="{99F802FE-2CAB-4363-A206-C85D0E38CAD2}"/>
              </a:ext>
            </a:extLst>
          </p:cNvPr>
          <p:cNvPicPr>
            <a:picLocks noChangeAspect="1"/>
          </p:cNvPicPr>
          <p:nvPr/>
        </p:nvPicPr>
        <p:blipFill>
          <a:blip r:embed="rId19"/>
          <a:stretch>
            <a:fillRect/>
          </a:stretch>
        </p:blipFill>
        <p:spPr>
          <a:xfrm>
            <a:off x="2177314" y="5002646"/>
            <a:ext cx="317473" cy="396841"/>
          </a:xfrm>
          <a:prstGeom prst="rect">
            <a:avLst/>
          </a:prstGeom>
        </p:spPr>
      </p:pic>
      <p:grpSp>
        <p:nvGrpSpPr>
          <p:cNvPr id="71" name="群組 70">
            <a:extLst>
              <a:ext uri="{FF2B5EF4-FFF2-40B4-BE49-F238E27FC236}">
                <a16:creationId xmlns:a16="http://schemas.microsoft.com/office/drawing/2014/main" id="{6A5CDB1D-BC6E-40E4-8717-5E39335CC5BD}"/>
              </a:ext>
            </a:extLst>
          </p:cNvPr>
          <p:cNvGrpSpPr/>
          <p:nvPr/>
        </p:nvGrpSpPr>
        <p:grpSpPr>
          <a:xfrm>
            <a:off x="6315613" y="261142"/>
            <a:ext cx="3552287" cy="683557"/>
            <a:chOff x="6315613" y="261142"/>
            <a:chExt cx="3552287" cy="683557"/>
          </a:xfrm>
        </p:grpSpPr>
        <p:sp>
          <p:nvSpPr>
            <p:cNvPr id="72" name="矩形: 圓角 71">
              <a:extLst>
                <a:ext uri="{FF2B5EF4-FFF2-40B4-BE49-F238E27FC236}">
                  <a16:creationId xmlns:a16="http://schemas.microsoft.com/office/drawing/2014/main" id="{66EB7C4D-D955-402A-9FD0-99C490C89B2D}"/>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F7A28BC-2AF2-4C34-B4B4-692A4F93C844}"/>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進度條">
              <a:extLst>
                <a:ext uri="{FF2B5EF4-FFF2-40B4-BE49-F238E27FC236}">
                  <a16:creationId xmlns:a16="http://schemas.microsoft.com/office/drawing/2014/main" id="{FC43330B-DA42-4797-949A-B83055CB50BD}"/>
                </a:ext>
              </a:extLst>
            </p:cNvPr>
            <p:cNvSpPr/>
            <p:nvPr/>
          </p:nvSpPr>
          <p:spPr>
            <a:xfrm>
              <a:off x="6624042" y="471562"/>
              <a:ext cx="15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橢圓 74">
              <a:extLst>
                <a:ext uri="{FF2B5EF4-FFF2-40B4-BE49-F238E27FC236}">
                  <a16:creationId xmlns:a16="http://schemas.microsoft.com/office/drawing/2014/main" id="{FF23840D-E41B-44DE-B22E-5768C626F63D}"/>
                </a:ext>
              </a:extLst>
            </p:cNvPr>
            <p:cNvSpPr/>
            <p:nvPr/>
          </p:nvSpPr>
          <p:spPr>
            <a:xfrm>
              <a:off x="775491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橢圓 75">
              <a:extLst>
                <a:ext uri="{FF2B5EF4-FFF2-40B4-BE49-F238E27FC236}">
                  <a16:creationId xmlns:a16="http://schemas.microsoft.com/office/drawing/2014/main" id="{879A35E0-D70C-4B6E-9D97-6DBE054AD345}"/>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橢圓 77">
              <a:extLst>
                <a:ext uri="{FF2B5EF4-FFF2-40B4-BE49-F238E27FC236}">
                  <a16:creationId xmlns:a16="http://schemas.microsoft.com/office/drawing/2014/main" id="{E0DC6319-999D-498E-9EFE-E583CF364423}"/>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橢圓 78">
              <a:extLst>
                <a:ext uri="{FF2B5EF4-FFF2-40B4-BE49-F238E27FC236}">
                  <a16:creationId xmlns:a16="http://schemas.microsoft.com/office/drawing/2014/main" id="{8371A383-2F54-45C7-8FA3-5CE0EFA66BA7}"/>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橢圓 79">
              <a:extLst>
                <a:ext uri="{FF2B5EF4-FFF2-40B4-BE49-F238E27FC236}">
                  <a16:creationId xmlns:a16="http://schemas.microsoft.com/office/drawing/2014/main" id="{BBF3BE67-1105-41E4-80B2-2E7F2B358D33}"/>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id="{846B6C50-B0B5-4FFB-AD4A-680201BB86F5}"/>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057FD4CB-71FB-4B23-9D12-C4753A581DCE}"/>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標題 5">
              <a:extLst>
                <a:ext uri="{FF2B5EF4-FFF2-40B4-BE49-F238E27FC236}">
                  <a16:creationId xmlns:a16="http://schemas.microsoft.com/office/drawing/2014/main" id="{BD23CF7F-FFC6-421A-94CC-A780762BFDA9}"/>
                </a:ext>
              </a:extLst>
            </p:cNvPr>
            <p:cNvSpPr txBox="1">
              <a:spLocks/>
            </p:cNvSpPr>
            <p:nvPr/>
          </p:nvSpPr>
          <p:spPr>
            <a:xfrm>
              <a:off x="729598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05</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84" name="標題 5">
              <a:extLst>
                <a:ext uri="{FF2B5EF4-FFF2-40B4-BE49-F238E27FC236}">
                  <a16:creationId xmlns:a16="http://schemas.microsoft.com/office/drawing/2014/main" id="{DBC3E89D-F06A-487D-AC5F-3CB99AA05164}"/>
                </a:ext>
              </a:extLst>
            </p:cNvPr>
            <p:cNvSpPr txBox="1">
              <a:spLocks/>
            </p:cNvSpPr>
            <p:nvPr/>
          </p:nvSpPr>
          <p:spPr>
            <a:xfrm>
              <a:off x="7493850"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900" dirty="0"/>
                <a:t>資料流處理</a:t>
              </a:r>
            </a:p>
          </p:txBody>
        </p:sp>
        <p:sp>
          <p:nvSpPr>
            <p:cNvPr id="85" name="橢圓 84">
              <a:extLst>
                <a:ext uri="{FF2B5EF4-FFF2-40B4-BE49-F238E27FC236}">
                  <a16:creationId xmlns:a16="http://schemas.microsoft.com/office/drawing/2014/main" id="{6AE771AF-36BE-4890-9E7C-A68875FA39EE}"/>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6" name="橢圓 85">
              <a:extLst>
                <a:ext uri="{FF2B5EF4-FFF2-40B4-BE49-F238E27FC236}">
                  <a16:creationId xmlns:a16="http://schemas.microsoft.com/office/drawing/2014/main" id="{12280B9D-911F-4CF9-A5AA-650BCC6C806F}"/>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橢圓 86">
              <a:extLst>
                <a:ext uri="{FF2B5EF4-FFF2-40B4-BE49-F238E27FC236}">
                  <a16:creationId xmlns:a16="http://schemas.microsoft.com/office/drawing/2014/main" id="{A618220D-ADA3-4709-BE30-B9970A139FF6}"/>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F022E0E6-080F-44A0-9032-F2E74AC9F062}"/>
              </a:ext>
            </a:extLst>
          </p:cNvPr>
          <p:cNvSpPr>
            <a:spLocks noGrp="1"/>
          </p:cNvSpPr>
          <p:nvPr>
            <p:ph type="sldNum" sz="quarter" idx="12"/>
          </p:nvPr>
        </p:nvSpPr>
        <p:spPr/>
        <p:txBody>
          <a:bodyPr/>
          <a:lstStyle/>
          <a:p>
            <a:fld id="{707EBC05-AD4A-43C3-A6DF-1409246104C0}" type="slidenum">
              <a:rPr lang="zh-TW" altLang="en-US" smtClean="0"/>
              <a:pPr/>
              <a:t>45</a:t>
            </a:fld>
            <a:endParaRPr lang="zh-TW" altLang="en-US" dirty="0"/>
          </a:p>
        </p:txBody>
      </p:sp>
    </p:spTree>
    <p:extLst>
      <p:ext uri="{BB962C8B-B14F-4D97-AF65-F5344CB8AC3E}">
        <p14:creationId xmlns:p14="http://schemas.microsoft.com/office/powerpoint/2010/main" val="1386030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585;p17">
            <a:extLst>
              <a:ext uri="{FF2B5EF4-FFF2-40B4-BE49-F238E27FC236}">
                <a16:creationId xmlns:a16="http://schemas.microsoft.com/office/drawing/2014/main" id="{EC677BB9-EDA3-4CCE-9B9F-36BA3B566D36}"/>
              </a:ext>
            </a:extLst>
          </p:cNvPr>
          <p:cNvPicPr preferRelativeResize="0"/>
          <p:nvPr/>
        </p:nvPicPr>
        <p:blipFill rotWithShape="1">
          <a:blip r:embed="rId2">
            <a:alphaModFix/>
          </a:blip>
          <a:srcRect/>
          <a:stretch/>
        </p:blipFill>
        <p:spPr>
          <a:xfrm>
            <a:off x="6205385" y="1020711"/>
            <a:ext cx="1274500" cy="656368"/>
          </a:xfrm>
          <a:prstGeom prst="rect">
            <a:avLst/>
          </a:prstGeom>
          <a:noFill/>
          <a:ln>
            <a:noFill/>
          </a:ln>
        </p:spPr>
      </p:pic>
      <p:pic>
        <p:nvPicPr>
          <p:cNvPr id="11" name="Google Shape;586;p17">
            <a:extLst>
              <a:ext uri="{FF2B5EF4-FFF2-40B4-BE49-F238E27FC236}">
                <a16:creationId xmlns:a16="http://schemas.microsoft.com/office/drawing/2014/main" id="{F9E69E6C-979E-408A-B2BB-A50AD139A65C}"/>
              </a:ext>
            </a:extLst>
          </p:cNvPr>
          <p:cNvPicPr preferRelativeResize="0"/>
          <p:nvPr/>
        </p:nvPicPr>
        <p:blipFill rotWithShape="1">
          <a:blip r:embed="rId3">
            <a:alphaModFix/>
          </a:blip>
          <a:srcRect/>
          <a:stretch/>
        </p:blipFill>
        <p:spPr>
          <a:xfrm>
            <a:off x="6103730" y="2409143"/>
            <a:ext cx="1409700" cy="1409700"/>
          </a:xfrm>
          <a:prstGeom prst="rect">
            <a:avLst/>
          </a:prstGeom>
          <a:noFill/>
          <a:ln>
            <a:noFill/>
          </a:ln>
        </p:spPr>
      </p:pic>
      <p:sp>
        <p:nvSpPr>
          <p:cNvPr id="12" name="Google Shape;587;p17">
            <a:extLst>
              <a:ext uri="{FF2B5EF4-FFF2-40B4-BE49-F238E27FC236}">
                <a16:creationId xmlns:a16="http://schemas.microsoft.com/office/drawing/2014/main" id="{A0A10F8D-7AF4-47B1-A776-38D9AA4E6BD7}"/>
              </a:ext>
            </a:extLst>
          </p:cNvPr>
          <p:cNvSpPr/>
          <p:nvPr/>
        </p:nvSpPr>
        <p:spPr>
          <a:xfrm rot="-5400000">
            <a:off x="6575586" y="1963019"/>
            <a:ext cx="505680" cy="279500"/>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sp>
        <p:nvSpPr>
          <p:cNvPr id="13" name="Google Shape;588;p17">
            <a:extLst>
              <a:ext uri="{FF2B5EF4-FFF2-40B4-BE49-F238E27FC236}">
                <a16:creationId xmlns:a16="http://schemas.microsoft.com/office/drawing/2014/main" id="{4D183422-5B8F-459A-9B08-234A95149141}"/>
              </a:ext>
            </a:extLst>
          </p:cNvPr>
          <p:cNvSpPr/>
          <p:nvPr/>
        </p:nvSpPr>
        <p:spPr>
          <a:xfrm>
            <a:off x="7017751" y="1982300"/>
            <a:ext cx="126188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4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記錄系統錯誤</a:t>
            </a:r>
            <a:endParaRPr dirty="0">
              <a:solidFill>
                <a:srgbClr val="333F50"/>
              </a:solidFill>
              <a:latin typeface="微軟正黑體" panose="020B0604030504040204" pitchFamily="34" charset="-120"/>
              <a:ea typeface="微軟正黑體" panose="020B0604030504040204" pitchFamily="34" charset="-120"/>
            </a:endParaRPr>
          </a:p>
        </p:txBody>
      </p:sp>
      <p:sp>
        <p:nvSpPr>
          <p:cNvPr id="14" name="Google Shape;589;p17">
            <a:extLst>
              <a:ext uri="{FF2B5EF4-FFF2-40B4-BE49-F238E27FC236}">
                <a16:creationId xmlns:a16="http://schemas.microsoft.com/office/drawing/2014/main" id="{9204695B-0DDA-4A4B-B822-39A0CFD73772}"/>
              </a:ext>
            </a:extLst>
          </p:cNvPr>
          <p:cNvSpPr/>
          <p:nvPr/>
        </p:nvSpPr>
        <p:spPr>
          <a:xfrm rot="5400000">
            <a:off x="6575586" y="4039001"/>
            <a:ext cx="505680" cy="279500"/>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pic>
        <p:nvPicPr>
          <p:cNvPr id="15" name="Google Shape;590;p17" descr="連結到LineNotify">
            <a:extLst>
              <a:ext uri="{FF2B5EF4-FFF2-40B4-BE49-F238E27FC236}">
                <a16:creationId xmlns:a16="http://schemas.microsoft.com/office/drawing/2014/main" id="{445A0540-A3BC-4A49-A180-D60BDAA6F6AE}"/>
              </a:ext>
            </a:extLst>
          </p:cNvPr>
          <p:cNvPicPr preferRelativeResize="0"/>
          <p:nvPr/>
        </p:nvPicPr>
        <p:blipFill rotWithShape="1">
          <a:blip r:embed="rId4">
            <a:alphaModFix/>
          </a:blip>
          <a:srcRect/>
          <a:stretch/>
        </p:blipFill>
        <p:spPr>
          <a:xfrm>
            <a:off x="6283172" y="4618158"/>
            <a:ext cx="1135145" cy="1033463"/>
          </a:xfrm>
          <a:prstGeom prst="rect">
            <a:avLst/>
          </a:prstGeom>
          <a:noFill/>
          <a:ln>
            <a:noFill/>
          </a:ln>
        </p:spPr>
      </p:pic>
      <p:sp>
        <p:nvSpPr>
          <p:cNvPr id="16" name="Google Shape;591;p17">
            <a:extLst>
              <a:ext uri="{FF2B5EF4-FFF2-40B4-BE49-F238E27FC236}">
                <a16:creationId xmlns:a16="http://schemas.microsoft.com/office/drawing/2014/main" id="{95EB5395-CA80-4FD5-BEB8-F3DCC3FD0F3F}"/>
              </a:ext>
            </a:extLst>
          </p:cNvPr>
          <p:cNvSpPr/>
          <p:nvPr/>
        </p:nvSpPr>
        <p:spPr>
          <a:xfrm>
            <a:off x="7468706" y="4122771"/>
            <a:ext cx="90281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4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及時回報</a:t>
            </a:r>
            <a:endParaRPr sz="14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ctr" rtl="0">
              <a:spcBef>
                <a:spcPts val="0"/>
              </a:spcBef>
              <a:spcAft>
                <a:spcPts val="0"/>
              </a:spcAft>
              <a:buNone/>
            </a:pPr>
            <a:r>
              <a:rPr lang="zh-TW" sz="14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錯誤訊息</a:t>
            </a:r>
            <a:endParaRPr dirty="0">
              <a:solidFill>
                <a:srgbClr val="333F50"/>
              </a:solidFill>
              <a:latin typeface="微軟正黑體" panose="020B0604030504040204" pitchFamily="34" charset="-120"/>
              <a:ea typeface="微軟正黑體" panose="020B0604030504040204" pitchFamily="34" charset="-120"/>
            </a:endParaRPr>
          </a:p>
        </p:txBody>
      </p:sp>
      <p:sp>
        <p:nvSpPr>
          <p:cNvPr id="17" name="Google Shape;592;p17">
            <a:extLst>
              <a:ext uri="{FF2B5EF4-FFF2-40B4-BE49-F238E27FC236}">
                <a16:creationId xmlns:a16="http://schemas.microsoft.com/office/drawing/2014/main" id="{24214DE6-4311-4C00-9903-0E801D7F8F56}"/>
              </a:ext>
            </a:extLst>
          </p:cNvPr>
          <p:cNvSpPr/>
          <p:nvPr/>
        </p:nvSpPr>
        <p:spPr>
          <a:xfrm>
            <a:off x="7667272" y="4728389"/>
            <a:ext cx="505680" cy="279500"/>
          </a:xfrm>
          <a:prstGeom prst="rightArrow">
            <a:avLst>
              <a:gd name="adj1" fmla="val 50000"/>
              <a:gd name="adj2" fmla="val 5000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grpSp>
        <p:nvGrpSpPr>
          <p:cNvPr id="18" name="Google Shape;593;p17">
            <a:extLst>
              <a:ext uri="{FF2B5EF4-FFF2-40B4-BE49-F238E27FC236}">
                <a16:creationId xmlns:a16="http://schemas.microsoft.com/office/drawing/2014/main" id="{ED42A733-8D21-4546-9948-45CFA3CBE0AC}"/>
              </a:ext>
            </a:extLst>
          </p:cNvPr>
          <p:cNvGrpSpPr/>
          <p:nvPr/>
        </p:nvGrpSpPr>
        <p:grpSpPr>
          <a:xfrm>
            <a:off x="8755836" y="2534885"/>
            <a:ext cx="2006305" cy="3429771"/>
            <a:chOff x="7833019" y="3027947"/>
            <a:chExt cx="2006305" cy="3429771"/>
          </a:xfrm>
        </p:grpSpPr>
        <p:pic>
          <p:nvPicPr>
            <p:cNvPr id="19" name="Google Shape;594;p17">
              <a:extLst>
                <a:ext uri="{FF2B5EF4-FFF2-40B4-BE49-F238E27FC236}">
                  <a16:creationId xmlns:a16="http://schemas.microsoft.com/office/drawing/2014/main" id="{F20DA1A6-F1BD-4746-B84C-F9C2453409D4}"/>
                </a:ext>
              </a:extLst>
            </p:cNvPr>
            <p:cNvPicPr preferRelativeResize="0"/>
            <p:nvPr/>
          </p:nvPicPr>
          <p:blipFill rotWithShape="1">
            <a:blip r:embed="rId5">
              <a:alphaModFix/>
            </a:blip>
            <a:srcRect t="3888"/>
            <a:stretch/>
          </p:blipFill>
          <p:spPr>
            <a:xfrm>
              <a:off x="7833019" y="3027947"/>
              <a:ext cx="2006305" cy="3429771"/>
            </a:xfrm>
            <a:prstGeom prst="rect">
              <a:avLst/>
            </a:prstGeom>
            <a:noFill/>
            <a:ln>
              <a:noFill/>
            </a:ln>
          </p:spPr>
        </p:pic>
        <p:pic>
          <p:nvPicPr>
            <p:cNvPr id="20" name="Google Shape;595;p17" descr="LINE - 维基百科，自由的百科全书">
              <a:extLst>
                <a:ext uri="{FF2B5EF4-FFF2-40B4-BE49-F238E27FC236}">
                  <a16:creationId xmlns:a16="http://schemas.microsoft.com/office/drawing/2014/main" id="{7E39C7D5-63ED-4580-BFB0-5041DB1F3B03}"/>
                </a:ext>
              </a:extLst>
            </p:cNvPr>
            <p:cNvPicPr preferRelativeResize="0"/>
            <p:nvPr/>
          </p:nvPicPr>
          <p:blipFill rotWithShape="1">
            <a:blip r:embed="rId6">
              <a:alphaModFix/>
            </a:blip>
            <a:srcRect/>
            <a:stretch/>
          </p:blipFill>
          <p:spPr>
            <a:xfrm>
              <a:off x="7833019" y="3027947"/>
              <a:ext cx="523220" cy="523220"/>
            </a:xfrm>
            <a:prstGeom prst="rect">
              <a:avLst/>
            </a:prstGeom>
            <a:noFill/>
            <a:ln>
              <a:noFill/>
            </a:ln>
          </p:spPr>
        </p:pic>
        <p:sp>
          <p:nvSpPr>
            <p:cNvPr id="21" name="Google Shape;596;p17">
              <a:extLst>
                <a:ext uri="{FF2B5EF4-FFF2-40B4-BE49-F238E27FC236}">
                  <a16:creationId xmlns:a16="http://schemas.microsoft.com/office/drawing/2014/main" id="{2748D729-1100-422D-AAD5-E9833527BCBB}"/>
                </a:ext>
              </a:extLst>
            </p:cNvPr>
            <p:cNvSpPr/>
            <p:nvPr/>
          </p:nvSpPr>
          <p:spPr>
            <a:xfrm>
              <a:off x="7844335" y="4924652"/>
              <a:ext cx="1627897" cy="1273349"/>
            </a:xfrm>
            <a:prstGeom prst="roundRect">
              <a:avLst>
                <a:gd name="adj" fmla="val 16667"/>
              </a:avLst>
            </a:prstGeom>
            <a:noFill/>
            <a:ln w="38100" cap="flat" cmpd="sng">
              <a:solidFill>
                <a:srgbClr val="FFC000"/>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ea"/>
                <a:cs typeface="Calibri"/>
                <a:sym typeface="Calibri"/>
              </a:endParaRPr>
            </a:p>
          </p:txBody>
        </p:sp>
      </p:grpSp>
      <p:sp>
        <p:nvSpPr>
          <p:cNvPr id="26" name="Google Shape;600;p17">
            <a:extLst>
              <a:ext uri="{FF2B5EF4-FFF2-40B4-BE49-F238E27FC236}">
                <a16:creationId xmlns:a16="http://schemas.microsoft.com/office/drawing/2014/main" id="{8EAB88CB-12CF-435E-963B-9A3305DDEBC5}"/>
              </a:ext>
            </a:extLst>
          </p:cNvPr>
          <p:cNvSpPr/>
          <p:nvPr/>
        </p:nvSpPr>
        <p:spPr>
          <a:xfrm>
            <a:off x="1385035" y="1116026"/>
            <a:ext cx="29546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rPr>
              <a:t>即時知道錯誤訊息搶修問題</a:t>
            </a:r>
            <a:endParaRPr sz="1800" b="1" dirty="0">
              <a:solidFill>
                <a:srgbClr val="333F50"/>
              </a:solidFill>
              <a:latin typeface="微軟正黑體" panose="020B0604030504040204" pitchFamily="34" charset="-120"/>
              <a:ea typeface="微軟正黑體" panose="020B0604030504040204" pitchFamily="34" charset="-120"/>
              <a:cs typeface="Microsoft JhengHei"/>
              <a:sym typeface="Microsoft JhengHei"/>
            </a:endParaRPr>
          </a:p>
        </p:txBody>
      </p:sp>
      <p:sp>
        <p:nvSpPr>
          <p:cNvPr id="31" name="文字方塊 30">
            <a:extLst>
              <a:ext uri="{FF2B5EF4-FFF2-40B4-BE49-F238E27FC236}">
                <a16:creationId xmlns:a16="http://schemas.microsoft.com/office/drawing/2014/main" id="{01D2D6B0-AB3A-448A-A54D-C18DB5E32A06}"/>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系統錯誤回報</a:t>
            </a:r>
          </a:p>
        </p:txBody>
      </p:sp>
      <p:grpSp>
        <p:nvGrpSpPr>
          <p:cNvPr id="32" name="群組 31">
            <a:extLst>
              <a:ext uri="{FF2B5EF4-FFF2-40B4-BE49-F238E27FC236}">
                <a16:creationId xmlns:a16="http://schemas.microsoft.com/office/drawing/2014/main" id="{9D92D7DF-620D-46D9-9D22-E8D1F18D9509}"/>
              </a:ext>
            </a:extLst>
          </p:cNvPr>
          <p:cNvGrpSpPr/>
          <p:nvPr/>
        </p:nvGrpSpPr>
        <p:grpSpPr>
          <a:xfrm>
            <a:off x="2402863" y="1631486"/>
            <a:ext cx="961090" cy="906119"/>
            <a:chOff x="11061254" y="1476404"/>
            <a:chExt cx="961090" cy="906119"/>
          </a:xfrm>
        </p:grpSpPr>
        <p:pic>
          <p:nvPicPr>
            <p:cNvPr id="33" name="圖片 32">
              <a:extLst>
                <a:ext uri="{FF2B5EF4-FFF2-40B4-BE49-F238E27FC236}">
                  <a16:creationId xmlns:a16="http://schemas.microsoft.com/office/drawing/2014/main" id="{73023BA6-08EB-4B14-AC0A-6D8D21771D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61254" y="1476404"/>
              <a:ext cx="792000" cy="792000"/>
            </a:xfrm>
            <a:prstGeom prst="rect">
              <a:avLst/>
            </a:prstGeom>
          </p:spPr>
        </p:pic>
        <p:pic>
          <p:nvPicPr>
            <p:cNvPr id="34" name="圖片 33">
              <a:extLst>
                <a:ext uri="{FF2B5EF4-FFF2-40B4-BE49-F238E27FC236}">
                  <a16:creationId xmlns:a16="http://schemas.microsoft.com/office/drawing/2014/main" id="{9EEE8AFE-6D76-412A-9AA5-C3643468B24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34344" y="2094523"/>
              <a:ext cx="288000" cy="288000"/>
            </a:xfrm>
            <a:prstGeom prst="rect">
              <a:avLst/>
            </a:prstGeom>
          </p:spPr>
        </p:pic>
      </p:grpSp>
      <p:sp>
        <p:nvSpPr>
          <p:cNvPr id="35" name="文字方塊 34">
            <a:extLst>
              <a:ext uri="{FF2B5EF4-FFF2-40B4-BE49-F238E27FC236}">
                <a16:creationId xmlns:a16="http://schemas.microsoft.com/office/drawing/2014/main" id="{A0D5342B-AA12-4F50-B489-2D281BFDDFE2}"/>
              </a:ext>
            </a:extLst>
          </p:cNvPr>
          <p:cNvSpPr txBox="1"/>
          <p:nvPr/>
        </p:nvSpPr>
        <p:spPr>
          <a:xfrm>
            <a:off x="2114333" y="3460085"/>
            <a:ext cx="1584000" cy="276999"/>
          </a:xfrm>
          <a:prstGeom prst="rect">
            <a:avLst/>
          </a:prstGeom>
          <a:noFill/>
        </p:spPr>
        <p:txBody>
          <a:bodyPr wrap="square" rtlCol="0">
            <a:spAutoFit/>
          </a:bodyPr>
          <a:lstStyle/>
          <a:p>
            <a:pPr algn="ctr"/>
            <a:r>
              <a:rPr lang="zh-TW" altLang="en-US" sz="1200" b="1" dirty="0">
                <a:solidFill>
                  <a:srgbClr val="333F50"/>
                </a:solidFill>
                <a:latin typeface="微軟正黑體" panose="020B0604030504040204" pitchFamily="34" charset="-120"/>
                <a:ea typeface="微軟正黑體" panose="020B0604030504040204" pitchFamily="34" charset="-120"/>
              </a:rPr>
              <a:t>身份辨識</a:t>
            </a:r>
            <a:r>
              <a:rPr lang="en-US" altLang="zh-TW" sz="1200" b="1" dirty="0">
                <a:solidFill>
                  <a:srgbClr val="333F50"/>
                </a:solidFill>
                <a:latin typeface="微軟正黑體" panose="020B0604030504040204" pitchFamily="34" charset="-120"/>
                <a:ea typeface="微軟正黑體" panose="020B0604030504040204" pitchFamily="34" charset="-120"/>
              </a:rPr>
              <a:t>+</a:t>
            </a:r>
            <a:r>
              <a:rPr lang="zh-TW" altLang="en-US" sz="1200" b="1" dirty="0">
                <a:solidFill>
                  <a:srgbClr val="333F50"/>
                </a:solidFill>
                <a:latin typeface="微軟正黑體" panose="020B0604030504040204" pitchFamily="34" charset="-120"/>
                <a:ea typeface="微軟正黑體" panose="020B0604030504040204" pitchFamily="34" charset="-120"/>
              </a:rPr>
              <a:t>口罩辨識</a:t>
            </a:r>
          </a:p>
        </p:txBody>
      </p:sp>
      <p:grpSp>
        <p:nvGrpSpPr>
          <p:cNvPr id="36" name="群組 35">
            <a:extLst>
              <a:ext uri="{FF2B5EF4-FFF2-40B4-BE49-F238E27FC236}">
                <a16:creationId xmlns:a16="http://schemas.microsoft.com/office/drawing/2014/main" id="{CAD31BA9-6020-45B9-8881-FA6E45374698}"/>
              </a:ext>
            </a:extLst>
          </p:cNvPr>
          <p:cNvGrpSpPr/>
          <p:nvPr/>
        </p:nvGrpSpPr>
        <p:grpSpPr>
          <a:xfrm>
            <a:off x="3007249" y="2823054"/>
            <a:ext cx="542088" cy="540738"/>
            <a:chOff x="10414159" y="5507934"/>
            <a:chExt cx="648000" cy="646386"/>
          </a:xfrm>
        </p:grpSpPr>
        <p:sp>
          <p:nvSpPr>
            <p:cNvPr id="37" name="L 圖案 36">
              <a:extLst>
                <a:ext uri="{FF2B5EF4-FFF2-40B4-BE49-F238E27FC236}">
                  <a16:creationId xmlns:a16="http://schemas.microsoft.com/office/drawing/2014/main" id="{88857639-3262-4817-AB24-04C61BBA3C9B}"/>
                </a:ext>
              </a:extLst>
            </p:cNvPr>
            <p:cNvSpPr/>
            <p:nvPr/>
          </p:nvSpPr>
          <p:spPr>
            <a:xfrm>
              <a:off x="10414159" y="6039436"/>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8" name="L 圖案 37">
              <a:extLst>
                <a:ext uri="{FF2B5EF4-FFF2-40B4-BE49-F238E27FC236}">
                  <a16:creationId xmlns:a16="http://schemas.microsoft.com/office/drawing/2014/main" id="{96A01F42-99FD-47E2-8F73-FFCBA04EB334}"/>
                </a:ext>
              </a:extLst>
            </p:cNvPr>
            <p:cNvSpPr/>
            <p:nvPr/>
          </p:nvSpPr>
          <p:spPr>
            <a:xfrm rot="5400000">
              <a:off x="10414159"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9" name="L 圖案 38">
              <a:extLst>
                <a:ext uri="{FF2B5EF4-FFF2-40B4-BE49-F238E27FC236}">
                  <a16:creationId xmlns:a16="http://schemas.microsoft.com/office/drawing/2014/main" id="{1E220D00-934A-49CF-9DC7-B2CEE93CEBEB}"/>
                </a:ext>
              </a:extLst>
            </p:cNvPr>
            <p:cNvSpPr/>
            <p:nvPr/>
          </p:nvSpPr>
          <p:spPr>
            <a:xfrm rot="16200000" flipH="1">
              <a:off x="10947275"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40" name="L 圖案 39">
              <a:extLst>
                <a:ext uri="{FF2B5EF4-FFF2-40B4-BE49-F238E27FC236}">
                  <a16:creationId xmlns:a16="http://schemas.microsoft.com/office/drawing/2014/main" id="{01D7475C-EC61-4F2D-B05F-8C94E700E45B}"/>
                </a:ext>
              </a:extLst>
            </p:cNvPr>
            <p:cNvSpPr/>
            <p:nvPr/>
          </p:nvSpPr>
          <p:spPr>
            <a:xfrm rot="5400000" flipH="1" flipV="1">
              <a:off x="10947275" y="6039159"/>
              <a:ext cx="114884" cy="114884"/>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nvGrpSpPr>
          <p:cNvPr id="41" name="群組 40">
            <a:extLst>
              <a:ext uri="{FF2B5EF4-FFF2-40B4-BE49-F238E27FC236}">
                <a16:creationId xmlns:a16="http://schemas.microsoft.com/office/drawing/2014/main" id="{1039A7F5-A94B-42F4-875E-2AB8F1223250}"/>
              </a:ext>
            </a:extLst>
          </p:cNvPr>
          <p:cNvGrpSpPr/>
          <p:nvPr/>
        </p:nvGrpSpPr>
        <p:grpSpPr>
          <a:xfrm>
            <a:off x="2268109" y="2823054"/>
            <a:ext cx="542088" cy="540738"/>
            <a:chOff x="10414159" y="5507934"/>
            <a:chExt cx="648000" cy="646386"/>
          </a:xfrm>
        </p:grpSpPr>
        <p:sp>
          <p:nvSpPr>
            <p:cNvPr id="42" name="L 圖案 41">
              <a:extLst>
                <a:ext uri="{FF2B5EF4-FFF2-40B4-BE49-F238E27FC236}">
                  <a16:creationId xmlns:a16="http://schemas.microsoft.com/office/drawing/2014/main" id="{6019E34D-7AC5-4396-B08D-F04FC569BC90}"/>
                </a:ext>
              </a:extLst>
            </p:cNvPr>
            <p:cNvSpPr/>
            <p:nvPr/>
          </p:nvSpPr>
          <p:spPr>
            <a:xfrm>
              <a:off x="10414159" y="6039436"/>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43" name="L 圖案 42">
              <a:extLst>
                <a:ext uri="{FF2B5EF4-FFF2-40B4-BE49-F238E27FC236}">
                  <a16:creationId xmlns:a16="http://schemas.microsoft.com/office/drawing/2014/main" id="{1EC6765B-1EDD-4535-AD19-7801921ABC8E}"/>
                </a:ext>
              </a:extLst>
            </p:cNvPr>
            <p:cNvSpPr/>
            <p:nvPr/>
          </p:nvSpPr>
          <p:spPr>
            <a:xfrm rot="5400000">
              <a:off x="10414159"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44" name="L 圖案 43">
              <a:extLst>
                <a:ext uri="{FF2B5EF4-FFF2-40B4-BE49-F238E27FC236}">
                  <a16:creationId xmlns:a16="http://schemas.microsoft.com/office/drawing/2014/main" id="{A944D165-A9CF-4EBE-B8C8-7050A2D8CE19}"/>
                </a:ext>
              </a:extLst>
            </p:cNvPr>
            <p:cNvSpPr/>
            <p:nvPr/>
          </p:nvSpPr>
          <p:spPr>
            <a:xfrm rot="16200000" flipH="1">
              <a:off x="10947275"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45" name="L 圖案 44">
              <a:extLst>
                <a:ext uri="{FF2B5EF4-FFF2-40B4-BE49-F238E27FC236}">
                  <a16:creationId xmlns:a16="http://schemas.microsoft.com/office/drawing/2014/main" id="{3E8FBC81-E119-4827-8A7F-E104FEC23380}"/>
                </a:ext>
              </a:extLst>
            </p:cNvPr>
            <p:cNvSpPr/>
            <p:nvPr/>
          </p:nvSpPr>
          <p:spPr>
            <a:xfrm rot="5400000" flipH="1" flipV="1">
              <a:off x="10947275" y="6039159"/>
              <a:ext cx="114884" cy="114884"/>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pic>
        <p:nvPicPr>
          <p:cNvPr id="46" name="圖片 45">
            <a:extLst>
              <a:ext uri="{FF2B5EF4-FFF2-40B4-BE49-F238E27FC236}">
                <a16:creationId xmlns:a16="http://schemas.microsoft.com/office/drawing/2014/main" id="{6EA5026A-0B6D-4A44-811D-7D5EEEA1A7B0}"/>
              </a:ext>
            </a:extLst>
          </p:cNvPr>
          <p:cNvPicPr>
            <a:picLocks noChangeAspect="1"/>
          </p:cNvPicPr>
          <p:nvPr/>
        </p:nvPicPr>
        <p:blipFill>
          <a:blip r:embed="rId9"/>
          <a:stretch>
            <a:fillRect/>
          </a:stretch>
        </p:blipFill>
        <p:spPr>
          <a:xfrm>
            <a:off x="3116056" y="2923070"/>
            <a:ext cx="361637" cy="409278"/>
          </a:xfrm>
          <a:prstGeom prst="rect">
            <a:avLst/>
          </a:prstGeom>
        </p:spPr>
      </p:pic>
      <p:pic>
        <p:nvPicPr>
          <p:cNvPr id="47" name="圖片 46">
            <a:extLst>
              <a:ext uri="{FF2B5EF4-FFF2-40B4-BE49-F238E27FC236}">
                <a16:creationId xmlns:a16="http://schemas.microsoft.com/office/drawing/2014/main" id="{847E1798-BC60-490A-B48A-8E7C4AB29018}"/>
              </a:ext>
            </a:extLst>
          </p:cNvPr>
          <p:cNvPicPr>
            <a:picLocks noChangeAspect="1"/>
          </p:cNvPicPr>
          <p:nvPr/>
        </p:nvPicPr>
        <p:blipFill>
          <a:blip r:embed="rId10"/>
          <a:stretch>
            <a:fillRect/>
          </a:stretch>
        </p:blipFill>
        <p:spPr>
          <a:xfrm>
            <a:off x="2399635" y="2923070"/>
            <a:ext cx="317473" cy="396841"/>
          </a:xfrm>
          <a:prstGeom prst="rect">
            <a:avLst/>
          </a:prstGeom>
        </p:spPr>
      </p:pic>
      <p:pic>
        <p:nvPicPr>
          <p:cNvPr id="48" name="圖片 47">
            <a:extLst>
              <a:ext uri="{FF2B5EF4-FFF2-40B4-BE49-F238E27FC236}">
                <a16:creationId xmlns:a16="http://schemas.microsoft.com/office/drawing/2014/main" id="{B3659D4A-ABEE-48B5-BF58-4883EAA45B4C}"/>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36527" y1="32335" x2="36527" y2="32335"/>
                        <a14:foregroundMark x1="34731" y1="41317" x2="34731" y2="41317"/>
                        <a14:foregroundMark x1="30539" y1="46108" x2="30539" y2="46108"/>
                        <a14:foregroundMark x1="32934" y1="55689" x2="32934" y2="55689"/>
                        <a14:foregroundMark x1="40120" y1="59281" x2="40120" y2="59281"/>
                        <a14:foregroundMark x1="46108" y1="60479" x2="46108" y2="60479"/>
                        <a14:foregroundMark x1="44311" y1="51497" x2="44311" y2="51497"/>
                        <a14:foregroundMark x1="51497" y1="51497" x2="51497" y2="51497"/>
                        <a14:foregroundMark x1="53293" y1="43114" x2="53293" y2="43114"/>
                        <a14:foregroundMark x1="61677" y1="41317" x2="61677" y2="41317"/>
                        <a14:foregroundMark x1="64072" y1="49701" x2="64072" y2="49701"/>
                        <a14:foregroundMark x1="69461" y1="53892" x2="69461" y2="53892"/>
                        <a14:foregroundMark x1="58683" y1="59880" x2="58683" y2="59880"/>
                        <a14:foregroundMark x1="65868" y1="32934" x2="65868" y2="32934"/>
                      </a14:backgroundRemoval>
                    </a14:imgEffect>
                  </a14:imgLayer>
                </a14:imgProps>
              </a:ext>
              <a:ext uri="{28A0092B-C50C-407E-A947-70E740481C1C}">
                <a14:useLocalDpi xmlns:a14="http://schemas.microsoft.com/office/drawing/2010/main" val="0"/>
              </a:ext>
            </a:extLst>
          </a:blip>
          <a:srcRect l="22756" t="25086" r="19671" b="24591"/>
          <a:stretch/>
        </p:blipFill>
        <p:spPr>
          <a:xfrm>
            <a:off x="2471321" y="3911817"/>
            <a:ext cx="829056" cy="724657"/>
          </a:xfrm>
          <a:prstGeom prst="rect">
            <a:avLst/>
          </a:prstGeom>
        </p:spPr>
      </p:pic>
      <p:sp>
        <p:nvSpPr>
          <p:cNvPr id="49" name="文字方塊 48">
            <a:extLst>
              <a:ext uri="{FF2B5EF4-FFF2-40B4-BE49-F238E27FC236}">
                <a16:creationId xmlns:a16="http://schemas.microsoft.com/office/drawing/2014/main" id="{66CB2135-9DFC-4D74-ABE3-1D1C5C0656F9}"/>
              </a:ext>
            </a:extLst>
          </p:cNvPr>
          <p:cNvSpPr txBox="1"/>
          <p:nvPr/>
        </p:nvSpPr>
        <p:spPr>
          <a:xfrm>
            <a:off x="2486074" y="4654211"/>
            <a:ext cx="800219" cy="276999"/>
          </a:xfrm>
          <a:prstGeom prst="rect">
            <a:avLst/>
          </a:prstGeom>
          <a:noFill/>
        </p:spPr>
        <p:txBody>
          <a:bodyPr wrap="none" rtlCol="0">
            <a:spAutoFit/>
          </a:bodyPr>
          <a:lstStyle/>
          <a:p>
            <a:pPr algn="ctr"/>
            <a:r>
              <a:rPr lang="zh-TW" altLang="en-US" sz="1200" b="1" dirty="0">
                <a:solidFill>
                  <a:srgbClr val="333F50"/>
                </a:solidFill>
                <a:latin typeface="微軟正黑體" panose="020B0604030504040204" pitchFamily="34" charset="-120"/>
                <a:ea typeface="微軟正黑體" panose="020B0604030504040204" pitchFamily="34" charset="-120"/>
              </a:rPr>
              <a:t>人流辨識</a:t>
            </a:r>
          </a:p>
        </p:txBody>
      </p:sp>
      <p:grpSp>
        <p:nvGrpSpPr>
          <p:cNvPr id="50" name="群組 49">
            <a:extLst>
              <a:ext uri="{FF2B5EF4-FFF2-40B4-BE49-F238E27FC236}">
                <a16:creationId xmlns:a16="http://schemas.microsoft.com/office/drawing/2014/main" id="{519A1E1B-92AB-42AA-B31B-9A1C9120716B}"/>
              </a:ext>
            </a:extLst>
          </p:cNvPr>
          <p:cNvGrpSpPr/>
          <p:nvPr/>
        </p:nvGrpSpPr>
        <p:grpSpPr>
          <a:xfrm>
            <a:off x="2565087" y="5256221"/>
            <a:ext cx="648000" cy="646386"/>
            <a:chOff x="7930682" y="5814711"/>
            <a:chExt cx="648000" cy="646386"/>
          </a:xfrm>
        </p:grpSpPr>
        <p:pic>
          <p:nvPicPr>
            <p:cNvPr id="51" name="圖片 50">
              <a:extLst>
                <a:ext uri="{FF2B5EF4-FFF2-40B4-BE49-F238E27FC236}">
                  <a16:creationId xmlns:a16="http://schemas.microsoft.com/office/drawing/2014/main" id="{5C3F887C-84F9-48ED-8AD4-26E56F700533}"/>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5"/>
                </a:ext>
              </a:extLst>
            </a:blip>
            <a:srcRect l="7817" t="8508" r="8839" b="7883"/>
            <a:stretch/>
          </p:blipFill>
          <p:spPr>
            <a:xfrm>
              <a:off x="7945408" y="5846150"/>
              <a:ext cx="600076" cy="601980"/>
            </a:xfrm>
            <a:prstGeom prst="rect">
              <a:avLst/>
            </a:prstGeom>
            <a:ln>
              <a:noFill/>
            </a:ln>
          </p:spPr>
        </p:pic>
        <p:grpSp>
          <p:nvGrpSpPr>
            <p:cNvPr id="52" name="群組 51">
              <a:extLst>
                <a:ext uri="{FF2B5EF4-FFF2-40B4-BE49-F238E27FC236}">
                  <a16:creationId xmlns:a16="http://schemas.microsoft.com/office/drawing/2014/main" id="{388FB183-05DD-48D6-86A7-D63F74F3C89D}"/>
                </a:ext>
              </a:extLst>
            </p:cNvPr>
            <p:cNvGrpSpPr>
              <a:grpSpLocks noChangeAspect="1"/>
            </p:cNvGrpSpPr>
            <p:nvPr/>
          </p:nvGrpSpPr>
          <p:grpSpPr>
            <a:xfrm>
              <a:off x="7930682" y="5814711"/>
              <a:ext cx="648000" cy="646386"/>
              <a:chOff x="6819900" y="3434355"/>
              <a:chExt cx="710700" cy="708930"/>
            </a:xfrm>
          </p:grpSpPr>
          <p:sp>
            <p:nvSpPr>
              <p:cNvPr id="53" name="L 圖案 52">
                <a:extLst>
                  <a:ext uri="{FF2B5EF4-FFF2-40B4-BE49-F238E27FC236}">
                    <a16:creationId xmlns:a16="http://schemas.microsoft.com/office/drawing/2014/main" id="{E6DD6573-2CBE-4ABD-80B9-1F7BCD87FA11}"/>
                  </a:ext>
                </a:extLst>
              </p:cNvPr>
              <p:cNvSpPr/>
              <p:nvPr/>
            </p:nvSpPr>
            <p:spPr>
              <a:xfrm>
                <a:off x="6819900" y="4017285"/>
                <a:ext cx="126000" cy="126000"/>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4" name="L 圖案 53">
                <a:extLst>
                  <a:ext uri="{FF2B5EF4-FFF2-40B4-BE49-F238E27FC236}">
                    <a16:creationId xmlns:a16="http://schemas.microsoft.com/office/drawing/2014/main" id="{25F86BA4-B3C0-4DF8-9062-A5F44AD65E71}"/>
                  </a:ext>
                </a:extLst>
              </p:cNvPr>
              <p:cNvSpPr/>
              <p:nvPr/>
            </p:nvSpPr>
            <p:spPr>
              <a:xfrm rot="5400000">
                <a:off x="6819900" y="3434355"/>
                <a:ext cx="126000" cy="126000"/>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5" name="L 圖案 54">
                <a:extLst>
                  <a:ext uri="{FF2B5EF4-FFF2-40B4-BE49-F238E27FC236}">
                    <a16:creationId xmlns:a16="http://schemas.microsoft.com/office/drawing/2014/main" id="{65137D85-D5C5-4439-AB9F-BC269E983106}"/>
                  </a:ext>
                </a:extLst>
              </p:cNvPr>
              <p:cNvSpPr/>
              <p:nvPr/>
            </p:nvSpPr>
            <p:spPr>
              <a:xfrm rot="16200000" flipH="1">
                <a:off x="7404600" y="3434355"/>
                <a:ext cx="126000" cy="126000"/>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56" name="L 圖案 55">
                <a:extLst>
                  <a:ext uri="{FF2B5EF4-FFF2-40B4-BE49-F238E27FC236}">
                    <a16:creationId xmlns:a16="http://schemas.microsoft.com/office/drawing/2014/main" id="{9B63587A-BE6B-4145-B955-A92F37C2668D}"/>
                  </a:ext>
                </a:extLst>
              </p:cNvPr>
              <p:cNvSpPr/>
              <p:nvPr/>
            </p:nvSpPr>
            <p:spPr>
              <a:xfrm rot="5400000" flipH="1" flipV="1">
                <a:off x="7404600" y="4016981"/>
                <a:ext cx="126000" cy="126000"/>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grpSp>
      <p:sp>
        <p:nvSpPr>
          <p:cNvPr id="57" name="文字方塊 56">
            <a:extLst>
              <a:ext uri="{FF2B5EF4-FFF2-40B4-BE49-F238E27FC236}">
                <a16:creationId xmlns:a16="http://schemas.microsoft.com/office/drawing/2014/main" id="{63642F7D-609C-46AB-BFA0-B8220897C123}"/>
              </a:ext>
            </a:extLst>
          </p:cNvPr>
          <p:cNvSpPr txBox="1"/>
          <p:nvPr/>
        </p:nvSpPr>
        <p:spPr>
          <a:xfrm>
            <a:off x="2488978" y="5931936"/>
            <a:ext cx="800219" cy="276999"/>
          </a:xfrm>
          <a:prstGeom prst="rect">
            <a:avLst/>
          </a:prstGeom>
          <a:noFill/>
        </p:spPr>
        <p:txBody>
          <a:bodyPr wrap="none" rtlCol="0">
            <a:spAutoFit/>
          </a:bodyPr>
          <a:lstStyle/>
          <a:p>
            <a:pPr algn="ctr"/>
            <a:r>
              <a:rPr lang="zh-TW" altLang="en-US" sz="1200" b="1" dirty="0">
                <a:solidFill>
                  <a:srgbClr val="333F50"/>
                </a:solidFill>
                <a:latin typeface="微軟正黑體" panose="020B0604030504040204" pitchFamily="34" charset="-120"/>
                <a:ea typeface="微軟正黑體" panose="020B0604030504040204" pitchFamily="34" charset="-120"/>
              </a:rPr>
              <a:t>物件辨識</a:t>
            </a:r>
          </a:p>
        </p:txBody>
      </p:sp>
      <p:cxnSp>
        <p:nvCxnSpPr>
          <p:cNvPr id="4" name="直線單箭頭接點 3">
            <a:extLst>
              <a:ext uri="{FF2B5EF4-FFF2-40B4-BE49-F238E27FC236}">
                <a16:creationId xmlns:a16="http://schemas.microsoft.com/office/drawing/2014/main" id="{09F53E00-B427-45E2-9708-40E930C15728}"/>
              </a:ext>
            </a:extLst>
          </p:cNvPr>
          <p:cNvCxnSpPr>
            <a:cxnSpLocks/>
          </p:cNvCxnSpPr>
          <p:nvPr/>
        </p:nvCxnSpPr>
        <p:spPr>
          <a:xfrm flipH="1">
            <a:off x="3876040" y="3058105"/>
            <a:ext cx="200660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F3F85599-E9BC-4B58-A35E-688FF9D01215}"/>
              </a:ext>
            </a:extLst>
          </p:cNvPr>
          <p:cNvCxnSpPr>
            <a:cxnSpLocks/>
          </p:cNvCxnSpPr>
          <p:nvPr/>
        </p:nvCxnSpPr>
        <p:spPr>
          <a:xfrm flipH="1">
            <a:off x="3876040" y="4275171"/>
            <a:ext cx="80010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C9DA045B-63F9-44A2-8324-E6133C731B67}"/>
              </a:ext>
            </a:extLst>
          </p:cNvPr>
          <p:cNvCxnSpPr>
            <a:cxnSpLocks/>
          </p:cNvCxnSpPr>
          <p:nvPr/>
        </p:nvCxnSpPr>
        <p:spPr>
          <a:xfrm flipH="1">
            <a:off x="3876040" y="5563072"/>
            <a:ext cx="80010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19AD0F9E-C033-4D6A-8EE0-C00168965F25}"/>
              </a:ext>
            </a:extLst>
          </p:cNvPr>
          <p:cNvCxnSpPr>
            <a:cxnSpLocks/>
          </p:cNvCxnSpPr>
          <p:nvPr/>
        </p:nvCxnSpPr>
        <p:spPr>
          <a:xfrm flipH="1">
            <a:off x="3876040" y="2052671"/>
            <a:ext cx="80010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29CB1835-C2AA-4B6E-A74C-50E90DB2E9F6}"/>
              </a:ext>
            </a:extLst>
          </p:cNvPr>
          <p:cNvCxnSpPr>
            <a:cxnSpLocks/>
          </p:cNvCxnSpPr>
          <p:nvPr/>
        </p:nvCxnSpPr>
        <p:spPr>
          <a:xfrm>
            <a:off x="4676140" y="2027271"/>
            <a:ext cx="0" cy="356120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8" name="群組 57">
            <a:extLst>
              <a:ext uri="{FF2B5EF4-FFF2-40B4-BE49-F238E27FC236}">
                <a16:creationId xmlns:a16="http://schemas.microsoft.com/office/drawing/2014/main" id="{8CF39148-AA5F-4582-845D-BD6572357556}"/>
              </a:ext>
            </a:extLst>
          </p:cNvPr>
          <p:cNvGrpSpPr/>
          <p:nvPr/>
        </p:nvGrpSpPr>
        <p:grpSpPr>
          <a:xfrm>
            <a:off x="6315613" y="261142"/>
            <a:ext cx="3552287" cy="683557"/>
            <a:chOff x="6315613" y="261142"/>
            <a:chExt cx="3552287" cy="683557"/>
          </a:xfrm>
        </p:grpSpPr>
        <p:sp>
          <p:nvSpPr>
            <p:cNvPr id="60" name="矩形: 圓角 59">
              <a:extLst>
                <a:ext uri="{FF2B5EF4-FFF2-40B4-BE49-F238E27FC236}">
                  <a16:creationId xmlns:a16="http://schemas.microsoft.com/office/drawing/2014/main" id="{B294522D-7471-4549-BD9B-FF7B60EAF008}"/>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81FE3CE7-04AE-4CF6-88B9-AD83EB3E3AA1}"/>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進度條">
              <a:extLst>
                <a:ext uri="{FF2B5EF4-FFF2-40B4-BE49-F238E27FC236}">
                  <a16:creationId xmlns:a16="http://schemas.microsoft.com/office/drawing/2014/main" id="{88266788-DDB0-4250-B75E-0CEA1CDC2CB4}"/>
                </a:ext>
              </a:extLst>
            </p:cNvPr>
            <p:cNvSpPr/>
            <p:nvPr/>
          </p:nvSpPr>
          <p:spPr>
            <a:xfrm>
              <a:off x="6624042" y="471562"/>
              <a:ext cx="1620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8EAD149-24E8-493D-86D8-648A72286B51}"/>
                </a:ext>
              </a:extLst>
            </p:cNvPr>
            <p:cNvSpPr/>
            <p:nvPr/>
          </p:nvSpPr>
          <p:spPr>
            <a:xfrm>
              <a:off x="775491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a:extLst>
                <a:ext uri="{FF2B5EF4-FFF2-40B4-BE49-F238E27FC236}">
                  <a16:creationId xmlns:a16="http://schemas.microsoft.com/office/drawing/2014/main" id="{4F539CFB-B61B-41EB-B294-58E808A602AD}"/>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B9CD1866-15F1-4453-A089-3B03733E1ADA}"/>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CEB06816-32B1-42B6-961B-F4B6C91DF864}"/>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93F60087-FF10-4F01-9C30-53BFA0B8B1E3}"/>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762EA837-A9D9-4785-8142-BA6A6B00EEC6}"/>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AB5CA606-FDA4-44AA-82CB-518ED66667C8}"/>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標題 5">
              <a:extLst>
                <a:ext uri="{FF2B5EF4-FFF2-40B4-BE49-F238E27FC236}">
                  <a16:creationId xmlns:a16="http://schemas.microsoft.com/office/drawing/2014/main" id="{681F5A68-1537-4F01-8047-7F363EA89C27}"/>
                </a:ext>
              </a:extLst>
            </p:cNvPr>
            <p:cNvSpPr txBox="1">
              <a:spLocks/>
            </p:cNvSpPr>
            <p:nvPr/>
          </p:nvSpPr>
          <p:spPr>
            <a:xfrm>
              <a:off x="729598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05</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74" name="標題 5">
              <a:extLst>
                <a:ext uri="{FF2B5EF4-FFF2-40B4-BE49-F238E27FC236}">
                  <a16:creationId xmlns:a16="http://schemas.microsoft.com/office/drawing/2014/main" id="{8659F160-10F6-47B5-905C-10B4CA1D19F7}"/>
                </a:ext>
              </a:extLst>
            </p:cNvPr>
            <p:cNvSpPr txBox="1">
              <a:spLocks/>
            </p:cNvSpPr>
            <p:nvPr/>
          </p:nvSpPr>
          <p:spPr>
            <a:xfrm>
              <a:off x="7493850"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900" dirty="0"/>
                <a:t>資料流處理</a:t>
              </a:r>
            </a:p>
          </p:txBody>
        </p:sp>
        <p:sp>
          <p:nvSpPr>
            <p:cNvPr id="75" name="橢圓 74">
              <a:extLst>
                <a:ext uri="{FF2B5EF4-FFF2-40B4-BE49-F238E27FC236}">
                  <a16:creationId xmlns:a16="http://schemas.microsoft.com/office/drawing/2014/main" id="{026A88DC-FCA2-4C35-B617-8589B079C737}"/>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橢圓 75">
              <a:extLst>
                <a:ext uri="{FF2B5EF4-FFF2-40B4-BE49-F238E27FC236}">
                  <a16:creationId xmlns:a16="http://schemas.microsoft.com/office/drawing/2014/main" id="{8ABEFC21-D300-4871-9CB0-10AD720A9CE2}"/>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橢圓 76">
              <a:extLst>
                <a:ext uri="{FF2B5EF4-FFF2-40B4-BE49-F238E27FC236}">
                  <a16:creationId xmlns:a16="http://schemas.microsoft.com/office/drawing/2014/main" id="{E1561C26-0FF3-4B53-924B-F09183918412}"/>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34C17F5A-3E0D-4DF5-97C6-AC1829FA1D4D}"/>
              </a:ext>
            </a:extLst>
          </p:cNvPr>
          <p:cNvSpPr>
            <a:spLocks noGrp="1"/>
          </p:cNvSpPr>
          <p:nvPr>
            <p:ph type="sldNum" sz="quarter" idx="12"/>
          </p:nvPr>
        </p:nvSpPr>
        <p:spPr/>
        <p:txBody>
          <a:bodyPr/>
          <a:lstStyle/>
          <a:p>
            <a:fld id="{707EBC05-AD4A-43C3-A6DF-1409246104C0}" type="slidenum">
              <a:rPr lang="zh-TW" altLang="en-US" smtClean="0"/>
              <a:pPr/>
              <a:t>46</a:t>
            </a:fld>
            <a:endParaRPr lang="zh-TW" altLang="en-US" dirty="0"/>
          </a:p>
        </p:txBody>
      </p:sp>
    </p:spTree>
    <p:extLst>
      <p:ext uri="{BB962C8B-B14F-4D97-AF65-F5344CB8AC3E}">
        <p14:creationId xmlns:p14="http://schemas.microsoft.com/office/powerpoint/2010/main" val="3189819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06</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06</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224262" y="1924740"/>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6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ETL</a:t>
            </a:r>
            <a:endParaRPr lang="zh-TW" altLang="en-US" sz="6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7" name="文字方塊 6">
            <a:extLst>
              <a:ext uri="{FF2B5EF4-FFF2-40B4-BE49-F238E27FC236}">
                <a16:creationId xmlns:a16="http://schemas.microsoft.com/office/drawing/2014/main" id="{E6D7BD00-E1AB-4BF0-8F92-7D0080576950}"/>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王得宇</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Extract-Transform-Load</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9" name="投影片編號版面配置區 8">
            <a:extLst>
              <a:ext uri="{FF2B5EF4-FFF2-40B4-BE49-F238E27FC236}">
                <a16:creationId xmlns:a16="http://schemas.microsoft.com/office/drawing/2014/main" id="{6C22F71E-7CF6-49CE-909F-3D11B68FC8C8}"/>
              </a:ext>
            </a:extLst>
          </p:cNvPr>
          <p:cNvSpPr>
            <a:spLocks noGrp="1"/>
          </p:cNvSpPr>
          <p:nvPr>
            <p:ph type="sldNum" sz="quarter" idx="12"/>
          </p:nvPr>
        </p:nvSpPr>
        <p:spPr/>
        <p:txBody>
          <a:bodyPr/>
          <a:lstStyle/>
          <a:p>
            <a:fld id="{AC24A62B-7E8F-4F0C-BD73-B02141D4C960}" type="slidenum">
              <a:rPr lang="zh-TW" altLang="en-US" smtClean="0"/>
              <a:t>47</a:t>
            </a:fld>
            <a:endParaRPr lang="zh-TW" altLang="en-US"/>
          </a:p>
        </p:txBody>
      </p:sp>
    </p:spTree>
    <p:extLst>
      <p:ext uri="{BB962C8B-B14F-4D97-AF65-F5344CB8AC3E}">
        <p14:creationId xmlns:p14="http://schemas.microsoft.com/office/powerpoint/2010/main" val="3918900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3E0E345-DE3F-4A8F-AA2A-974CCCAF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851" y="1409679"/>
            <a:ext cx="1030133" cy="397866"/>
          </a:xfrm>
          <a:prstGeom prst="rect">
            <a:avLst/>
          </a:prstGeom>
        </p:spPr>
      </p:pic>
      <p:sp>
        <p:nvSpPr>
          <p:cNvPr id="9" name="矩形 8">
            <a:extLst>
              <a:ext uri="{FF2B5EF4-FFF2-40B4-BE49-F238E27FC236}">
                <a16:creationId xmlns:a16="http://schemas.microsoft.com/office/drawing/2014/main" id="{01480060-3ECD-4E9A-B495-A3A3AE52F032}"/>
              </a:ext>
            </a:extLst>
          </p:cNvPr>
          <p:cNvSpPr/>
          <p:nvPr/>
        </p:nvSpPr>
        <p:spPr>
          <a:xfrm>
            <a:off x="691000" y="1850698"/>
            <a:ext cx="3835794" cy="338554"/>
          </a:xfrm>
          <a:prstGeom prst="rect">
            <a:avLst/>
          </a:prstGeom>
          <a:noFill/>
        </p:spPr>
        <p:txBody>
          <a:bodyPr wrap="square" rtlCol="0">
            <a:spAutoFit/>
          </a:bodyPr>
          <a:lstStyle/>
          <a:p>
            <a:r>
              <a:rPr lang="zh-TW" altLang="en-US"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Dunnhumby - The Complete Journey</a:t>
            </a:r>
          </a:p>
        </p:txBody>
      </p:sp>
      <p:sp>
        <p:nvSpPr>
          <p:cNvPr id="30" name="文字方塊 29">
            <a:extLst>
              <a:ext uri="{FF2B5EF4-FFF2-40B4-BE49-F238E27FC236}">
                <a16:creationId xmlns:a16="http://schemas.microsoft.com/office/drawing/2014/main" id="{9728C0A2-17F6-4ADE-8261-F03F6C53CE87}"/>
              </a:ext>
            </a:extLst>
          </p:cNvPr>
          <p:cNvSpPr txBox="1"/>
          <p:nvPr/>
        </p:nvSpPr>
        <p:spPr>
          <a:xfrm>
            <a:off x="691000" y="1409679"/>
            <a:ext cx="1158407" cy="338554"/>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600" b="1" dirty="0">
                <a:solidFill>
                  <a:srgbClr val="002060"/>
                </a:solidFill>
              </a:rPr>
              <a:t>資料來源 </a:t>
            </a:r>
            <a:r>
              <a:rPr lang="en-US" altLang="zh-TW" sz="1600" b="1" dirty="0">
                <a:solidFill>
                  <a:srgbClr val="002060"/>
                </a:solidFill>
              </a:rPr>
              <a:t>:</a:t>
            </a:r>
            <a:endParaRPr lang="zh-TW" altLang="en-US" sz="1600" b="1" dirty="0">
              <a:solidFill>
                <a:srgbClr val="002060"/>
              </a:solidFill>
            </a:endParaRPr>
          </a:p>
        </p:txBody>
      </p:sp>
      <p:sp>
        <p:nvSpPr>
          <p:cNvPr id="31" name="文字方塊 30">
            <a:extLst>
              <a:ext uri="{FF2B5EF4-FFF2-40B4-BE49-F238E27FC236}">
                <a16:creationId xmlns:a16="http://schemas.microsoft.com/office/drawing/2014/main" id="{E7D9303C-A281-4436-9EE7-FE5DC4EB4791}"/>
              </a:ext>
            </a:extLst>
          </p:cNvPr>
          <p:cNvSpPr txBox="1"/>
          <p:nvPr/>
        </p:nvSpPr>
        <p:spPr>
          <a:xfrm>
            <a:off x="691000" y="2266784"/>
            <a:ext cx="2345815" cy="338554"/>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600" b="1" dirty="0">
                <a:solidFill>
                  <a:srgbClr val="002060"/>
                </a:solidFill>
                <a:latin typeface="Helvetica" panose="020B0604020202020204" pitchFamily="34" charset="0"/>
                <a:cs typeface="Helvetica" panose="020B0604020202020204" pitchFamily="34" charset="0"/>
              </a:rPr>
              <a:t>產品資料筆數</a:t>
            </a:r>
            <a:r>
              <a:rPr lang="en-US" altLang="zh-TW" sz="1600" b="1" dirty="0">
                <a:solidFill>
                  <a:srgbClr val="002060"/>
                </a:solidFill>
                <a:latin typeface="Helvetica" panose="020B0604020202020204" pitchFamily="34" charset="0"/>
                <a:cs typeface="Helvetica" panose="020B0604020202020204" pitchFamily="34" charset="0"/>
              </a:rPr>
              <a:t>:</a:t>
            </a:r>
            <a:r>
              <a:rPr lang="zh-TW" altLang="en-US" sz="1600" b="1" dirty="0">
                <a:solidFill>
                  <a:srgbClr val="002060"/>
                </a:solidFill>
                <a:latin typeface="Helvetica" panose="020B0604020202020204" pitchFamily="34" charset="0"/>
                <a:cs typeface="Helvetica" panose="020B0604020202020204" pitchFamily="34" charset="0"/>
              </a:rPr>
              <a:t> </a:t>
            </a:r>
            <a:r>
              <a:rPr lang="en-US" altLang="zh-TW" sz="1600" b="1" dirty="0">
                <a:solidFill>
                  <a:srgbClr val="002060"/>
                </a:solidFill>
                <a:latin typeface="Helvetica" panose="020B0604020202020204" pitchFamily="34" charset="0"/>
                <a:cs typeface="Helvetica" panose="020B0604020202020204" pitchFamily="34" charset="0"/>
              </a:rPr>
              <a:t>92400</a:t>
            </a:r>
            <a:endParaRPr lang="zh-TW" altLang="en-US" sz="1600" b="1" dirty="0">
              <a:solidFill>
                <a:srgbClr val="002060"/>
              </a:solidFill>
              <a:latin typeface="Helvetica" panose="020B0604020202020204" pitchFamily="34" charset="0"/>
              <a:cs typeface="Helvetica" panose="020B0604020202020204" pitchFamily="34" charset="0"/>
            </a:endParaRPr>
          </a:p>
        </p:txBody>
      </p:sp>
      <p:graphicFrame>
        <p:nvGraphicFramePr>
          <p:cNvPr id="10" name="表格 9">
            <a:extLst>
              <a:ext uri="{FF2B5EF4-FFF2-40B4-BE49-F238E27FC236}">
                <a16:creationId xmlns:a16="http://schemas.microsoft.com/office/drawing/2014/main" id="{F231343C-5DE2-4AC2-B851-7A91482C0FF6}"/>
              </a:ext>
            </a:extLst>
          </p:cNvPr>
          <p:cNvGraphicFramePr>
            <a:graphicFrameLocks noGrp="1"/>
          </p:cNvGraphicFramePr>
          <p:nvPr>
            <p:extLst>
              <p:ext uri="{D42A27DB-BD31-4B8C-83A1-F6EECF244321}">
                <p14:modId xmlns:p14="http://schemas.microsoft.com/office/powerpoint/2010/main" val="4289630171"/>
              </p:ext>
            </p:extLst>
          </p:nvPr>
        </p:nvGraphicFramePr>
        <p:xfrm>
          <a:off x="814101" y="3549283"/>
          <a:ext cx="10551926" cy="2667572"/>
        </p:xfrm>
        <a:graphic>
          <a:graphicData uri="http://schemas.openxmlformats.org/drawingml/2006/table">
            <a:tbl>
              <a:tblPr firstRow="1" bandRow="1">
                <a:tableStyleId>{5940675A-B579-460E-94D1-54222C63F5DA}</a:tableStyleId>
              </a:tblPr>
              <a:tblGrid>
                <a:gridCol w="1507418">
                  <a:extLst>
                    <a:ext uri="{9D8B030D-6E8A-4147-A177-3AD203B41FA5}">
                      <a16:colId xmlns:a16="http://schemas.microsoft.com/office/drawing/2014/main" val="210334502"/>
                    </a:ext>
                  </a:extLst>
                </a:gridCol>
                <a:gridCol w="1125302">
                  <a:extLst>
                    <a:ext uri="{9D8B030D-6E8A-4147-A177-3AD203B41FA5}">
                      <a16:colId xmlns:a16="http://schemas.microsoft.com/office/drawing/2014/main" val="1025871828"/>
                    </a:ext>
                  </a:extLst>
                </a:gridCol>
                <a:gridCol w="1593909">
                  <a:extLst>
                    <a:ext uri="{9D8B030D-6E8A-4147-A177-3AD203B41FA5}">
                      <a16:colId xmlns:a16="http://schemas.microsoft.com/office/drawing/2014/main" val="2383203064"/>
                    </a:ext>
                  </a:extLst>
                </a:gridCol>
                <a:gridCol w="1208014">
                  <a:extLst>
                    <a:ext uri="{9D8B030D-6E8A-4147-A177-3AD203B41FA5}">
                      <a16:colId xmlns:a16="http://schemas.microsoft.com/office/drawing/2014/main" val="1733611225"/>
                    </a:ext>
                  </a:extLst>
                </a:gridCol>
                <a:gridCol w="2102447">
                  <a:extLst>
                    <a:ext uri="{9D8B030D-6E8A-4147-A177-3AD203B41FA5}">
                      <a16:colId xmlns:a16="http://schemas.microsoft.com/office/drawing/2014/main" val="871089261"/>
                    </a:ext>
                  </a:extLst>
                </a:gridCol>
                <a:gridCol w="1941047">
                  <a:extLst>
                    <a:ext uri="{9D8B030D-6E8A-4147-A177-3AD203B41FA5}">
                      <a16:colId xmlns:a16="http://schemas.microsoft.com/office/drawing/2014/main" val="2737757997"/>
                    </a:ext>
                  </a:extLst>
                </a:gridCol>
                <a:gridCol w="1073789">
                  <a:extLst>
                    <a:ext uri="{9D8B030D-6E8A-4147-A177-3AD203B41FA5}">
                      <a16:colId xmlns:a16="http://schemas.microsoft.com/office/drawing/2014/main" val="1424482655"/>
                    </a:ext>
                  </a:extLst>
                </a:gridCol>
              </a:tblGrid>
              <a:tr h="527652">
                <a:tc>
                  <a:txBody>
                    <a:bodyPr/>
                    <a:lstStyle/>
                    <a:p>
                      <a:pPr algn="ctr"/>
                      <a:r>
                        <a:rPr lang="zh-TW" altLang="en-US" sz="1400" b="1" dirty="0">
                          <a:solidFill>
                            <a:srgbClr val="231F20"/>
                          </a:solidFill>
                          <a:latin typeface="微軟正黑體" panose="020B0604030504040204" pitchFamily="34" charset="-120"/>
                          <a:ea typeface="微軟正黑體" panose="020B0604030504040204" pitchFamily="34" charset="-120"/>
                        </a:rPr>
                        <a:t>產品編號</a:t>
                      </a:r>
                      <a:endParaRPr lang="zh-TW" altLang="en-US" sz="1400" b="1" dirty="0">
                        <a:solidFill>
                          <a:srgbClr val="231F20"/>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solidFill>
                      <a:srgbClr val="F9D6AF"/>
                    </a:solidFill>
                  </a:tcPr>
                </a:tc>
                <a:tc>
                  <a:txBody>
                    <a:bodyPr/>
                    <a:lstStyle/>
                    <a:p>
                      <a:pPr algn="ctr"/>
                      <a:r>
                        <a:rPr lang="zh-TW" altLang="en-US" sz="1400" b="1" kern="1200" dirty="0">
                          <a:solidFill>
                            <a:srgbClr val="231F20"/>
                          </a:solidFill>
                          <a:effectLst/>
                          <a:latin typeface="微軟正黑體" panose="020B0604030504040204" pitchFamily="34" charset="-120"/>
                          <a:ea typeface="微軟正黑體" panose="020B0604030504040204" pitchFamily="34" charset="-120"/>
                        </a:rPr>
                        <a:t>製造商編號</a:t>
                      </a:r>
                      <a:endParaRPr lang="zh-TW" altLang="en-US" sz="1400" b="1" dirty="0">
                        <a:solidFill>
                          <a:srgbClr val="231F20"/>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solidFill>
                      <a:srgbClr val="F9D6AF"/>
                    </a:solidFill>
                  </a:tcPr>
                </a:tc>
                <a:tc>
                  <a:txBody>
                    <a:bodyPr/>
                    <a:lstStyle/>
                    <a:p>
                      <a:pPr algn="ctr"/>
                      <a:r>
                        <a:rPr lang="zh-TW" altLang="en-US" sz="1400" b="1" dirty="0">
                          <a:solidFill>
                            <a:srgbClr val="231F20"/>
                          </a:solidFill>
                          <a:latin typeface="微軟正黑體" panose="020B0604030504040204" pitchFamily="34" charset="-120"/>
                          <a:ea typeface="微軟正黑體" panose="020B0604030504040204" pitchFamily="34" charset="-120"/>
                        </a:rPr>
                        <a:t>種類</a:t>
                      </a:r>
                      <a:endParaRPr lang="zh-TW" altLang="en-US" sz="1400" b="1" dirty="0">
                        <a:solidFill>
                          <a:srgbClr val="231F20"/>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solidFill>
                      <a:srgbClr val="F9D6AF"/>
                    </a:solidFill>
                  </a:tcPr>
                </a:tc>
                <a:tc>
                  <a:txBody>
                    <a:bodyPr/>
                    <a:lstStyle/>
                    <a:p>
                      <a:pPr algn="ctr"/>
                      <a:r>
                        <a:rPr lang="zh-TW" altLang="en-US" sz="1400" b="1" kern="1200" dirty="0">
                          <a:solidFill>
                            <a:srgbClr val="231F20"/>
                          </a:solidFill>
                          <a:effectLst/>
                          <a:latin typeface="微軟正黑體" panose="020B0604030504040204" pitchFamily="34" charset="-120"/>
                          <a:ea typeface="微軟正黑體" panose="020B0604030504040204" pitchFamily="34" charset="-120"/>
                        </a:rPr>
                        <a:t>品牌</a:t>
                      </a:r>
                      <a:endParaRPr lang="zh-TW" altLang="en-US" sz="1400" b="1" dirty="0">
                        <a:solidFill>
                          <a:srgbClr val="231F20"/>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solidFill>
                      <a:srgbClr val="F9D6AF"/>
                    </a:solidFill>
                  </a:tcPr>
                </a:tc>
                <a:tc>
                  <a:txBody>
                    <a:bodyPr/>
                    <a:lstStyle/>
                    <a:p>
                      <a:pPr algn="ctr"/>
                      <a:r>
                        <a:rPr lang="zh-TW" altLang="en-US" sz="1400" b="1" kern="1200" dirty="0">
                          <a:solidFill>
                            <a:srgbClr val="231F20"/>
                          </a:solidFill>
                          <a:effectLst/>
                          <a:latin typeface="微軟正黑體" panose="020B0604030504040204" pitchFamily="34" charset="-120"/>
                          <a:ea typeface="微軟正黑體" panose="020B0604030504040204" pitchFamily="34" charset="-120"/>
                        </a:rPr>
                        <a:t>分類</a:t>
                      </a:r>
                      <a:endParaRPr lang="zh-TW" altLang="en-US" sz="1400" b="1" dirty="0">
                        <a:solidFill>
                          <a:srgbClr val="231F20"/>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solidFill>
                      <a:srgbClr val="F9D6AF"/>
                    </a:solidFill>
                  </a:tcPr>
                </a:tc>
                <a:tc>
                  <a:txBody>
                    <a:bodyPr/>
                    <a:lstStyle/>
                    <a:p>
                      <a:pPr algn="ctr"/>
                      <a:r>
                        <a:rPr lang="zh-TW" altLang="en-US" sz="1400" b="1" kern="1200" dirty="0">
                          <a:solidFill>
                            <a:srgbClr val="231F20"/>
                          </a:solidFill>
                          <a:effectLst/>
                          <a:latin typeface="微軟正黑體" panose="020B0604030504040204" pitchFamily="34" charset="-120"/>
                          <a:ea typeface="微軟正黑體" panose="020B0604030504040204" pitchFamily="34" charset="-120"/>
                        </a:rPr>
                        <a:t>子分類</a:t>
                      </a:r>
                      <a:endParaRPr lang="zh-TW" altLang="en-US" sz="1400" b="1" dirty="0">
                        <a:solidFill>
                          <a:srgbClr val="231F20"/>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solidFill>
                      <a:srgbClr val="F9D6AF"/>
                    </a:solidFill>
                  </a:tcPr>
                </a:tc>
                <a:tc>
                  <a:txBody>
                    <a:bodyPr/>
                    <a:lstStyle/>
                    <a:p>
                      <a:pPr algn="ctr"/>
                      <a:r>
                        <a:rPr lang="zh-TW" altLang="en-US" sz="1400" b="1" dirty="0">
                          <a:solidFill>
                            <a:srgbClr val="231F20"/>
                          </a:solidFill>
                          <a:latin typeface="微軟正黑體" panose="020B0604030504040204" pitchFamily="34" charset="-120"/>
                          <a:ea typeface="微軟正黑體" panose="020B0604030504040204" pitchFamily="34" charset="-120"/>
                        </a:rPr>
                        <a:t>尺寸</a:t>
                      </a:r>
                      <a:endParaRPr lang="zh-TW" altLang="en-US" sz="1400" b="1" dirty="0">
                        <a:solidFill>
                          <a:srgbClr val="231F20"/>
                        </a:solidFill>
                        <a:latin typeface="微軟正黑體" panose="020B0604030504040204" pitchFamily="34" charset="-120"/>
                        <a:ea typeface="微軟正黑體" panose="020B0604030504040204" pitchFamily="34" charset="-120"/>
                        <a:cs typeface="Arial" panose="020B0604020202020204" pitchFamily="34" charset="0"/>
                      </a:endParaRPr>
                    </a:p>
                  </a:txBody>
                  <a:tcPr anchor="ctr">
                    <a:solidFill>
                      <a:srgbClr val="F9D6AF"/>
                    </a:solidFill>
                  </a:tcPr>
                </a:tc>
                <a:extLst>
                  <a:ext uri="{0D108BD9-81ED-4DB2-BD59-A6C34878D82A}">
                    <a16:rowId xmlns:a16="http://schemas.microsoft.com/office/drawing/2014/main" val="3449620039"/>
                  </a:ext>
                </a:extLst>
              </a:tr>
              <a:tr h="427984">
                <a:tc>
                  <a:txBody>
                    <a:bodyPr/>
                    <a:lstStyle/>
                    <a:p>
                      <a:pPr algn="ctr" fontAlgn="ctr"/>
                      <a:r>
                        <a:rPr lang="en-US" altLang="zh-TW" sz="1200" b="1" i="0" u="none" strike="noStrike" dirty="0">
                          <a:solidFill>
                            <a:srgbClr val="203864"/>
                          </a:solidFill>
                          <a:effectLst/>
                          <a:latin typeface="微軟正黑體" panose="020B0604030504040204" pitchFamily="34" charset="-120"/>
                          <a:ea typeface="微軟正黑體" panose="020B0604030504040204" pitchFamily="34" charset="-120"/>
                        </a:rPr>
                        <a:t>25671</a:t>
                      </a:r>
                    </a:p>
                  </a:txBody>
                  <a:tcPr marL="7620" marR="7620" marT="7620" marB="0" anchor="ctr"/>
                </a:tc>
                <a:tc>
                  <a:txBody>
                    <a:bodyPr/>
                    <a:lstStyle/>
                    <a:p>
                      <a:pPr algn="ctr" fontAlgn="ctr"/>
                      <a:r>
                        <a:rPr lang="en-US" altLang="zh-TW" sz="1200" b="1" i="0" u="none" strike="noStrike" dirty="0">
                          <a:solidFill>
                            <a:srgbClr val="203864"/>
                          </a:solidFill>
                          <a:effectLst/>
                          <a:latin typeface="微軟正黑體" panose="020B0604030504040204" pitchFamily="34" charset="-120"/>
                          <a:ea typeface="微軟正黑體" panose="020B0604030504040204" pitchFamily="34" charset="-120"/>
                        </a:rPr>
                        <a:t>2</a:t>
                      </a:r>
                    </a:p>
                  </a:txBody>
                  <a:tcPr marL="7620" marR="7620" marT="7620" marB="0" anchor="ctr"/>
                </a:tc>
                <a:tc>
                  <a:txBody>
                    <a:bodyPr/>
                    <a:lstStyle/>
                    <a:p>
                      <a:pPr algn="ctr" fontAlgn="ctr"/>
                      <a:r>
                        <a:rPr lang="en-US" sz="1200" b="1" i="0" u="none" strike="noStrike">
                          <a:solidFill>
                            <a:srgbClr val="203864"/>
                          </a:solidFill>
                          <a:effectLst/>
                          <a:latin typeface="微軟正黑體" panose="020B0604030504040204" pitchFamily="34" charset="-120"/>
                          <a:ea typeface="微軟正黑體" panose="020B0604030504040204" pitchFamily="34" charset="-120"/>
                        </a:rPr>
                        <a:t>GROCERY</a:t>
                      </a:r>
                    </a:p>
                  </a:txBody>
                  <a:tcPr marL="7620" marR="7620" marT="7620" marB="0" anchor="ctr"/>
                </a:tc>
                <a:tc>
                  <a:txBody>
                    <a:bodyPr/>
                    <a:lstStyle/>
                    <a:p>
                      <a:pPr algn="ctr" fontAlgn="ctr"/>
                      <a:r>
                        <a:rPr lang="en-US" sz="1200" b="1" i="0" u="none" strike="noStrike">
                          <a:solidFill>
                            <a:srgbClr val="203864"/>
                          </a:solidFill>
                          <a:effectLst/>
                          <a:latin typeface="微軟正黑體" panose="020B0604030504040204" pitchFamily="34" charset="-120"/>
                          <a:ea typeface="微軟正黑體" panose="020B0604030504040204" pitchFamily="34" charset="-120"/>
                        </a:rPr>
                        <a:t>National</a:t>
                      </a:r>
                    </a:p>
                  </a:txBody>
                  <a:tcPr marL="7620" marR="7620" marT="7620" marB="0" anchor="ctr"/>
                </a:tc>
                <a:tc>
                  <a:txBody>
                    <a:bodyPr/>
                    <a:lstStyle/>
                    <a:p>
                      <a:pPr algn="ctr" fontAlgn="ctr"/>
                      <a:r>
                        <a:rPr lang="en-US" sz="1200" b="1" i="0" u="none" strike="noStrike">
                          <a:solidFill>
                            <a:srgbClr val="203864"/>
                          </a:solidFill>
                          <a:effectLst/>
                          <a:latin typeface="微軟正黑體" panose="020B0604030504040204" pitchFamily="34" charset="-120"/>
                          <a:ea typeface="微軟正黑體" panose="020B0604030504040204" pitchFamily="34" charset="-120"/>
                        </a:rPr>
                        <a:t>FRZN ICE</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ICE - CRUSHED/CUBED</a:t>
                      </a:r>
                    </a:p>
                  </a:txBody>
                  <a:tcPr marL="7620" marR="7620" marT="7620" marB="0" anchor="ctr"/>
                </a:tc>
                <a:tc>
                  <a:txBody>
                    <a:bodyPr/>
                    <a:lstStyle/>
                    <a:p>
                      <a:pPr algn="ctr" fontAlgn="ctr"/>
                      <a:r>
                        <a:rPr lang="en-US" sz="1200" b="1" i="0" u="none" strike="noStrike">
                          <a:solidFill>
                            <a:srgbClr val="203864"/>
                          </a:solidFill>
                          <a:effectLst/>
                          <a:latin typeface="微軟正黑體" panose="020B0604030504040204" pitchFamily="34" charset="-120"/>
                          <a:ea typeface="微軟正黑體" panose="020B0604030504040204" pitchFamily="34" charset="-120"/>
                        </a:rPr>
                        <a:t>22 LB</a:t>
                      </a:r>
                    </a:p>
                  </a:txBody>
                  <a:tcPr marL="7620" marR="7620" marT="7620" marB="0" anchor="ctr"/>
                </a:tc>
                <a:extLst>
                  <a:ext uri="{0D108BD9-81ED-4DB2-BD59-A6C34878D82A}">
                    <a16:rowId xmlns:a16="http://schemas.microsoft.com/office/drawing/2014/main" val="12813132"/>
                  </a:ext>
                </a:extLst>
              </a:tr>
              <a:tr h="427984">
                <a:tc>
                  <a:txBody>
                    <a:bodyPr/>
                    <a:lstStyle/>
                    <a:p>
                      <a:pPr algn="ctr" fontAlgn="ctr"/>
                      <a:r>
                        <a:rPr lang="en-US" altLang="zh-TW" sz="1200" b="1" i="0" u="none" strike="noStrike">
                          <a:solidFill>
                            <a:srgbClr val="203864"/>
                          </a:solidFill>
                          <a:effectLst/>
                          <a:latin typeface="微軟正黑體" panose="020B0604030504040204" pitchFamily="34" charset="-120"/>
                          <a:ea typeface="微軟正黑體" panose="020B0604030504040204" pitchFamily="34" charset="-120"/>
                        </a:rPr>
                        <a:t>26081</a:t>
                      </a:r>
                    </a:p>
                  </a:txBody>
                  <a:tcPr marL="7620" marR="7620" marT="7620" marB="0" anchor="ctr"/>
                </a:tc>
                <a:tc>
                  <a:txBody>
                    <a:bodyPr/>
                    <a:lstStyle/>
                    <a:p>
                      <a:pPr algn="ctr" fontAlgn="ctr"/>
                      <a:r>
                        <a:rPr lang="en-US" altLang="zh-TW" sz="1200" b="1" i="0" u="none" strike="noStrike" dirty="0">
                          <a:solidFill>
                            <a:srgbClr val="203864"/>
                          </a:solidFill>
                          <a:effectLst/>
                          <a:latin typeface="微軟正黑體" panose="020B0604030504040204" pitchFamily="34" charset="-120"/>
                          <a:ea typeface="微軟正黑體" panose="020B0604030504040204" pitchFamily="34" charset="-120"/>
                        </a:rPr>
                        <a:t>2</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MISC. TRANS.</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National</a:t>
                      </a:r>
                    </a:p>
                  </a:txBody>
                  <a:tcPr marL="7620" marR="7620" marT="7620" marB="0" anchor="ctr"/>
                </a:tc>
                <a:tc>
                  <a:txBody>
                    <a:bodyPr/>
                    <a:lstStyle/>
                    <a:p>
                      <a:pPr algn="ctr" fontAlgn="ctr"/>
                      <a:r>
                        <a:rPr lang="en-US" sz="1200" b="1" i="0" u="none" strike="noStrike">
                          <a:solidFill>
                            <a:srgbClr val="203864"/>
                          </a:solidFill>
                          <a:effectLst/>
                          <a:latin typeface="微軟正黑體" panose="020B0604030504040204" pitchFamily="34" charset="-120"/>
                          <a:ea typeface="微軟正黑體" panose="020B0604030504040204" pitchFamily="34" charset="-120"/>
                        </a:rPr>
                        <a:t>NO COMMODITY DESCRIPTION</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NO SUBCOMMODITY DESCRIPTION</a:t>
                      </a:r>
                    </a:p>
                  </a:txBody>
                  <a:tcPr marL="7620" marR="7620" marT="7620" marB="0" anchor="ctr"/>
                </a:tc>
                <a:tc>
                  <a:txBody>
                    <a:bodyPr/>
                    <a:lstStyle/>
                    <a:p>
                      <a:pPr algn="ctr" fontAlgn="ctr"/>
                      <a:r>
                        <a:rPr lang="zh-TW" altLang="en-US" sz="1200" b="1" i="0" u="none" strike="noStrike">
                          <a:solidFill>
                            <a:srgbClr val="203864"/>
                          </a:solidFill>
                          <a:effectLst/>
                          <a:latin typeface="微軟正黑體" panose="020B0604030504040204" pitchFamily="34" charset="-120"/>
                          <a:ea typeface="微軟正黑體" panose="020B0604030504040204" pitchFamily="34" charset="-120"/>
                        </a:rPr>
                        <a:t> </a:t>
                      </a:r>
                    </a:p>
                  </a:txBody>
                  <a:tcPr marL="7620" marR="7620" marT="7620" marB="0" anchor="ctr"/>
                </a:tc>
                <a:extLst>
                  <a:ext uri="{0D108BD9-81ED-4DB2-BD59-A6C34878D82A}">
                    <a16:rowId xmlns:a16="http://schemas.microsoft.com/office/drawing/2014/main" val="1868896282"/>
                  </a:ext>
                </a:extLst>
              </a:tr>
              <a:tr h="427984">
                <a:tc>
                  <a:txBody>
                    <a:bodyPr/>
                    <a:lstStyle/>
                    <a:p>
                      <a:pPr algn="ctr" fontAlgn="ctr"/>
                      <a:r>
                        <a:rPr lang="en-US" altLang="zh-TW" sz="1200" b="1" i="0" u="none" strike="noStrike">
                          <a:solidFill>
                            <a:srgbClr val="203864"/>
                          </a:solidFill>
                          <a:effectLst/>
                          <a:latin typeface="微軟正黑體" panose="020B0604030504040204" pitchFamily="34" charset="-120"/>
                          <a:ea typeface="微軟正黑體" panose="020B0604030504040204" pitchFamily="34" charset="-120"/>
                        </a:rPr>
                        <a:t>26093</a:t>
                      </a:r>
                    </a:p>
                  </a:txBody>
                  <a:tcPr marL="7620" marR="7620" marT="7620" marB="0" anchor="ctr"/>
                </a:tc>
                <a:tc>
                  <a:txBody>
                    <a:bodyPr/>
                    <a:lstStyle/>
                    <a:p>
                      <a:pPr algn="ctr" fontAlgn="ctr"/>
                      <a:r>
                        <a:rPr lang="en-US" altLang="zh-TW" sz="1200" b="1" i="0" u="none" strike="noStrike">
                          <a:solidFill>
                            <a:srgbClr val="203864"/>
                          </a:solidFill>
                          <a:effectLst/>
                          <a:latin typeface="微軟正黑體" panose="020B0604030504040204" pitchFamily="34" charset="-120"/>
                          <a:ea typeface="微軟正黑體" panose="020B0604030504040204" pitchFamily="34" charset="-120"/>
                        </a:rPr>
                        <a:t>69</a:t>
                      </a:r>
                    </a:p>
                  </a:txBody>
                  <a:tcPr marL="7620" marR="7620" marT="7620" marB="0" anchor="ctr"/>
                </a:tc>
                <a:tc>
                  <a:txBody>
                    <a:bodyPr/>
                    <a:lstStyle/>
                    <a:p>
                      <a:pPr algn="ctr" fontAlgn="ctr"/>
                      <a:r>
                        <a:rPr lang="en-US" sz="1200" b="1" i="0" u="none" strike="noStrike">
                          <a:solidFill>
                            <a:srgbClr val="203864"/>
                          </a:solidFill>
                          <a:effectLst/>
                          <a:latin typeface="微軟正黑體" panose="020B0604030504040204" pitchFamily="34" charset="-120"/>
                          <a:ea typeface="微軟正黑體" panose="020B0604030504040204" pitchFamily="34" charset="-120"/>
                        </a:rPr>
                        <a:t>PASTRY</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Private</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BREAD</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BREAD:ITALIAN/FRENCH</a:t>
                      </a:r>
                    </a:p>
                  </a:txBody>
                  <a:tcPr marL="7620" marR="7620" marT="7620" marB="0" anchor="ctr"/>
                </a:tc>
                <a:tc>
                  <a:txBody>
                    <a:bodyPr/>
                    <a:lstStyle/>
                    <a:p>
                      <a:pPr algn="ctr" fontAlgn="ctr"/>
                      <a:r>
                        <a:rPr lang="zh-TW" altLang="en-US" sz="1200" b="1" i="0" u="none" strike="noStrike" dirty="0">
                          <a:solidFill>
                            <a:srgbClr val="203864"/>
                          </a:solidFill>
                          <a:effectLst/>
                          <a:latin typeface="微軟正黑體" panose="020B0604030504040204" pitchFamily="34" charset="-120"/>
                          <a:ea typeface="微軟正黑體" panose="020B0604030504040204" pitchFamily="34" charset="-120"/>
                        </a:rPr>
                        <a:t> </a:t>
                      </a:r>
                    </a:p>
                  </a:txBody>
                  <a:tcPr marL="7620" marR="7620" marT="7620" marB="0" anchor="ctr"/>
                </a:tc>
                <a:extLst>
                  <a:ext uri="{0D108BD9-81ED-4DB2-BD59-A6C34878D82A}">
                    <a16:rowId xmlns:a16="http://schemas.microsoft.com/office/drawing/2014/main" val="552122273"/>
                  </a:ext>
                </a:extLst>
              </a:tr>
              <a:tr h="427984">
                <a:tc>
                  <a:txBody>
                    <a:bodyPr/>
                    <a:lstStyle/>
                    <a:p>
                      <a:pPr algn="ctr" fontAlgn="ctr"/>
                      <a:r>
                        <a:rPr lang="en-US" altLang="zh-TW" sz="1200" b="1" i="0" u="none" strike="noStrike">
                          <a:solidFill>
                            <a:srgbClr val="203864"/>
                          </a:solidFill>
                          <a:effectLst/>
                          <a:latin typeface="微軟正黑體" panose="020B0604030504040204" pitchFamily="34" charset="-120"/>
                          <a:ea typeface="微軟正黑體" panose="020B0604030504040204" pitchFamily="34" charset="-120"/>
                        </a:rPr>
                        <a:t>26190</a:t>
                      </a:r>
                    </a:p>
                  </a:txBody>
                  <a:tcPr marL="7620" marR="7620" marT="7620" marB="0" anchor="ctr"/>
                </a:tc>
                <a:tc>
                  <a:txBody>
                    <a:bodyPr/>
                    <a:lstStyle/>
                    <a:p>
                      <a:pPr algn="ctr" fontAlgn="ctr"/>
                      <a:r>
                        <a:rPr lang="en-US" altLang="zh-TW" sz="1200" b="1" i="0" u="none" strike="noStrike">
                          <a:solidFill>
                            <a:srgbClr val="203864"/>
                          </a:solidFill>
                          <a:effectLst/>
                          <a:latin typeface="微軟正黑體" panose="020B0604030504040204" pitchFamily="34" charset="-120"/>
                          <a:ea typeface="微軟正黑體" panose="020B0604030504040204" pitchFamily="34" charset="-120"/>
                        </a:rPr>
                        <a:t>69</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GROCERY</a:t>
                      </a:r>
                    </a:p>
                  </a:txBody>
                  <a:tcPr marL="7620" marR="7620" marT="7620" marB="0" anchor="ctr"/>
                </a:tc>
                <a:tc>
                  <a:txBody>
                    <a:bodyPr/>
                    <a:lstStyle/>
                    <a:p>
                      <a:pPr algn="ctr" fontAlgn="ctr"/>
                      <a:r>
                        <a:rPr lang="en-US" sz="1200" b="1" i="0" u="none" strike="noStrike">
                          <a:solidFill>
                            <a:srgbClr val="203864"/>
                          </a:solidFill>
                          <a:effectLst/>
                          <a:latin typeface="微軟正黑體" panose="020B0604030504040204" pitchFamily="34" charset="-120"/>
                          <a:ea typeface="微軟正黑體" panose="020B0604030504040204" pitchFamily="34" charset="-120"/>
                        </a:rPr>
                        <a:t>Private</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FRUIT - SHELF STABLE</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APPLE SAUCE</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50 OZ</a:t>
                      </a:r>
                    </a:p>
                  </a:txBody>
                  <a:tcPr marL="7620" marR="7620" marT="7620" marB="0" anchor="ctr"/>
                </a:tc>
                <a:extLst>
                  <a:ext uri="{0D108BD9-81ED-4DB2-BD59-A6C34878D82A}">
                    <a16:rowId xmlns:a16="http://schemas.microsoft.com/office/drawing/2014/main" val="3340005149"/>
                  </a:ext>
                </a:extLst>
              </a:tr>
              <a:tr h="427984">
                <a:tc>
                  <a:txBody>
                    <a:bodyPr/>
                    <a:lstStyle/>
                    <a:p>
                      <a:pPr algn="ctr" fontAlgn="ctr"/>
                      <a:r>
                        <a:rPr lang="en-US" altLang="zh-TW" sz="1200" b="1" i="0" u="none" strike="noStrike">
                          <a:solidFill>
                            <a:srgbClr val="203864"/>
                          </a:solidFill>
                          <a:effectLst/>
                          <a:latin typeface="微軟正黑體" panose="020B0604030504040204" pitchFamily="34" charset="-120"/>
                          <a:ea typeface="微軟正黑體" panose="020B0604030504040204" pitchFamily="34" charset="-120"/>
                        </a:rPr>
                        <a:t>26355</a:t>
                      </a:r>
                    </a:p>
                  </a:txBody>
                  <a:tcPr marL="7620" marR="7620" marT="7620" marB="0" anchor="ctr"/>
                </a:tc>
                <a:tc>
                  <a:txBody>
                    <a:bodyPr/>
                    <a:lstStyle/>
                    <a:p>
                      <a:pPr algn="ctr" fontAlgn="ctr"/>
                      <a:r>
                        <a:rPr lang="en-US" altLang="zh-TW" sz="1200" b="1" i="0" u="none" strike="noStrike" dirty="0">
                          <a:solidFill>
                            <a:srgbClr val="203864"/>
                          </a:solidFill>
                          <a:effectLst/>
                          <a:latin typeface="微軟正黑體" panose="020B0604030504040204" pitchFamily="34" charset="-120"/>
                          <a:ea typeface="微軟正黑體" panose="020B0604030504040204" pitchFamily="34" charset="-120"/>
                        </a:rPr>
                        <a:t>69</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GROCERY</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Private</a:t>
                      </a:r>
                    </a:p>
                  </a:txBody>
                  <a:tcPr marL="7620" marR="7620" marT="7620" marB="0" anchor="ctr"/>
                </a:tc>
                <a:tc>
                  <a:txBody>
                    <a:bodyPr/>
                    <a:lstStyle/>
                    <a:p>
                      <a:pPr algn="ctr" fontAlgn="ctr"/>
                      <a:r>
                        <a:rPr lang="en-US" sz="1200" b="1" i="0" u="none" strike="noStrike">
                          <a:solidFill>
                            <a:srgbClr val="203864"/>
                          </a:solidFill>
                          <a:effectLst/>
                          <a:latin typeface="微軟正黑體" panose="020B0604030504040204" pitchFamily="34" charset="-120"/>
                          <a:ea typeface="微軟正黑體" panose="020B0604030504040204" pitchFamily="34" charset="-120"/>
                        </a:rPr>
                        <a:t>COOKIES/CONES</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SPECIALTY COOKIES</a:t>
                      </a:r>
                    </a:p>
                  </a:txBody>
                  <a:tcPr marL="7620" marR="7620" marT="7620" marB="0" anchor="ctr"/>
                </a:tc>
                <a:tc>
                  <a:txBody>
                    <a:bodyPr/>
                    <a:lstStyle/>
                    <a:p>
                      <a:pPr algn="ctr" fontAlgn="ctr"/>
                      <a:r>
                        <a:rPr lang="en-US" sz="1200" b="1" i="0" u="none" strike="noStrike" dirty="0">
                          <a:solidFill>
                            <a:srgbClr val="203864"/>
                          </a:solidFill>
                          <a:effectLst/>
                          <a:latin typeface="微軟正黑體" panose="020B0604030504040204" pitchFamily="34" charset="-120"/>
                          <a:ea typeface="微軟正黑體" panose="020B0604030504040204" pitchFamily="34" charset="-120"/>
                        </a:rPr>
                        <a:t>14 OZ</a:t>
                      </a:r>
                    </a:p>
                  </a:txBody>
                  <a:tcPr marL="7620" marR="7620" marT="7620" marB="0" anchor="ctr"/>
                </a:tc>
                <a:extLst>
                  <a:ext uri="{0D108BD9-81ED-4DB2-BD59-A6C34878D82A}">
                    <a16:rowId xmlns:a16="http://schemas.microsoft.com/office/drawing/2014/main" val="1228722377"/>
                  </a:ext>
                </a:extLst>
              </a:tr>
            </a:tbl>
          </a:graphicData>
        </a:graphic>
      </p:graphicFrame>
      <p:sp>
        <p:nvSpPr>
          <p:cNvPr id="33" name="文字方塊 32">
            <a:extLst>
              <a:ext uri="{FF2B5EF4-FFF2-40B4-BE49-F238E27FC236}">
                <a16:creationId xmlns:a16="http://schemas.microsoft.com/office/drawing/2014/main" id="{815E9308-B90E-4E34-9B21-4E978B9E723B}"/>
              </a:ext>
            </a:extLst>
          </p:cNvPr>
          <p:cNvSpPr txBox="1"/>
          <p:nvPr/>
        </p:nvSpPr>
        <p:spPr>
          <a:xfrm>
            <a:off x="5075951" y="1817919"/>
            <a:ext cx="2312261" cy="338554"/>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600" b="1" dirty="0">
                <a:solidFill>
                  <a:schemeClr val="tx2">
                    <a:lumMod val="75000"/>
                  </a:schemeClr>
                </a:solidFill>
              </a:rPr>
              <a:t>資料同質性分類多</a:t>
            </a:r>
          </a:p>
        </p:txBody>
      </p:sp>
      <p:sp>
        <p:nvSpPr>
          <p:cNvPr id="34" name="文字方塊 33">
            <a:extLst>
              <a:ext uri="{FF2B5EF4-FFF2-40B4-BE49-F238E27FC236}">
                <a16:creationId xmlns:a16="http://schemas.microsoft.com/office/drawing/2014/main" id="{9CDDBEC4-D94B-462C-ABEF-1F60555F9D83}"/>
              </a:ext>
            </a:extLst>
          </p:cNvPr>
          <p:cNvSpPr txBox="1"/>
          <p:nvPr/>
        </p:nvSpPr>
        <p:spPr>
          <a:xfrm>
            <a:off x="5075951" y="2259985"/>
            <a:ext cx="2312261" cy="338554"/>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600" b="1" dirty="0">
                <a:solidFill>
                  <a:schemeClr val="tx2">
                    <a:lumMod val="75000"/>
                  </a:schemeClr>
                </a:solidFill>
              </a:rPr>
              <a:t>有產品編號無對應商品</a:t>
            </a:r>
          </a:p>
        </p:txBody>
      </p:sp>
      <p:sp>
        <p:nvSpPr>
          <p:cNvPr id="35" name="文字方塊 34">
            <a:extLst>
              <a:ext uri="{FF2B5EF4-FFF2-40B4-BE49-F238E27FC236}">
                <a16:creationId xmlns:a16="http://schemas.microsoft.com/office/drawing/2014/main" id="{02BBC4DC-8F89-41FB-9049-36725899BD99}"/>
              </a:ext>
            </a:extLst>
          </p:cNvPr>
          <p:cNvSpPr txBox="1"/>
          <p:nvPr/>
        </p:nvSpPr>
        <p:spPr>
          <a:xfrm>
            <a:off x="5075950" y="2727244"/>
            <a:ext cx="2312261" cy="338554"/>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600" b="1" dirty="0">
                <a:solidFill>
                  <a:schemeClr val="tx2">
                    <a:lumMod val="75000"/>
                  </a:schemeClr>
                </a:solidFill>
              </a:rPr>
              <a:t>無太多資訊對應商品</a:t>
            </a:r>
          </a:p>
        </p:txBody>
      </p:sp>
      <p:sp>
        <p:nvSpPr>
          <p:cNvPr id="37" name="文字方塊 36">
            <a:extLst>
              <a:ext uri="{FF2B5EF4-FFF2-40B4-BE49-F238E27FC236}">
                <a16:creationId xmlns:a16="http://schemas.microsoft.com/office/drawing/2014/main" id="{0D661BFB-FAE5-47F8-AF6B-6A7AE6EEA2D7}"/>
              </a:ext>
            </a:extLst>
          </p:cNvPr>
          <p:cNvSpPr txBox="1"/>
          <p:nvPr/>
        </p:nvSpPr>
        <p:spPr>
          <a:xfrm>
            <a:off x="4974441" y="1121473"/>
            <a:ext cx="1800460" cy="338554"/>
          </a:xfrm>
          <a:prstGeom prst="rect">
            <a:avLst/>
          </a:prstGeom>
          <a:no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r>
              <a:rPr lang="zh-TW" altLang="en-US" sz="1600" b="1" dirty="0">
                <a:solidFill>
                  <a:srgbClr val="002060"/>
                </a:solidFill>
              </a:rPr>
              <a:t>檢索資料後發現</a:t>
            </a:r>
          </a:p>
        </p:txBody>
      </p:sp>
      <p:sp>
        <p:nvSpPr>
          <p:cNvPr id="41" name="矩形: 圓角 40">
            <a:extLst>
              <a:ext uri="{FF2B5EF4-FFF2-40B4-BE49-F238E27FC236}">
                <a16:creationId xmlns:a16="http://schemas.microsoft.com/office/drawing/2014/main" id="{19943785-47EC-4C33-B968-B947DA97A8D7}"/>
              </a:ext>
            </a:extLst>
          </p:cNvPr>
          <p:cNvSpPr/>
          <p:nvPr/>
        </p:nvSpPr>
        <p:spPr>
          <a:xfrm>
            <a:off x="4731160" y="1537484"/>
            <a:ext cx="2947912" cy="1771234"/>
          </a:xfrm>
          <a:prstGeom prst="roundRect">
            <a:avLst/>
          </a:prstGeom>
          <a:noFill/>
          <a:ln w="38100">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44AEF797-88AF-4C98-9900-689AD96F232E}"/>
              </a:ext>
            </a:extLst>
          </p:cNvPr>
          <p:cNvSpPr/>
          <p:nvPr/>
        </p:nvSpPr>
        <p:spPr>
          <a:xfrm>
            <a:off x="514052" y="899994"/>
            <a:ext cx="2610010" cy="369332"/>
          </a:xfrm>
          <a:prstGeom prst="rect">
            <a:avLst/>
          </a:prstGeom>
        </p:spPr>
        <p:txBody>
          <a:bodyPr wrap="none">
            <a:spAutoFit/>
          </a:bodyPr>
          <a:lstStyle/>
          <a:p>
            <a:r>
              <a:rPr lang="zh-TW" altLang="en-US" b="1" dirty="0">
                <a:solidFill>
                  <a:srgbClr val="333F50"/>
                </a:solidFill>
                <a:latin typeface="Microsoft JhengHei" panose="020B0604030504040204" pitchFamily="34" charset="-120"/>
                <a:ea typeface="Microsoft JhengHei" panose="020B0604030504040204" pitchFamily="34" charset="-120"/>
              </a:rPr>
              <a:t>運用場景</a:t>
            </a:r>
            <a:r>
              <a:rPr lang="en-US" altLang="zh-TW" b="1" dirty="0">
                <a:solidFill>
                  <a:srgbClr val="333F50"/>
                </a:solidFill>
                <a:latin typeface="Microsoft JhengHei" panose="020B0604030504040204" pitchFamily="34" charset="-120"/>
                <a:ea typeface="Microsoft JhengHei" panose="020B0604030504040204" pitchFamily="34" charset="-120"/>
              </a:rPr>
              <a:t>:</a:t>
            </a:r>
            <a:r>
              <a:rPr lang="zh-TW" altLang="en-US" b="1" dirty="0">
                <a:solidFill>
                  <a:srgbClr val="333F50"/>
                </a:solidFill>
                <a:latin typeface="Microsoft JhengHei" panose="020B0604030504040204" pitchFamily="34" charset="-120"/>
                <a:ea typeface="Microsoft JhengHei" panose="020B0604030504040204" pitchFamily="34" charset="-120"/>
              </a:rPr>
              <a:t> </a:t>
            </a:r>
            <a:r>
              <a:rPr lang="zh-TW" altLang="en-US" b="1" dirty="0">
                <a:solidFill>
                  <a:srgbClr val="C00000"/>
                </a:solidFill>
                <a:latin typeface="Microsoft JhengHei" panose="020B0604030504040204" pitchFamily="34" charset="-120"/>
                <a:ea typeface="Microsoft JhengHei" panose="020B0604030504040204" pitchFamily="34" charset="-120"/>
              </a:rPr>
              <a:t>推薦</a:t>
            </a:r>
            <a:r>
              <a:rPr lang="zh-TW" altLang="en-US" b="1" dirty="0">
                <a:solidFill>
                  <a:srgbClr val="333F50"/>
                </a:solidFill>
                <a:latin typeface="Microsoft JhengHei" panose="020B0604030504040204" pitchFamily="34" charset="-120"/>
                <a:ea typeface="Microsoft JhengHei" panose="020B0604030504040204" pitchFamily="34" charset="-120"/>
              </a:rPr>
              <a:t>顧客產品</a:t>
            </a:r>
            <a:endParaRPr lang="en-US" altLang="zh-TW" b="1" dirty="0">
              <a:solidFill>
                <a:srgbClr val="333F50"/>
              </a:solidFill>
              <a:latin typeface="Microsoft JhengHei" panose="020B0604030504040204" pitchFamily="34" charset="-120"/>
              <a:ea typeface="Microsoft JhengHei" panose="020B0604030504040204" pitchFamily="34" charset="-120"/>
            </a:endParaRPr>
          </a:p>
        </p:txBody>
      </p:sp>
      <p:pic>
        <p:nvPicPr>
          <p:cNvPr id="14" name="圖形 13">
            <a:extLst>
              <a:ext uri="{FF2B5EF4-FFF2-40B4-BE49-F238E27FC236}">
                <a16:creationId xmlns:a16="http://schemas.microsoft.com/office/drawing/2014/main" id="{19458EC6-07CF-45DB-98D3-6D4BF896E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10832">
            <a:off x="4755460" y="1150427"/>
            <a:ext cx="288295" cy="288295"/>
          </a:xfrm>
          <a:prstGeom prst="rect">
            <a:avLst/>
          </a:prstGeom>
        </p:spPr>
      </p:pic>
      <p:sp>
        <p:nvSpPr>
          <p:cNvPr id="15" name="矩形 14">
            <a:extLst>
              <a:ext uri="{FF2B5EF4-FFF2-40B4-BE49-F238E27FC236}">
                <a16:creationId xmlns:a16="http://schemas.microsoft.com/office/drawing/2014/main" id="{57AF11CE-6B11-4428-AA8A-252F4EB5E6DD}"/>
              </a:ext>
            </a:extLst>
          </p:cNvPr>
          <p:cNvSpPr/>
          <p:nvPr/>
        </p:nvSpPr>
        <p:spPr>
          <a:xfrm>
            <a:off x="750141" y="6193267"/>
            <a:ext cx="8937035" cy="215444"/>
          </a:xfrm>
          <a:prstGeom prst="rect">
            <a:avLst/>
          </a:prstGeom>
        </p:spPr>
        <p:txBody>
          <a:bodyPr wrap="square">
            <a:spAutoFit/>
          </a:bodyPr>
          <a:lstStyle/>
          <a:p>
            <a:r>
              <a:rPr lang="zh-TW" altLang="en-US" sz="800" dirty="0">
                <a:latin typeface="微軟正黑體" panose="020B0604030504040204" pitchFamily="34" charset="-120"/>
                <a:ea typeface="微軟正黑體" panose="020B0604030504040204" pitchFamily="34" charset="-120"/>
                <a:cs typeface="Arial" panose="020B0604020202020204" pitchFamily="34" charset="0"/>
                <a:hlinkClick r:id="rId5"/>
              </a:rPr>
              <a:t>https://www.kaggle.com/frtgnn/dunnhumby-the-completejourney?select=product.csv</a:t>
            </a:r>
            <a:endParaRPr lang="zh-TW" altLang="en-US" sz="800" dirty="0">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16" name="文字方塊 15">
            <a:extLst>
              <a:ext uri="{FF2B5EF4-FFF2-40B4-BE49-F238E27FC236}">
                <a16:creationId xmlns:a16="http://schemas.microsoft.com/office/drawing/2014/main" id="{C560D6FB-FDFD-4EB0-AD56-B6FDF94CB2E0}"/>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FFC000"/>
                </a:solidFill>
                <a:latin typeface="Helvetica" panose="020B0604020202020204" pitchFamily="34" charset="0"/>
                <a:ea typeface="微軟正黑體" panose="020B0604030504040204" pitchFamily="34" charset="-120"/>
                <a:cs typeface="Helvetica" panose="020B0604020202020204" pitchFamily="34" charset="0"/>
              </a:rPr>
              <a:t>E</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TL</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17" name="群組 16">
            <a:extLst>
              <a:ext uri="{FF2B5EF4-FFF2-40B4-BE49-F238E27FC236}">
                <a16:creationId xmlns:a16="http://schemas.microsoft.com/office/drawing/2014/main" id="{667BE918-8721-464A-BBF9-2DA23E7EF8AA}"/>
              </a:ext>
            </a:extLst>
          </p:cNvPr>
          <p:cNvGrpSpPr/>
          <p:nvPr/>
        </p:nvGrpSpPr>
        <p:grpSpPr>
          <a:xfrm>
            <a:off x="6315613" y="261142"/>
            <a:ext cx="3552287" cy="683557"/>
            <a:chOff x="6315613" y="261142"/>
            <a:chExt cx="3552287" cy="683557"/>
          </a:xfrm>
        </p:grpSpPr>
        <p:sp>
          <p:nvSpPr>
            <p:cNvPr id="18" name="矩形: 圓角 17">
              <a:extLst>
                <a:ext uri="{FF2B5EF4-FFF2-40B4-BE49-F238E27FC236}">
                  <a16:creationId xmlns:a16="http://schemas.microsoft.com/office/drawing/2014/main" id="{3ADBDD48-7291-4320-A755-885C914681E1}"/>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9BC8BAEF-05A0-49EB-B24A-A92CD12B050B}"/>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進度條">
              <a:extLst>
                <a:ext uri="{FF2B5EF4-FFF2-40B4-BE49-F238E27FC236}">
                  <a16:creationId xmlns:a16="http://schemas.microsoft.com/office/drawing/2014/main" id="{832FA44A-7EB9-4146-A5EC-B5ED4465D17E}"/>
                </a:ext>
              </a:extLst>
            </p:cNvPr>
            <p:cNvSpPr/>
            <p:nvPr/>
          </p:nvSpPr>
          <p:spPr>
            <a:xfrm>
              <a:off x="6624042" y="471562"/>
              <a:ext cx="1620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E2394A5-E109-4CB4-8D31-55450C6DB8D1}"/>
                </a:ext>
              </a:extLst>
            </p:cNvPr>
            <p:cNvSpPr/>
            <p:nvPr/>
          </p:nvSpPr>
          <p:spPr>
            <a:xfrm>
              <a:off x="8052622"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a:extLst>
                <a:ext uri="{FF2B5EF4-FFF2-40B4-BE49-F238E27FC236}">
                  <a16:creationId xmlns:a16="http://schemas.microsoft.com/office/drawing/2014/main" id="{0A77A2B1-3E0A-441E-9B0B-8A5D6EE8E5EB}"/>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79EACB77-ED31-4911-93B7-3E1569B870F8}"/>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F262BF87-7351-4799-AC70-1E5202D13751}"/>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4E883EC7-A480-4D27-B2B9-055511FB06F1}"/>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22CE336-F976-4550-9020-1933E33A8CB4}"/>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標題 5">
              <a:extLst>
                <a:ext uri="{FF2B5EF4-FFF2-40B4-BE49-F238E27FC236}">
                  <a16:creationId xmlns:a16="http://schemas.microsoft.com/office/drawing/2014/main" id="{8754F47A-3E27-4AFA-AC67-CAE7F41A0C4B}"/>
                </a:ext>
              </a:extLst>
            </p:cNvPr>
            <p:cNvSpPr txBox="1">
              <a:spLocks/>
            </p:cNvSpPr>
            <p:nvPr/>
          </p:nvSpPr>
          <p:spPr>
            <a:xfrm>
              <a:off x="7593692"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06</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9" name="標題 5">
              <a:extLst>
                <a:ext uri="{FF2B5EF4-FFF2-40B4-BE49-F238E27FC236}">
                  <a16:creationId xmlns:a16="http://schemas.microsoft.com/office/drawing/2014/main" id="{4C413897-8C00-45BA-8FEB-E06F05D0AB76}"/>
                </a:ext>
              </a:extLst>
            </p:cNvPr>
            <p:cNvSpPr txBox="1">
              <a:spLocks/>
            </p:cNvSpPr>
            <p:nvPr/>
          </p:nvSpPr>
          <p:spPr>
            <a:xfrm>
              <a:off x="7791559"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en-US" altLang="zh-TW" sz="1200" dirty="0"/>
                <a:t>ETL</a:t>
              </a:r>
              <a:endParaRPr lang="zh-TW" altLang="en-US" sz="1200" dirty="0"/>
            </a:p>
          </p:txBody>
        </p:sp>
        <p:sp>
          <p:nvSpPr>
            <p:cNvPr id="32" name="橢圓 31">
              <a:extLst>
                <a:ext uri="{FF2B5EF4-FFF2-40B4-BE49-F238E27FC236}">
                  <a16:creationId xmlns:a16="http://schemas.microsoft.com/office/drawing/2014/main" id="{8CAA4904-89FD-48B7-91D2-08C38824ED15}"/>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a:extLst>
                <a:ext uri="{FF2B5EF4-FFF2-40B4-BE49-F238E27FC236}">
                  <a16:creationId xmlns:a16="http://schemas.microsoft.com/office/drawing/2014/main" id="{3442FFC7-B529-47A8-AD2B-3C86F7215FEC}"/>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E3A525FD-9580-4E90-BAE2-1D15101BA70D}"/>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4E0729-B254-4C28-BC7F-80C0608F9040}"/>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FB830E32-0046-49AE-8D89-A93A69113945}"/>
              </a:ext>
            </a:extLst>
          </p:cNvPr>
          <p:cNvSpPr>
            <a:spLocks noGrp="1"/>
          </p:cNvSpPr>
          <p:nvPr>
            <p:ph type="sldNum" sz="quarter" idx="12"/>
          </p:nvPr>
        </p:nvSpPr>
        <p:spPr/>
        <p:txBody>
          <a:bodyPr/>
          <a:lstStyle/>
          <a:p>
            <a:fld id="{707EBC05-AD4A-43C3-A6DF-1409246104C0}" type="slidenum">
              <a:rPr lang="zh-TW" altLang="en-US" smtClean="0"/>
              <a:pPr/>
              <a:t>48</a:t>
            </a:fld>
            <a:endParaRPr lang="zh-TW" altLang="en-US" dirty="0"/>
          </a:p>
        </p:txBody>
      </p:sp>
    </p:spTree>
    <p:extLst>
      <p:ext uri="{BB962C8B-B14F-4D97-AF65-F5344CB8AC3E}">
        <p14:creationId xmlns:p14="http://schemas.microsoft.com/office/powerpoint/2010/main" val="28754332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BE1E9B8E-0AAE-4383-B2E2-948426857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49" y="1701328"/>
            <a:ext cx="883666" cy="1173803"/>
          </a:xfrm>
          <a:prstGeom prst="rect">
            <a:avLst/>
          </a:prstGeom>
        </p:spPr>
      </p:pic>
      <p:pic>
        <p:nvPicPr>
          <p:cNvPr id="13" name="圖片 12">
            <a:extLst>
              <a:ext uri="{FF2B5EF4-FFF2-40B4-BE49-F238E27FC236}">
                <a16:creationId xmlns:a16="http://schemas.microsoft.com/office/drawing/2014/main" id="{BC6814EF-1C77-49D0-AB0C-4304E6B29C82}"/>
              </a:ext>
            </a:extLst>
          </p:cNvPr>
          <p:cNvPicPr>
            <a:picLocks noChangeAspect="1"/>
          </p:cNvPicPr>
          <p:nvPr/>
        </p:nvPicPr>
        <p:blipFill rotWithShape="1">
          <a:blip r:embed="rId3">
            <a:extLst>
              <a:ext uri="{28A0092B-C50C-407E-A947-70E740481C1C}">
                <a14:useLocalDpi xmlns:a14="http://schemas.microsoft.com/office/drawing/2010/main" val="0"/>
              </a:ext>
            </a:extLst>
          </a:blip>
          <a:srcRect r="34289"/>
          <a:stretch/>
        </p:blipFill>
        <p:spPr>
          <a:xfrm>
            <a:off x="3421278" y="2508073"/>
            <a:ext cx="1835532" cy="544483"/>
          </a:xfrm>
          <a:prstGeom prst="rect">
            <a:avLst/>
          </a:prstGeom>
        </p:spPr>
      </p:pic>
      <p:pic>
        <p:nvPicPr>
          <p:cNvPr id="17" name="圖片 16">
            <a:extLst>
              <a:ext uri="{FF2B5EF4-FFF2-40B4-BE49-F238E27FC236}">
                <a16:creationId xmlns:a16="http://schemas.microsoft.com/office/drawing/2014/main" id="{97698F16-0869-45C8-B461-D39031971B1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814" b="90508" l="8100" r="92900">
                        <a14:foregroundMark x1="10500" y1="42034" x2="13000" y2="51525"/>
                        <a14:foregroundMark x1="8800" y1="46780" x2="8200" y2="38305"/>
                        <a14:foregroundMark x1="18000" y1="13559" x2="18000" y2="13559"/>
                        <a14:foregroundMark x1="19200" y1="12542" x2="16600" y2="12542"/>
                        <a14:foregroundMark x1="20300" y1="11864" x2="17800" y2="10847"/>
                        <a14:foregroundMark x1="19200" y1="13559" x2="15500" y2="8814"/>
                        <a14:foregroundMark x1="80600" y1="54576" x2="78900" y2="41356"/>
                        <a14:foregroundMark x1="92900" y1="44068" x2="92900" y2="44068"/>
                        <a14:foregroundMark x1="32300" y1="72542" x2="34000" y2="71525"/>
                        <a14:foregroundMark x1="45800" y1="83051" x2="48900" y2="82034"/>
                        <a14:foregroundMark x1="26700" y1="83051" x2="30900" y2="83051"/>
                        <a14:foregroundMark x1="37100" y1="81017" x2="39600" y2="81017"/>
                        <a14:foregroundMark x1="50800" y1="85085" x2="53100" y2="85085"/>
                        <a14:foregroundMark x1="55000" y1="90508" x2="55000" y2="90508"/>
                        <a14:foregroundMark x1="59000" y1="78305" x2="59000" y2="78305"/>
                        <a14:foregroundMark x1="65400" y1="73559" x2="65400" y2="73559"/>
                        <a14:foregroundMark x1="70700" y1="79322" x2="70700" y2="79322"/>
                        <a14:foregroundMark x1="77500" y1="88814" x2="77500" y2="88814"/>
                        <a14:foregroundMark x1="82000" y1="72542" x2="82000" y2="72542"/>
                      </a14:backgroundRemoval>
                    </a14:imgEffect>
                  </a14:imgLayer>
                </a14:imgProps>
              </a:ext>
              <a:ext uri="{28A0092B-C50C-407E-A947-70E740481C1C}">
                <a14:useLocalDpi xmlns:a14="http://schemas.microsoft.com/office/drawing/2010/main" val="0"/>
              </a:ext>
            </a:extLst>
          </a:blip>
          <a:stretch>
            <a:fillRect/>
          </a:stretch>
        </p:blipFill>
        <p:spPr>
          <a:xfrm>
            <a:off x="3191739" y="1611320"/>
            <a:ext cx="2294610" cy="676910"/>
          </a:xfrm>
          <a:prstGeom prst="rect">
            <a:avLst/>
          </a:prstGeom>
        </p:spPr>
      </p:pic>
      <p:sp>
        <p:nvSpPr>
          <p:cNvPr id="26" name="矩形: 圓角 25">
            <a:extLst>
              <a:ext uri="{FF2B5EF4-FFF2-40B4-BE49-F238E27FC236}">
                <a16:creationId xmlns:a16="http://schemas.microsoft.com/office/drawing/2014/main" id="{5BCB096C-86D4-408B-9FB6-4CB029B509D2}"/>
              </a:ext>
            </a:extLst>
          </p:cNvPr>
          <p:cNvSpPr/>
          <p:nvPr/>
        </p:nvSpPr>
        <p:spPr>
          <a:xfrm>
            <a:off x="2973725" y="1437739"/>
            <a:ext cx="3632432" cy="1853968"/>
          </a:xfrm>
          <a:prstGeom prst="roundRect">
            <a:avLst/>
          </a:prstGeom>
          <a:noFill/>
          <a:ln w="38100">
            <a:solidFill>
              <a:srgbClr val="0070C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a:extLst>
              <a:ext uri="{FF2B5EF4-FFF2-40B4-BE49-F238E27FC236}">
                <a16:creationId xmlns:a16="http://schemas.microsoft.com/office/drawing/2014/main" id="{25019C9D-3855-4E8B-A580-E9BE259250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599" y="2050919"/>
            <a:ext cx="1030133" cy="397866"/>
          </a:xfrm>
          <a:prstGeom prst="rect">
            <a:avLst/>
          </a:prstGeom>
        </p:spPr>
      </p:pic>
      <p:sp>
        <p:nvSpPr>
          <p:cNvPr id="18" name="矩形 17">
            <a:extLst>
              <a:ext uri="{FF2B5EF4-FFF2-40B4-BE49-F238E27FC236}">
                <a16:creationId xmlns:a16="http://schemas.microsoft.com/office/drawing/2014/main" id="{0936AD38-31DD-4649-9A33-0DB1F3BA7250}"/>
              </a:ext>
            </a:extLst>
          </p:cNvPr>
          <p:cNvSpPr/>
          <p:nvPr/>
        </p:nvSpPr>
        <p:spPr>
          <a:xfrm>
            <a:off x="1029728" y="2444538"/>
            <a:ext cx="1107996" cy="369332"/>
          </a:xfrm>
          <a:prstGeom prst="rect">
            <a:avLst/>
          </a:prstGeom>
        </p:spPr>
        <p:txBody>
          <a:bodyPr wrap="none">
            <a:spAutoFit/>
          </a:bodyPr>
          <a:lstStyle/>
          <a:p>
            <a:pPr algn="ctr"/>
            <a:r>
              <a:rPr lang="zh-TW" altLang="en-US" b="1" dirty="0">
                <a:solidFill>
                  <a:srgbClr val="37BAE8"/>
                </a:solidFill>
                <a:latin typeface="微軟正黑體" panose="020B0604030504040204" pitchFamily="34" charset="-120"/>
                <a:ea typeface="微軟正黑體" panose="020B0604030504040204" pitchFamily="34" charset="-120"/>
              </a:rPr>
              <a:t>產品分類</a:t>
            </a:r>
            <a:endParaRPr lang="zh-TW" altLang="en-US" b="1" dirty="0">
              <a:solidFill>
                <a:srgbClr val="37BAE8"/>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2" name="矩形 31">
            <a:extLst>
              <a:ext uri="{FF2B5EF4-FFF2-40B4-BE49-F238E27FC236}">
                <a16:creationId xmlns:a16="http://schemas.microsoft.com/office/drawing/2014/main" id="{44889F75-CDEB-48F6-8D83-F458B9C1475A}"/>
              </a:ext>
            </a:extLst>
          </p:cNvPr>
          <p:cNvSpPr/>
          <p:nvPr/>
        </p:nvSpPr>
        <p:spPr>
          <a:xfrm>
            <a:off x="3972648" y="940788"/>
            <a:ext cx="1467068" cy="400110"/>
          </a:xfrm>
          <a:prstGeom prst="rect">
            <a:avLst/>
          </a:prstGeom>
        </p:spPr>
        <p:txBody>
          <a:bodyPr wrap="none">
            <a:spAutoFit/>
          </a:bodyPr>
          <a:lstStyle/>
          <a:p>
            <a:pPr algn="ctr"/>
            <a:r>
              <a:rPr lang="zh-TW" altLang="en-US" sz="20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關鍵字搜索</a:t>
            </a:r>
          </a:p>
        </p:txBody>
      </p:sp>
      <p:pic>
        <p:nvPicPr>
          <p:cNvPr id="20" name="圖片 19">
            <a:extLst>
              <a:ext uri="{FF2B5EF4-FFF2-40B4-BE49-F238E27FC236}">
                <a16:creationId xmlns:a16="http://schemas.microsoft.com/office/drawing/2014/main" id="{502DC29D-A695-4E1B-B024-AE7AA7AD79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7216" y="2147955"/>
            <a:ext cx="1911991" cy="637330"/>
          </a:xfrm>
          <a:prstGeom prst="rect">
            <a:avLst/>
          </a:prstGeom>
        </p:spPr>
      </p:pic>
      <p:grpSp>
        <p:nvGrpSpPr>
          <p:cNvPr id="67" name="群組 66">
            <a:extLst>
              <a:ext uri="{FF2B5EF4-FFF2-40B4-BE49-F238E27FC236}">
                <a16:creationId xmlns:a16="http://schemas.microsoft.com/office/drawing/2014/main" id="{82105976-633A-41E9-B5FE-DF283DEAB8DA}"/>
              </a:ext>
            </a:extLst>
          </p:cNvPr>
          <p:cNvGrpSpPr/>
          <p:nvPr/>
        </p:nvGrpSpPr>
        <p:grpSpPr>
          <a:xfrm>
            <a:off x="1383637" y="3604590"/>
            <a:ext cx="2732089" cy="2738191"/>
            <a:chOff x="1383637" y="3612479"/>
            <a:chExt cx="2732089" cy="2738191"/>
          </a:xfrm>
        </p:grpSpPr>
        <p:cxnSp>
          <p:nvCxnSpPr>
            <p:cNvPr id="23" name="直線接點 22">
              <a:extLst>
                <a:ext uri="{FF2B5EF4-FFF2-40B4-BE49-F238E27FC236}">
                  <a16:creationId xmlns:a16="http://schemas.microsoft.com/office/drawing/2014/main" id="{E80F2468-985D-41D5-86A0-2DFE267EDC0F}"/>
                </a:ext>
              </a:extLst>
            </p:cNvPr>
            <p:cNvCxnSpPr>
              <a:cxnSpLocks/>
              <a:stCxn id="46" idx="3"/>
            </p:cNvCxnSpPr>
            <p:nvPr/>
          </p:nvCxnSpPr>
          <p:spPr>
            <a:xfrm flipH="1">
              <a:off x="2185642" y="4919442"/>
              <a:ext cx="741556" cy="6152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DA7E6A13-0111-46E6-B66B-FFBF67EADCCE}"/>
                </a:ext>
              </a:extLst>
            </p:cNvPr>
            <p:cNvCxnSpPr>
              <a:cxnSpLocks/>
              <a:stCxn id="46" idx="3"/>
            </p:cNvCxnSpPr>
            <p:nvPr/>
          </p:nvCxnSpPr>
          <p:spPr>
            <a:xfrm flipH="1">
              <a:off x="2843869" y="4919442"/>
              <a:ext cx="83329" cy="6152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FBFAB316-0D38-411E-8949-17293EFCDE22}"/>
                </a:ext>
              </a:extLst>
            </p:cNvPr>
            <p:cNvCxnSpPr>
              <a:cxnSpLocks/>
            </p:cNvCxnSpPr>
            <p:nvPr/>
          </p:nvCxnSpPr>
          <p:spPr>
            <a:xfrm>
              <a:off x="2960754" y="4897443"/>
              <a:ext cx="490431" cy="63724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立方體 45">
              <a:extLst>
                <a:ext uri="{FF2B5EF4-FFF2-40B4-BE49-F238E27FC236}">
                  <a16:creationId xmlns:a16="http://schemas.microsoft.com/office/drawing/2014/main" id="{01BDA192-6808-4B16-817F-DA3D594E9001}"/>
                </a:ext>
              </a:extLst>
            </p:cNvPr>
            <p:cNvSpPr/>
            <p:nvPr/>
          </p:nvSpPr>
          <p:spPr>
            <a:xfrm>
              <a:off x="2506441" y="4526350"/>
              <a:ext cx="1065930" cy="393092"/>
            </a:xfrm>
            <a:prstGeom prst="cube">
              <a:avLst>
                <a:gd name="adj" fmla="val 57090"/>
              </a:avLst>
            </a:prstGeom>
            <a:solidFill>
              <a:srgbClr val="37BA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立方體 43">
              <a:extLst>
                <a:ext uri="{FF2B5EF4-FFF2-40B4-BE49-F238E27FC236}">
                  <a16:creationId xmlns:a16="http://schemas.microsoft.com/office/drawing/2014/main" id="{B2D770CB-A71D-473E-BE10-D56287DB375D}"/>
                </a:ext>
              </a:extLst>
            </p:cNvPr>
            <p:cNvSpPr/>
            <p:nvPr/>
          </p:nvSpPr>
          <p:spPr>
            <a:xfrm>
              <a:off x="2590331" y="4329952"/>
              <a:ext cx="1065930" cy="393092"/>
            </a:xfrm>
            <a:prstGeom prst="cube">
              <a:avLst>
                <a:gd name="adj" fmla="val 57090"/>
              </a:avLst>
            </a:prstGeom>
            <a:solidFill>
              <a:srgbClr val="37BA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0228C830-97DB-4321-B462-85CC0C7C1EE4}"/>
                </a:ext>
              </a:extLst>
            </p:cNvPr>
            <p:cNvSpPr txBox="1"/>
            <p:nvPr/>
          </p:nvSpPr>
          <p:spPr>
            <a:xfrm>
              <a:off x="1803465" y="3612479"/>
              <a:ext cx="2312261" cy="338554"/>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600" b="1" dirty="0">
                  <a:solidFill>
                    <a:schemeClr val="tx2">
                      <a:lumMod val="75000"/>
                    </a:schemeClr>
                  </a:solidFill>
                </a:rPr>
                <a:t>使用多線程加速爬取</a:t>
              </a:r>
            </a:p>
          </p:txBody>
        </p:sp>
        <p:sp>
          <p:nvSpPr>
            <p:cNvPr id="21" name="立方體 20">
              <a:extLst>
                <a:ext uri="{FF2B5EF4-FFF2-40B4-BE49-F238E27FC236}">
                  <a16:creationId xmlns:a16="http://schemas.microsoft.com/office/drawing/2014/main" id="{D23665C9-B32E-4317-B82A-FF9CB163B7D6}"/>
                </a:ext>
              </a:extLst>
            </p:cNvPr>
            <p:cNvSpPr/>
            <p:nvPr/>
          </p:nvSpPr>
          <p:spPr>
            <a:xfrm>
              <a:off x="2650922" y="4121311"/>
              <a:ext cx="1065930" cy="393092"/>
            </a:xfrm>
            <a:prstGeom prst="cube">
              <a:avLst>
                <a:gd name="adj" fmla="val 57090"/>
              </a:avLst>
            </a:prstGeom>
            <a:solidFill>
              <a:srgbClr val="37BA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立方體 54">
              <a:extLst>
                <a:ext uri="{FF2B5EF4-FFF2-40B4-BE49-F238E27FC236}">
                  <a16:creationId xmlns:a16="http://schemas.microsoft.com/office/drawing/2014/main" id="{7B44811D-F3AD-4300-9F83-0582ACD18287}"/>
                </a:ext>
              </a:extLst>
            </p:cNvPr>
            <p:cNvSpPr/>
            <p:nvPr/>
          </p:nvSpPr>
          <p:spPr>
            <a:xfrm>
              <a:off x="1853709" y="5446595"/>
              <a:ext cx="542225" cy="453850"/>
            </a:xfrm>
            <a:prstGeom prst="cube">
              <a:avLst>
                <a:gd name="adj" fmla="val 420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立方體 55">
              <a:extLst>
                <a:ext uri="{FF2B5EF4-FFF2-40B4-BE49-F238E27FC236}">
                  <a16:creationId xmlns:a16="http://schemas.microsoft.com/office/drawing/2014/main" id="{AB856803-015E-4AF9-9943-2F2BEB9A7087}"/>
                </a:ext>
              </a:extLst>
            </p:cNvPr>
            <p:cNvSpPr/>
            <p:nvPr/>
          </p:nvSpPr>
          <p:spPr>
            <a:xfrm>
              <a:off x="2530737" y="5422261"/>
              <a:ext cx="542225" cy="453850"/>
            </a:xfrm>
            <a:prstGeom prst="cube">
              <a:avLst>
                <a:gd name="adj" fmla="val 420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立方體 56">
              <a:extLst>
                <a:ext uri="{FF2B5EF4-FFF2-40B4-BE49-F238E27FC236}">
                  <a16:creationId xmlns:a16="http://schemas.microsoft.com/office/drawing/2014/main" id="{C906EC44-BC7D-4A31-BCA5-DE02F54E3AE5}"/>
                </a:ext>
              </a:extLst>
            </p:cNvPr>
            <p:cNvSpPr/>
            <p:nvPr/>
          </p:nvSpPr>
          <p:spPr>
            <a:xfrm>
              <a:off x="3180072" y="5422261"/>
              <a:ext cx="542225" cy="453850"/>
            </a:xfrm>
            <a:prstGeom prst="cube">
              <a:avLst>
                <a:gd name="adj" fmla="val 420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786C61E9-F8D9-4AE5-BA47-610C19617F50}"/>
                </a:ext>
              </a:extLst>
            </p:cNvPr>
            <p:cNvSpPr/>
            <p:nvPr/>
          </p:nvSpPr>
          <p:spPr>
            <a:xfrm>
              <a:off x="1383637" y="4973204"/>
              <a:ext cx="1332416" cy="338554"/>
            </a:xfrm>
            <a:prstGeom prst="rect">
              <a:avLst/>
            </a:prstGeom>
          </p:spPr>
          <p:txBody>
            <a:bodyPr wrap="none">
              <a:spAutoFit/>
            </a:bodyPr>
            <a:lstStyle/>
            <a:p>
              <a:pPr algn="ctr"/>
              <a:r>
                <a:rPr lang="zh-TW" altLang="en-US"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分配</a:t>
              </a:r>
              <a:r>
                <a:rPr lang="en-US" altLang="zh-TW"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5</a:t>
              </a:r>
              <a:r>
                <a:rPr lang="zh-TW" altLang="en-US"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條線程</a:t>
              </a:r>
            </a:p>
          </p:txBody>
        </p:sp>
        <p:sp>
          <p:nvSpPr>
            <p:cNvPr id="61" name="矩形 60">
              <a:extLst>
                <a:ext uri="{FF2B5EF4-FFF2-40B4-BE49-F238E27FC236}">
                  <a16:creationId xmlns:a16="http://schemas.microsoft.com/office/drawing/2014/main" id="{B7D83072-47EE-4508-947D-25BB5E91E84B}"/>
                </a:ext>
              </a:extLst>
            </p:cNvPr>
            <p:cNvSpPr/>
            <p:nvPr/>
          </p:nvSpPr>
          <p:spPr>
            <a:xfrm>
              <a:off x="1920168" y="6012116"/>
              <a:ext cx="1826142" cy="338554"/>
            </a:xfrm>
            <a:prstGeom prst="rect">
              <a:avLst/>
            </a:prstGeom>
          </p:spPr>
          <p:txBody>
            <a:bodyPr wrap="none">
              <a:spAutoFit/>
            </a:bodyPr>
            <a:lstStyle/>
            <a:p>
              <a:pPr algn="ctr"/>
              <a:r>
                <a:rPr lang="zh-TW" altLang="en-US"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大幅縮短爬取時間</a:t>
              </a:r>
            </a:p>
          </p:txBody>
        </p:sp>
      </p:grpSp>
      <p:sp>
        <p:nvSpPr>
          <p:cNvPr id="64" name="矩形 63">
            <a:extLst>
              <a:ext uri="{FF2B5EF4-FFF2-40B4-BE49-F238E27FC236}">
                <a16:creationId xmlns:a16="http://schemas.microsoft.com/office/drawing/2014/main" id="{D3ADCE5E-2C9F-460A-BE9E-C1EF8D46EC5F}"/>
              </a:ext>
            </a:extLst>
          </p:cNvPr>
          <p:cNvSpPr/>
          <p:nvPr/>
        </p:nvSpPr>
        <p:spPr>
          <a:xfrm>
            <a:off x="7325807" y="1335732"/>
            <a:ext cx="1210589" cy="400110"/>
          </a:xfrm>
          <a:prstGeom prst="rect">
            <a:avLst/>
          </a:prstGeom>
        </p:spPr>
        <p:txBody>
          <a:bodyPr wrap="none">
            <a:spAutoFit/>
          </a:bodyPr>
          <a:lstStyle/>
          <a:p>
            <a:pPr algn="ctr"/>
            <a:r>
              <a:rPr lang="zh-TW" altLang="en-US" sz="20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原始資料</a:t>
            </a:r>
          </a:p>
        </p:txBody>
      </p:sp>
      <p:grpSp>
        <p:nvGrpSpPr>
          <p:cNvPr id="69" name="群組 68">
            <a:extLst>
              <a:ext uri="{FF2B5EF4-FFF2-40B4-BE49-F238E27FC236}">
                <a16:creationId xmlns:a16="http://schemas.microsoft.com/office/drawing/2014/main" id="{6F65FC3E-BAB7-4056-814A-F4D582825E82}"/>
              </a:ext>
            </a:extLst>
          </p:cNvPr>
          <p:cNvGrpSpPr/>
          <p:nvPr/>
        </p:nvGrpSpPr>
        <p:grpSpPr>
          <a:xfrm>
            <a:off x="5977763" y="3604590"/>
            <a:ext cx="3963896" cy="2302484"/>
            <a:chOff x="5977763" y="3612479"/>
            <a:chExt cx="3963896" cy="2302484"/>
          </a:xfrm>
        </p:grpSpPr>
        <p:grpSp>
          <p:nvGrpSpPr>
            <p:cNvPr id="54" name="群組 53">
              <a:extLst>
                <a:ext uri="{FF2B5EF4-FFF2-40B4-BE49-F238E27FC236}">
                  <a16:creationId xmlns:a16="http://schemas.microsoft.com/office/drawing/2014/main" id="{43D7B4C1-6439-4804-9F0A-DDCE25A0F992}"/>
                </a:ext>
              </a:extLst>
            </p:cNvPr>
            <p:cNvGrpSpPr/>
            <p:nvPr/>
          </p:nvGrpSpPr>
          <p:grpSpPr>
            <a:xfrm>
              <a:off x="6686510" y="3612479"/>
              <a:ext cx="2312261" cy="338554"/>
              <a:chOff x="6241893" y="3838982"/>
              <a:chExt cx="2312261" cy="338554"/>
            </a:xfrm>
          </p:grpSpPr>
          <p:sp>
            <p:nvSpPr>
              <p:cNvPr id="42" name="文字方塊 41">
                <a:extLst>
                  <a:ext uri="{FF2B5EF4-FFF2-40B4-BE49-F238E27FC236}">
                    <a16:creationId xmlns:a16="http://schemas.microsoft.com/office/drawing/2014/main" id="{CFB4C60D-276B-40D7-A14D-9FB4BAB146E4}"/>
                  </a:ext>
                </a:extLst>
              </p:cNvPr>
              <p:cNvSpPr txBox="1"/>
              <p:nvPr/>
            </p:nvSpPr>
            <p:spPr>
              <a:xfrm>
                <a:off x="6241893" y="3838982"/>
                <a:ext cx="2312261" cy="338554"/>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600" b="1" dirty="0">
                    <a:solidFill>
                      <a:schemeClr val="tx2">
                        <a:lumMod val="75000"/>
                      </a:schemeClr>
                    </a:solidFill>
                    <a:latin typeface="Helvetica" panose="020B0604020202020204" pitchFamily="34" charset="0"/>
                    <a:cs typeface="Helvetica" panose="020B0604020202020204" pitchFamily="34" charset="0"/>
                  </a:rPr>
                  <a:t>       被阻擋</a:t>
                </a:r>
                <a:r>
                  <a:rPr lang="en-US" altLang="zh-TW" sz="1600" b="1" dirty="0">
                    <a:solidFill>
                      <a:schemeClr val="tx2">
                        <a:lumMod val="75000"/>
                      </a:schemeClr>
                    </a:solidFill>
                    <a:latin typeface="Helvetica" panose="020B0604020202020204" pitchFamily="34" charset="0"/>
                    <a:cs typeface="Helvetica" panose="020B0604020202020204" pitchFamily="34" charset="0"/>
                  </a:rPr>
                  <a:t>IP</a:t>
                </a:r>
                <a:endParaRPr lang="zh-TW" altLang="en-US" sz="1600" b="1" dirty="0">
                  <a:solidFill>
                    <a:schemeClr val="tx2">
                      <a:lumMod val="75000"/>
                    </a:schemeClr>
                  </a:solidFill>
                  <a:latin typeface="Helvetica" panose="020B0604020202020204" pitchFamily="34" charset="0"/>
                  <a:cs typeface="Helvetica" panose="020B0604020202020204" pitchFamily="34" charset="0"/>
                </a:endParaRPr>
              </a:p>
            </p:txBody>
          </p:sp>
          <p:pic>
            <p:nvPicPr>
              <p:cNvPr id="43" name="圖片 42">
                <a:extLst>
                  <a:ext uri="{FF2B5EF4-FFF2-40B4-BE49-F238E27FC236}">
                    <a16:creationId xmlns:a16="http://schemas.microsoft.com/office/drawing/2014/main" id="{4B16F6B9-0113-402F-8BF9-F5D04ADB098B}"/>
                  </a:ext>
                </a:extLst>
              </p:cNvPr>
              <p:cNvPicPr>
                <a:picLocks noChangeAspect="1"/>
              </p:cNvPicPr>
              <p:nvPr/>
            </p:nvPicPr>
            <p:blipFill rotWithShape="1">
              <a:blip r:embed="rId3">
                <a:extLst>
                  <a:ext uri="{28A0092B-C50C-407E-A947-70E740481C1C}">
                    <a14:useLocalDpi xmlns:a14="http://schemas.microsoft.com/office/drawing/2010/main" val="0"/>
                  </a:ext>
                </a:extLst>
              </a:blip>
              <a:srcRect r="34289"/>
              <a:stretch/>
            </p:blipFill>
            <p:spPr>
              <a:xfrm>
                <a:off x="6303489" y="3926375"/>
                <a:ext cx="790140" cy="234383"/>
              </a:xfrm>
              <a:prstGeom prst="rect">
                <a:avLst/>
              </a:prstGeom>
            </p:spPr>
          </p:pic>
        </p:grpSp>
        <p:sp>
          <p:nvSpPr>
            <p:cNvPr id="66" name="矩形 65">
              <a:extLst>
                <a:ext uri="{FF2B5EF4-FFF2-40B4-BE49-F238E27FC236}">
                  <a16:creationId xmlns:a16="http://schemas.microsoft.com/office/drawing/2014/main" id="{5200900D-72FF-40B4-8B4E-D2D502E1B9F9}"/>
                </a:ext>
              </a:extLst>
            </p:cNvPr>
            <p:cNvSpPr/>
            <p:nvPr/>
          </p:nvSpPr>
          <p:spPr>
            <a:xfrm>
              <a:off x="6261362" y="5330188"/>
              <a:ext cx="3248005" cy="584775"/>
            </a:xfrm>
            <a:prstGeom prst="rect">
              <a:avLst/>
            </a:prstGeom>
          </p:spPr>
          <p:txBody>
            <a:bodyPr wrap="none">
              <a:spAutoFit/>
            </a:bodyPr>
            <a:lstStyle/>
            <a:p>
              <a:pPr algn="ctr"/>
              <a:r>
                <a:rPr lang="zh-TW" altLang="en-US"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透過</a:t>
              </a:r>
              <a:r>
                <a:rPr lang="en-US" altLang="zh-TW"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IP</a:t>
              </a:r>
              <a:r>
                <a:rPr lang="zh-TW" altLang="en-US"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網每次爬取更換</a:t>
              </a:r>
              <a:r>
                <a:rPr lang="en-US" altLang="zh-TW"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IP</a:t>
              </a:r>
            </a:p>
            <a:p>
              <a:pPr algn="ctr"/>
              <a:r>
                <a:rPr lang="zh-TW" altLang="en-US"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防止同一組</a:t>
              </a:r>
              <a:r>
                <a:rPr lang="en-US" altLang="zh-TW"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IP</a:t>
              </a:r>
              <a:r>
                <a:rPr lang="zh-TW" altLang="en-US" sz="16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大量對網站進行訪問</a:t>
              </a:r>
            </a:p>
          </p:txBody>
        </p:sp>
        <p:pic>
          <p:nvPicPr>
            <p:cNvPr id="65" name="圖片 64">
              <a:extLst>
                <a:ext uri="{FF2B5EF4-FFF2-40B4-BE49-F238E27FC236}">
                  <a16:creationId xmlns:a16="http://schemas.microsoft.com/office/drawing/2014/main" id="{BDA8823E-E048-4E1A-A2FB-3DEA47B00549}"/>
                </a:ext>
              </a:extLst>
            </p:cNvPr>
            <p:cNvPicPr>
              <a:picLocks noChangeAspect="1"/>
            </p:cNvPicPr>
            <p:nvPr/>
          </p:nvPicPr>
          <p:blipFill>
            <a:blip r:embed="rId8"/>
            <a:stretch>
              <a:fillRect/>
            </a:stretch>
          </p:blipFill>
          <p:spPr>
            <a:xfrm>
              <a:off x="5977764" y="4042025"/>
              <a:ext cx="3963895" cy="1031167"/>
            </a:xfrm>
            <a:prstGeom prst="rect">
              <a:avLst/>
            </a:prstGeom>
          </p:spPr>
        </p:pic>
        <p:sp>
          <p:nvSpPr>
            <p:cNvPr id="68" name="矩形: 圓角 67">
              <a:extLst>
                <a:ext uri="{FF2B5EF4-FFF2-40B4-BE49-F238E27FC236}">
                  <a16:creationId xmlns:a16="http://schemas.microsoft.com/office/drawing/2014/main" id="{EB0F318F-D098-4CCF-9FFF-5D2A319CAE66}"/>
                </a:ext>
              </a:extLst>
            </p:cNvPr>
            <p:cNvSpPr/>
            <p:nvPr/>
          </p:nvSpPr>
          <p:spPr>
            <a:xfrm>
              <a:off x="5977763" y="4038425"/>
              <a:ext cx="1324801" cy="1097197"/>
            </a:xfrm>
            <a:prstGeom prst="roundRect">
              <a:avLst/>
            </a:prstGeom>
            <a:noFill/>
            <a:ln w="19050">
              <a:solidFill>
                <a:srgbClr val="FFC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72" name="圖片 71">
            <a:extLst>
              <a:ext uri="{FF2B5EF4-FFF2-40B4-BE49-F238E27FC236}">
                <a16:creationId xmlns:a16="http://schemas.microsoft.com/office/drawing/2014/main" id="{27ACB437-9848-4A0A-B313-8C1CB4EFCA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41918" y="2150902"/>
            <a:ext cx="373613" cy="224168"/>
          </a:xfrm>
          <a:prstGeom prst="rect">
            <a:avLst/>
          </a:prstGeom>
        </p:spPr>
      </p:pic>
      <p:sp>
        <p:nvSpPr>
          <p:cNvPr id="38" name="文字方塊 37">
            <a:extLst>
              <a:ext uri="{FF2B5EF4-FFF2-40B4-BE49-F238E27FC236}">
                <a16:creationId xmlns:a16="http://schemas.microsoft.com/office/drawing/2014/main" id="{EA87F706-AF78-4192-93B4-9533A13D1CFF}"/>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FFC000"/>
                </a:solidFill>
                <a:latin typeface="Helvetica" panose="020B0604020202020204" pitchFamily="34" charset="0"/>
                <a:ea typeface="微軟正黑體" panose="020B0604030504040204" pitchFamily="34" charset="-120"/>
                <a:cs typeface="Helvetica" panose="020B0604020202020204" pitchFamily="34" charset="0"/>
              </a:rPr>
              <a:t>E</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TL - Extract  </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cxnSp>
        <p:nvCxnSpPr>
          <p:cNvPr id="41" name="直線單箭頭接點 40">
            <a:extLst>
              <a:ext uri="{FF2B5EF4-FFF2-40B4-BE49-F238E27FC236}">
                <a16:creationId xmlns:a16="http://schemas.microsoft.com/office/drawing/2014/main" id="{A2C8EF47-F74A-4ED2-A616-A8F764980CC5}"/>
              </a:ext>
            </a:extLst>
          </p:cNvPr>
          <p:cNvCxnSpPr>
            <a:cxnSpLocks/>
          </p:cNvCxnSpPr>
          <p:nvPr/>
        </p:nvCxnSpPr>
        <p:spPr>
          <a:xfrm>
            <a:off x="2461904" y="2370022"/>
            <a:ext cx="256854"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45" name="直線單箭頭接點 44">
            <a:extLst>
              <a:ext uri="{FF2B5EF4-FFF2-40B4-BE49-F238E27FC236}">
                <a16:creationId xmlns:a16="http://schemas.microsoft.com/office/drawing/2014/main" id="{7C6719EB-F9BE-4496-96B4-97D8D581A2F4}"/>
              </a:ext>
            </a:extLst>
          </p:cNvPr>
          <p:cNvCxnSpPr>
            <a:cxnSpLocks/>
          </p:cNvCxnSpPr>
          <p:nvPr/>
        </p:nvCxnSpPr>
        <p:spPr>
          <a:xfrm>
            <a:off x="6906904" y="2408122"/>
            <a:ext cx="256854"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48" name="直線單箭頭接點 47">
            <a:extLst>
              <a:ext uri="{FF2B5EF4-FFF2-40B4-BE49-F238E27FC236}">
                <a16:creationId xmlns:a16="http://schemas.microsoft.com/office/drawing/2014/main" id="{D84A8C7D-D974-48C0-9AD2-79136A8267FD}"/>
              </a:ext>
            </a:extLst>
          </p:cNvPr>
          <p:cNvCxnSpPr>
            <a:cxnSpLocks/>
          </p:cNvCxnSpPr>
          <p:nvPr/>
        </p:nvCxnSpPr>
        <p:spPr>
          <a:xfrm>
            <a:off x="8818117" y="2426995"/>
            <a:ext cx="256854"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pic>
        <p:nvPicPr>
          <p:cNvPr id="3" name="圖形 2">
            <a:extLst>
              <a:ext uri="{FF2B5EF4-FFF2-40B4-BE49-F238E27FC236}">
                <a16:creationId xmlns:a16="http://schemas.microsoft.com/office/drawing/2014/main" id="{24E12B02-EED2-464F-A998-47B4340023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4070" y="1847166"/>
            <a:ext cx="1047597" cy="1047597"/>
          </a:xfrm>
          <a:prstGeom prst="rect">
            <a:avLst/>
          </a:prstGeom>
        </p:spPr>
      </p:pic>
      <p:grpSp>
        <p:nvGrpSpPr>
          <p:cNvPr id="37" name="群組 36">
            <a:extLst>
              <a:ext uri="{FF2B5EF4-FFF2-40B4-BE49-F238E27FC236}">
                <a16:creationId xmlns:a16="http://schemas.microsoft.com/office/drawing/2014/main" id="{E9990C39-D4CF-4B17-BA2E-65E5D703644F}"/>
              </a:ext>
            </a:extLst>
          </p:cNvPr>
          <p:cNvGrpSpPr/>
          <p:nvPr/>
        </p:nvGrpSpPr>
        <p:grpSpPr>
          <a:xfrm>
            <a:off x="6315613" y="261142"/>
            <a:ext cx="3552287" cy="683557"/>
            <a:chOff x="6315613" y="261142"/>
            <a:chExt cx="3552287" cy="683557"/>
          </a:xfrm>
        </p:grpSpPr>
        <p:sp>
          <p:nvSpPr>
            <p:cNvPr id="39" name="矩形: 圓角 38">
              <a:extLst>
                <a:ext uri="{FF2B5EF4-FFF2-40B4-BE49-F238E27FC236}">
                  <a16:creationId xmlns:a16="http://schemas.microsoft.com/office/drawing/2014/main" id="{060612F6-6312-4D2A-86B3-DB4D9F59E17B}"/>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C992A244-91CD-48B3-8AE7-DAE8929BE27B}"/>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進度條">
              <a:extLst>
                <a:ext uri="{FF2B5EF4-FFF2-40B4-BE49-F238E27FC236}">
                  <a16:creationId xmlns:a16="http://schemas.microsoft.com/office/drawing/2014/main" id="{C9F128C0-9E70-4F83-8C6A-CF00B7CEE758}"/>
                </a:ext>
              </a:extLst>
            </p:cNvPr>
            <p:cNvSpPr/>
            <p:nvPr/>
          </p:nvSpPr>
          <p:spPr>
            <a:xfrm>
              <a:off x="6624042" y="471562"/>
              <a:ext cx="1728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D079E131-0FAC-482C-B028-5FAE08B7688F}"/>
                </a:ext>
              </a:extLst>
            </p:cNvPr>
            <p:cNvSpPr/>
            <p:nvPr/>
          </p:nvSpPr>
          <p:spPr>
            <a:xfrm>
              <a:off x="8052622"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3" name="橢圓 52">
              <a:extLst>
                <a:ext uri="{FF2B5EF4-FFF2-40B4-BE49-F238E27FC236}">
                  <a16:creationId xmlns:a16="http://schemas.microsoft.com/office/drawing/2014/main" id="{79C3C2EB-6B91-47BC-A421-70E841ACBE53}"/>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A8DC5E8F-F8C8-4256-AC55-9AF02F2DA6CC}"/>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A31CBCEF-AD6A-481E-95CA-F2B96471E7BF}"/>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9B4322EE-D182-414D-91CD-DF8F364CB8EC}"/>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D4AE1C1C-C57B-40A9-8214-AEE8A32E5CA6}"/>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標題 5">
              <a:extLst>
                <a:ext uri="{FF2B5EF4-FFF2-40B4-BE49-F238E27FC236}">
                  <a16:creationId xmlns:a16="http://schemas.microsoft.com/office/drawing/2014/main" id="{FEA07AB9-727E-44A6-AEAA-21E645BDD388}"/>
                </a:ext>
              </a:extLst>
            </p:cNvPr>
            <p:cNvSpPr txBox="1">
              <a:spLocks/>
            </p:cNvSpPr>
            <p:nvPr/>
          </p:nvSpPr>
          <p:spPr>
            <a:xfrm>
              <a:off x="7593692"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06</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71" name="標題 5">
              <a:extLst>
                <a:ext uri="{FF2B5EF4-FFF2-40B4-BE49-F238E27FC236}">
                  <a16:creationId xmlns:a16="http://schemas.microsoft.com/office/drawing/2014/main" id="{4A215B45-EC0D-4059-A5C2-7233E7959F2E}"/>
                </a:ext>
              </a:extLst>
            </p:cNvPr>
            <p:cNvSpPr txBox="1">
              <a:spLocks/>
            </p:cNvSpPr>
            <p:nvPr/>
          </p:nvSpPr>
          <p:spPr>
            <a:xfrm>
              <a:off x="7791559"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en-US" altLang="zh-TW" sz="1200" dirty="0"/>
                <a:t>ETL</a:t>
              </a:r>
              <a:endParaRPr lang="zh-TW" altLang="en-US" sz="1200" dirty="0"/>
            </a:p>
          </p:txBody>
        </p:sp>
        <p:sp>
          <p:nvSpPr>
            <p:cNvPr id="73" name="橢圓 72">
              <a:extLst>
                <a:ext uri="{FF2B5EF4-FFF2-40B4-BE49-F238E27FC236}">
                  <a16:creationId xmlns:a16="http://schemas.microsoft.com/office/drawing/2014/main" id="{46159ACA-40AB-4984-ACD8-E695E4E1BABB}"/>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4" name="橢圓 73">
              <a:extLst>
                <a:ext uri="{FF2B5EF4-FFF2-40B4-BE49-F238E27FC236}">
                  <a16:creationId xmlns:a16="http://schemas.microsoft.com/office/drawing/2014/main" id="{A3774D8C-1E1E-4259-8DA3-ACA0A0C23272}"/>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橢圓 74">
              <a:extLst>
                <a:ext uri="{FF2B5EF4-FFF2-40B4-BE49-F238E27FC236}">
                  <a16:creationId xmlns:a16="http://schemas.microsoft.com/office/drawing/2014/main" id="{4687131C-88C9-40E9-93F2-DAD24C832656}"/>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7234B2D2-F710-4875-A727-BE264DBD43DA}"/>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7AA7C507-DCE1-41B8-84B7-CEBACBB6F870}"/>
              </a:ext>
            </a:extLst>
          </p:cNvPr>
          <p:cNvSpPr>
            <a:spLocks noGrp="1"/>
          </p:cNvSpPr>
          <p:nvPr>
            <p:ph type="sldNum" sz="quarter" idx="12"/>
          </p:nvPr>
        </p:nvSpPr>
        <p:spPr/>
        <p:txBody>
          <a:bodyPr/>
          <a:lstStyle/>
          <a:p>
            <a:fld id="{707EBC05-AD4A-43C3-A6DF-1409246104C0}" type="slidenum">
              <a:rPr lang="zh-TW" altLang="en-US" smtClean="0"/>
              <a:pPr/>
              <a:t>49</a:t>
            </a:fld>
            <a:endParaRPr lang="zh-TW" altLang="en-US" dirty="0"/>
          </a:p>
        </p:txBody>
      </p:sp>
    </p:spTree>
    <p:extLst>
      <p:ext uri="{BB962C8B-B14F-4D97-AF65-F5344CB8AC3E}">
        <p14:creationId xmlns:p14="http://schemas.microsoft.com/office/powerpoint/2010/main" val="380523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25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01</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01</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5" name="標題 5">
            <a:extLst>
              <a:ext uri="{FF2B5EF4-FFF2-40B4-BE49-F238E27FC236}">
                <a16:creationId xmlns:a16="http://schemas.microsoft.com/office/drawing/2014/main" id="{ABCFFD71-8E26-44AA-A0AA-C6B12516DC6D}"/>
              </a:ext>
            </a:extLst>
          </p:cNvPr>
          <p:cNvSpPr txBox="1">
            <a:spLocks/>
          </p:cNvSpPr>
          <p:nvPr/>
        </p:nvSpPr>
        <p:spPr>
          <a:xfrm>
            <a:off x="3202490" y="1820566"/>
            <a:ext cx="4029798" cy="90722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微軟正黑體" panose="020B0604030504040204" pitchFamily="34" charset="-120"/>
                <a:ea typeface="微軟正黑體" panose="020B0604030504040204" pitchFamily="34" charset="-120"/>
              </a:rPr>
              <a:t>顧客端</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7" name="文字方塊 6">
            <a:extLst>
              <a:ext uri="{FF2B5EF4-FFF2-40B4-BE49-F238E27FC236}">
                <a16:creationId xmlns:a16="http://schemas.microsoft.com/office/drawing/2014/main" id="{E6D7BD00-E1AB-4BF0-8F92-7D0080576950}"/>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崔維剛</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zh-TW" altLang="en-US" sz="2400" b="1" dirty="0">
                <a:solidFill>
                  <a:srgbClr val="333F50"/>
                </a:solidFill>
                <a:latin typeface="Helvetica" panose="020B0604020202020204" pitchFamily="34" charset="0"/>
                <a:cs typeface="Helvetica" panose="020B0604020202020204" pitchFamily="34" charset="0"/>
              </a:rPr>
              <a:t>Customer interface</a:t>
            </a:r>
          </a:p>
        </p:txBody>
      </p:sp>
      <p:sp>
        <p:nvSpPr>
          <p:cNvPr id="2" name="投影片編號版面配置區 1">
            <a:extLst>
              <a:ext uri="{FF2B5EF4-FFF2-40B4-BE49-F238E27FC236}">
                <a16:creationId xmlns:a16="http://schemas.microsoft.com/office/drawing/2014/main" id="{3D208F9C-6BA4-46C3-9B77-09A7270D527B}"/>
              </a:ext>
            </a:extLst>
          </p:cNvPr>
          <p:cNvSpPr>
            <a:spLocks noGrp="1"/>
          </p:cNvSpPr>
          <p:nvPr>
            <p:ph type="sldNum" sz="quarter" idx="12"/>
          </p:nvPr>
        </p:nvSpPr>
        <p:spPr/>
        <p:txBody>
          <a:bodyPr/>
          <a:lstStyle/>
          <a:p>
            <a:fld id="{AC24A62B-7E8F-4F0C-BD73-B02141D4C960}" type="slidenum">
              <a:rPr lang="zh-TW" altLang="en-US" smtClean="0"/>
              <a:t>5</a:t>
            </a:fld>
            <a:endParaRPr lang="zh-TW" altLang="en-US"/>
          </a:p>
        </p:txBody>
      </p:sp>
    </p:spTree>
    <p:extLst>
      <p:ext uri="{BB962C8B-B14F-4D97-AF65-F5344CB8AC3E}">
        <p14:creationId xmlns:p14="http://schemas.microsoft.com/office/powerpoint/2010/main" val="2150430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210C90F-4BFC-4AE0-B29D-8841EE8AA2E0}"/>
              </a:ext>
            </a:extLst>
          </p:cNvPr>
          <p:cNvPicPr>
            <a:picLocks noChangeAspect="1"/>
          </p:cNvPicPr>
          <p:nvPr/>
        </p:nvPicPr>
        <p:blipFill>
          <a:blip r:embed="rId2"/>
          <a:stretch>
            <a:fillRect/>
          </a:stretch>
        </p:blipFill>
        <p:spPr>
          <a:xfrm>
            <a:off x="744311" y="1887725"/>
            <a:ext cx="5505569" cy="879980"/>
          </a:xfrm>
          <a:prstGeom prst="rect">
            <a:avLst/>
          </a:prstGeom>
        </p:spPr>
      </p:pic>
      <p:sp>
        <p:nvSpPr>
          <p:cNvPr id="48" name="矩形 47">
            <a:extLst>
              <a:ext uri="{FF2B5EF4-FFF2-40B4-BE49-F238E27FC236}">
                <a16:creationId xmlns:a16="http://schemas.microsoft.com/office/drawing/2014/main" id="{5C9D9092-C120-4950-990A-967724AB1907}"/>
              </a:ext>
            </a:extLst>
          </p:cNvPr>
          <p:cNvSpPr/>
          <p:nvPr/>
        </p:nvSpPr>
        <p:spPr>
          <a:xfrm>
            <a:off x="1901403" y="1269494"/>
            <a:ext cx="2492990" cy="369332"/>
          </a:xfrm>
          <a:prstGeom prst="rect">
            <a:avLst/>
          </a:prstGeom>
        </p:spPr>
        <p:txBody>
          <a:bodyPr wrap="none">
            <a:spAutoFit/>
          </a:bodyPr>
          <a:lstStyle/>
          <a:p>
            <a:pPr algn="ctr"/>
            <a:r>
              <a:rPr lang="zh-TW" altLang="en-US"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將數值型遺漏值做補值</a:t>
            </a:r>
          </a:p>
        </p:txBody>
      </p:sp>
      <p:sp>
        <p:nvSpPr>
          <p:cNvPr id="9" name="矩形 8">
            <a:extLst>
              <a:ext uri="{FF2B5EF4-FFF2-40B4-BE49-F238E27FC236}">
                <a16:creationId xmlns:a16="http://schemas.microsoft.com/office/drawing/2014/main" id="{2EA5EE90-EED4-4D23-B082-CB971BED352D}"/>
              </a:ext>
            </a:extLst>
          </p:cNvPr>
          <p:cNvSpPr/>
          <p:nvPr/>
        </p:nvSpPr>
        <p:spPr>
          <a:xfrm>
            <a:off x="4294391" y="1825171"/>
            <a:ext cx="237530" cy="942534"/>
          </a:xfrm>
          <a:prstGeom prst="rect">
            <a:avLst/>
          </a:prstGeom>
          <a:noFill/>
          <a:ln w="28575">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9" name="文字方塊 48">
            <a:extLst>
              <a:ext uri="{FF2B5EF4-FFF2-40B4-BE49-F238E27FC236}">
                <a16:creationId xmlns:a16="http://schemas.microsoft.com/office/drawing/2014/main" id="{0DCB8B65-B310-4AEC-90B8-86258DDDEA82}"/>
              </a:ext>
            </a:extLst>
          </p:cNvPr>
          <p:cNvSpPr txBox="1"/>
          <p:nvPr/>
        </p:nvSpPr>
        <p:spPr>
          <a:xfrm>
            <a:off x="967036" y="2590734"/>
            <a:ext cx="2380133" cy="307776"/>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400" b="1" dirty="0">
                <a:solidFill>
                  <a:schemeClr val="tx2">
                    <a:lumMod val="75000"/>
                  </a:schemeClr>
                </a:solidFill>
              </a:rPr>
              <a:t>採用範圍群組做平均數補值</a:t>
            </a:r>
          </a:p>
        </p:txBody>
      </p:sp>
      <p:sp>
        <p:nvSpPr>
          <p:cNvPr id="50" name="矩形 49">
            <a:extLst>
              <a:ext uri="{FF2B5EF4-FFF2-40B4-BE49-F238E27FC236}">
                <a16:creationId xmlns:a16="http://schemas.microsoft.com/office/drawing/2014/main" id="{264A26A1-C593-423E-BDED-80285750ED76}"/>
              </a:ext>
            </a:extLst>
          </p:cNvPr>
          <p:cNvSpPr/>
          <p:nvPr/>
        </p:nvSpPr>
        <p:spPr>
          <a:xfrm>
            <a:off x="4272286" y="1327901"/>
            <a:ext cx="1287532" cy="307777"/>
          </a:xfrm>
          <a:prstGeom prst="rect">
            <a:avLst/>
          </a:prstGeom>
        </p:spPr>
        <p:txBody>
          <a:bodyPr wrap="none">
            <a:spAutoFit/>
          </a:bodyPr>
          <a:lstStyle/>
          <a:p>
            <a:pPr algn="ctr"/>
            <a:r>
              <a:rPr lang="zh-TW" altLang="en-US" sz="14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rPr>
              <a:t>遺失值 </a:t>
            </a:r>
            <a:r>
              <a:rPr lang="en-US" altLang="zh-TW" sz="14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rPr>
              <a:t>: 2278</a:t>
            </a:r>
            <a:endParaRPr lang="zh-TW" altLang="en-US" sz="14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endParaRPr>
          </a:p>
        </p:txBody>
      </p:sp>
      <p:pic>
        <p:nvPicPr>
          <p:cNvPr id="14" name="圖片 13">
            <a:extLst>
              <a:ext uri="{FF2B5EF4-FFF2-40B4-BE49-F238E27FC236}">
                <a16:creationId xmlns:a16="http://schemas.microsoft.com/office/drawing/2014/main" id="{C7006AF1-F870-44A8-9C6B-6E0C43A9A84E}"/>
              </a:ext>
            </a:extLst>
          </p:cNvPr>
          <p:cNvPicPr>
            <a:picLocks noChangeAspect="1"/>
          </p:cNvPicPr>
          <p:nvPr/>
        </p:nvPicPr>
        <p:blipFill>
          <a:blip r:embed="rId3"/>
          <a:stretch>
            <a:fillRect/>
          </a:stretch>
        </p:blipFill>
        <p:spPr>
          <a:xfrm>
            <a:off x="747207" y="3264127"/>
            <a:ext cx="5502673" cy="942534"/>
          </a:xfrm>
          <a:prstGeom prst="rect">
            <a:avLst/>
          </a:prstGeom>
        </p:spPr>
      </p:pic>
      <p:sp>
        <p:nvSpPr>
          <p:cNvPr id="53" name="矩形 52">
            <a:extLst>
              <a:ext uri="{FF2B5EF4-FFF2-40B4-BE49-F238E27FC236}">
                <a16:creationId xmlns:a16="http://schemas.microsoft.com/office/drawing/2014/main" id="{5411D683-2678-49D5-B5E6-8CA91AAA9465}"/>
              </a:ext>
            </a:extLst>
          </p:cNvPr>
          <p:cNvSpPr/>
          <p:nvPr/>
        </p:nvSpPr>
        <p:spPr>
          <a:xfrm>
            <a:off x="4271490" y="3217136"/>
            <a:ext cx="237530" cy="942534"/>
          </a:xfrm>
          <a:prstGeom prst="rect">
            <a:avLst/>
          </a:prstGeom>
          <a:noFill/>
          <a:ln w="28575">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341C4510-610F-4F6F-A393-C38B64BC2296}"/>
              </a:ext>
            </a:extLst>
          </p:cNvPr>
          <p:cNvSpPr/>
          <p:nvPr/>
        </p:nvSpPr>
        <p:spPr>
          <a:xfrm>
            <a:off x="2601646" y="4419945"/>
            <a:ext cx="1628971" cy="369332"/>
          </a:xfrm>
          <a:prstGeom prst="rect">
            <a:avLst/>
          </a:prstGeom>
        </p:spPr>
        <p:txBody>
          <a:bodyPr wrap="none">
            <a:spAutoFit/>
          </a:bodyPr>
          <a:lstStyle/>
          <a:p>
            <a:pPr algn="ctr"/>
            <a:r>
              <a:rPr lang="zh-TW" altLang="en-US"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清除特殊符號</a:t>
            </a:r>
          </a:p>
        </p:txBody>
      </p:sp>
      <p:sp>
        <p:nvSpPr>
          <p:cNvPr id="63" name="矩形 62">
            <a:extLst>
              <a:ext uri="{FF2B5EF4-FFF2-40B4-BE49-F238E27FC236}">
                <a16:creationId xmlns:a16="http://schemas.microsoft.com/office/drawing/2014/main" id="{FA2F570C-0F1E-4B7E-B82C-8E359BFA3028}"/>
              </a:ext>
            </a:extLst>
          </p:cNvPr>
          <p:cNvSpPr/>
          <p:nvPr/>
        </p:nvSpPr>
        <p:spPr>
          <a:xfrm>
            <a:off x="8307171" y="3175399"/>
            <a:ext cx="1569660" cy="369332"/>
          </a:xfrm>
          <a:prstGeom prst="rect">
            <a:avLst/>
          </a:prstGeom>
        </p:spPr>
        <p:txBody>
          <a:bodyPr wrap="none">
            <a:spAutoFit/>
          </a:bodyPr>
          <a:lstStyle/>
          <a:p>
            <a:pPr algn="ctr"/>
            <a:r>
              <a:rPr lang="zh-TW" altLang="en-US"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商品來源統計</a:t>
            </a:r>
          </a:p>
        </p:txBody>
      </p:sp>
      <p:pic>
        <p:nvPicPr>
          <p:cNvPr id="16" name="圖片 15">
            <a:extLst>
              <a:ext uri="{FF2B5EF4-FFF2-40B4-BE49-F238E27FC236}">
                <a16:creationId xmlns:a16="http://schemas.microsoft.com/office/drawing/2014/main" id="{23AA7F75-497F-4B1F-9B3C-815E79A8A943}"/>
              </a:ext>
            </a:extLst>
          </p:cNvPr>
          <p:cNvPicPr>
            <a:picLocks noChangeAspect="1"/>
          </p:cNvPicPr>
          <p:nvPr/>
        </p:nvPicPr>
        <p:blipFill>
          <a:blip r:embed="rId4"/>
          <a:stretch>
            <a:fillRect/>
          </a:stretch>
        </p:blipFill>
        <p:spPr>
          <a:xfrm>
            <a:off x="769705" y="4864427"/>
            <a:ext cx="5373964" cy="1166150"/>
          </a:xfrm>
          <a:prstGeom prst="rect">
            <a:avLst/>
          </a:prstGeom>
        </p:spPr>
      </p:pic>
      <p:sp>
        <p:nvSpPr>
          <p:cNvPr id="70" name="矩形 69">
            <a:extLst>
              <a:ext uri="{FF2B5EF4-FFF2-40B4-BE49-F238E27FC236}">
                <a16:creationId xmlns:a16="http://schemas.microsoft.com/office/drawing/2014/main" id="{D8C8E370-F942-422D-92C9-0D3CED79EE1D}"/>
              </a:ext>
            </a:extLst>
          </p:cNvPr>
          <p:cNvSpPr/>
          <p:nvPr/>
        </p:nvSpPr>
        <p:spPr>
          <a:xfrm>
            <a:off x="3008515" y="5240971"/>
            <a:ext cx="338654" cy="128471"/>
          </a:xfrm>
          <a:prstGeom prst="rect">
            <a:avLst/>
          </a:prstGeom>
          <a:noFill/>
          <a:ln w="28575">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F2E69EB3-EB81-4732-A806-1F59DAC05A1B}"/>
              </a:ext>
            </a:extLst>
          </p:cNvPr>
          <p:cNvSpPr/>
          <p:nvPr/>
        </p:nvSpPr>
        <p:spPr>
          <a:xfrm>
            <a:off x="3086103" y="5874440"/>
            <a:ext cx="272225" cy="156137"/>
          </a:xfrm>
          <a:prstGeom prst="rect">
            <a:avLst/>
          </a:prstGeom>
          <a:noFill/>
          <a:ln w="28575">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825ECF03-F69A-4FEC-807F-BB78A57E45F4}"/>
              </a:ext>
            </a:extLst>
          </p:cNvPr>
          <p:cNvSpPr/>
          <p:nvPr/>
        </p:nvSpPr>
        <p:spPr>
          <a:xfrm>
            <a:off x="8388591" y="1364902"/>
            <a:ext cx="1338828" cy="369332"/>
          </a:xfrm>
          <a:prstGeom prst="rect">
            <a:avLst/>
          </a:prstGeom>
        </p:spPr>
        <p:txBody>
          <a:bodyPr wrap="none">
            <a:spAutoFit/>
          </a:bodyPr>
          <a:lstStyle/>
          <a:p>
            <a:pPr algn="ctr"/>
            <a:r>
              <a:rPr lang="zh-TW" altLang="en-US"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幣值統一化</a:t>
            </a:r>
          </a:p>
        </p:txBody>
      </p:sp>
      <p:pic>
        <p:nvPicPr>
          <p:cNvPr id="19" name="圖片 18">
            <a:extLst>
              <a:ext uri="{FF2B5EF4-FFF2-40B4-BE49-F238E27FC236}">
                <a16:creationId xmlns:a16="http://schemas.microsoft.com/office/drawing/2014/main" id="{CF8CADFE-BE2D-47B5-AECB-0554057206F5}"/>
              </a:ext>
            </a:extLst>
          </p:cNvPr>
          <p:cNvPicPr>
            <a:picLocks noChangeAspect="1"/>
          </p:cNvPicPr>
          <p:nvPr/>
        </p:nvPicPr>
        <p:blipFill rotWithShape="1">
          <a:blip r:embed="rId5"/>
          <a:srcRect b="50976"/>
          <a:stretch/>
        </p:blipFill>
        <p:spPr>
          <a:xfrm>
            <a:off x="6772374" y="1753448"/>
            <a:ext cx="4675277" cy="1120856"/>
          </a:xfrm>
          <a:prstGeom prst="rect">
            <a:avLst/>
          </a:prstGeom>
        </p:spPr>
      </p:pic>
      <p:sp>
        <p:nvSpPr>
          <p:cNvPr id="81" name="矩形 80">
            <a:extLst>
              <a:ext uri="{FF2B5EF4-FFF2-40B4-BE49-F238E27FC236}">
                <a16:creationId xmlns:a16="http://schemas.microsoft.com/office/drawing/2014/main" id="{664A5B84-4B41-4A56-8C32-F0C09B760C13}"/>
              </a:ext>
            </a:extLst>
          </p:cNvPr>
          <p:cNvSpPr/>
          <p:nvPr/>
        </p:nvSpPr>
        <p:spPr>
          <a:xfrm>
            <a:off x="10222748" y="1940550"/>
            <a:ext cx="225769" cy="905509"/>
          </a:xfrm>
          <a:prstGeom prst="rect">
            <a:avLst/>
          </a:prstGeom>
          <a:noFill/>
          <a:ln w="28575">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文字方塊 81">
            <a:extLst>
              <a:ext uri="{FF2B5EF4-FFF2-40B4-BE49-F238E27FC236}">
                <a16:creationId xmlns:a16="http://schemas.microsoft.com/office/drawing/2014/main" id="{AFC0D197-43DA-4093-8E40-6D98F0F781B8}"/>
              </a:ext>
            </a:extLst>
          </p:cNvPr>
          <p:cNvSpPr txBox="1"/>
          <p:nvPr/>
        </p:nvSpPr>
        <p:spPr>
          <a:xfrm>
            <a:off x="6788658" y="2575031"/>
            <a:ext cx="1217503" cy="307777"/>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400" b="1" dirty="0">
                <a:solidFill>
                  <a:schemeClr val="tx2">
                    <a:lumMod val="75000"/>
                  </a:schemeClr>
                </a:solidFill>
              </a:rPr>
              <a:t>轉化成美金</a:t>
            </a:r>
          </a:p>
        </p:txBody>
      </p:sp>
      <p:sp>
        <p:nvSpPr>
          <p:cNvPr id="84" name="矩形: 圓角 83">
            <a:extLst>
              <a:ext uri="{FF2B5EF4-FFF2-40B4-BE49-F238E27FC236}">
                <a16:creationId xmlns:a16="http://schemas.microsoft.com/office/drawing/2014/main" id="{ACE941F3-8E1A-4A09-9AA6-07AA2BDB9D46}"/>
              </a:ext>
            </a:extLst>
          </p:cNvPr>
          <p:cNvSpPr/>
          <p:nvPr/>
        </p:nvSpPr>
        <p:spPr>
          <a:xfrm>
            <a:off x="6472525" y="3022876"/>
            <a:ext cx="5127826" cy="3227004"/>
          </a:xfrm>
          <a:prstGeom prst="roundRect">
            <a:avLst/>
          </a:prstGeom>
          <a:noFill/>
          <a:ln w="38100">
            <a:solidFill>
              <a:srgbClr val="0070C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片 23">
            <a:extLst>
              <a:ext uri="{FF2B5EF4-FFF2-40B4-BE49-F238E27FC236}">
                <a16:creationId xmlns:a16="http://schemas.microsoft.com/office/drawing/2014/main" id="{2DBD2D08-0596-48D0-94B7-E2BE65515148}"/>
              </a:ext>
            </a:extLst>
          </p:cNvPr>
          <p:cNvPicPr>
            <a:picLocks noChangeAspect="1"/>
          </p:cNvPicPr>
          <p:nvPr/>
        </p:nvPicPr>
        <p:blipFill>
          <a:blip r:embed="rId6"/>
          <a:stretch>
            <a:fillRect/>
          </a:stretch>
        </p:blipFill>
        <p:spPr>
          <a:xfrm>
            <a:off x="6512341" y="3604429"/>
            <a:ext cx="2338696" cy="1985932"/>
          </a:xfrm>
          <a:prstGeom prst="rect">
            <a:avLst/>
          </a:prstGeom>
        </p:spPr>
      </p:pic>
      <p:pic>
        <p:nvPicPr>
          <p:cNvPr id="25" name="圖片 24">
            <a:extLst>
              <a:ext uri="{FF2B5EF4-FFF2-40B4-BE49-F238E27FC236}">
                <a16:creationId xmlns:a16="http://schemas.microsoft.com/office/drawing/2014/main" id="{7BAD45E9-6792-4058-83FC-77DF1759A69E}"/>
              </a:ext>
            </a:extLst>
          </p:cNvPr>
          <p:cNvPicPr>
            <a:picLocks noChangeAspect="1"/>
          </p:cNvPicPr>
          <p:nvPr/>
        </p:nvPicPr>
        <p:blipFill>
          <a:blip r:embed="rId7"/>
          <a:stretch>
            <a:fillRect/>
          </a:stretch>
        </p:blipFill>
        <p:spPr>
          <a:xfrm>
            <a:off x="9240937" y="3580214"/>
            <a:ext cx="2181358" cy="2010147"/>
          </a:xfrm>
          <a:prstGeom prst="rect">
            <a:avLst/>
          </a:prstGeom>
        </p:spPr>
      </p:pic>
      <p:sp>
        <p:nvSpPr>
          <p:cNvPr id="87" name="文字方塊 86">
            <a:extLst>
              <a:ext uri="{FF2B5EF4-FFF2-40B4-BE49-F238E27FC236}">
                <a16:creationId xmlns:a16="http://schemas.microsoft.com/office/drawing/2014/main" id="{FB0AAAEE-85DC-47B3-AAD7-7720FF90BE46}"/>
              </a:ext>
            </a:extLst>
          </p:cNvPr>
          <p:cNvSpPr txBox="1"/>
          <p:nvPr/>
        </p:nvSpPr>
        <p:spPr>
          <a:xfrm>
            <a:off x="6785635" y="5709757"/>
            <a:ext cx="3518694" cy="307777"/>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400" b="1" dirty="0">
                <a:solidFill>
                  <a:schemeClr val="tx2">
                    <a:lumMod val="75000"/>
                  </a:schemeClr>
                </a:solidFill>
              </a:rPr>
              <a:t>清除重複值 再用</a:t>
            </a:r>
            <a:r>
              <a:rPr lang="en-US" altLang="zh-TW" sz="1400" b="1" dirty="0">
                <a:solidFill>
                  <a:schemeClr val="tx2">
                    <a:lumMod val="75000"/>
                  </a:schemeClr>
                </a:solidFill>
              </a:rPr>
              <a:t>Amazon</a:t>
            </a:r>
            <a:r>
              <a:rPr lang="zh-TW" altLang="en-US" sz="1400" b="1" dirty="0">
                <a:solidFill>
                  <a:schemeClr val="tx2">
                    <a:lumMod val="75000"/>
                  </a:schemeClr>
                </a:solidFill>
              </a:rPr>
              <a:t>補類別缺失值</a:t>
            </a:r>
          </a:p>
        </p:txBody>
      </p:sp>
      <p:sp>
        <p:nvSpPr>
          <p:cNvPr id="88" name="矩形 87">
            <a:extLst>
              <a:ext uri="{FF2B5EF4-FFF2-40B4-BE49-F238E27FC236}">
                <a16:creationId xmlns:a16="http://schemas.microsoft.com/office/drawing/2014/main" id="{F868E51D-7BC6-415C-8A0F-17608FA2B58E}"/>
              </a:ext>
            </a:extLst>
          </p:cNvPr>
          <p:cNvSpPr/>
          <p:nvPr/>
        </p:nvSpPr>
        <p:spPr>
          <a:xfrm>
            <a:off x="9543139" y="3666817"/>
            <a:ext cx="1484702" cy="307777"/>
          </a:xfrm>
          <a:prstGeom prst="rect">
            <a:avLst/>
          </a:prstGeom>
        </p:spPr>
        <p:txBody>
          <a:bodyPr wrap="none">
            <a:spAutoFit/>
          </a:bodyPr>
          <a:lstStyle/>
          <a:p>
            <a:pPr algn="ctr"/>
            <a:r>
              <a:rPr lang="zh-TW" altLang="en-US" sz="1400" b="1" dirty="0">
                <a:solidFill>
                  <a:srgbClr val="37BAE8"/>
                </a:solidFill>
                <a:latin typeface="微軟正黑體" panose="020B0604030504040204" pitchFamily="34" charset="-120"/>
                <a:ea typeface="微軟正黑體" panose="020B0604030504040204" pitchFamily="34" charset="-120"/>
                <a:cs typeface="Arial" panose="020B0604020202020204" pitchFamily="34" charset="0"/>
              </a:rPr>
              <a:t>商品總數</a:t>
            </a:r>
            <a:r>
              <a:rPr lang="en-US" altLang="zh-TW" sz="1400" b="1" dirty="0">
                <a:solidFill>
                  <a:srgbClr val="37BAE8"/>
                </a:solidFill>
                <a:latin typeface="微軟正黑體" panose="020B0604030504040204" pitchFamily="34" charset="-120"/>
                <a:ea typeface="微軟正黑體" panose="020B0604030504040204" pitchFamily="34" charset="-120"/>
                <a:cs typeface="Arial" panose="020B0604020202020204" pitchFamily="34" charset="0"/>
              </a:rPr>
              <a:t>:91873</a:t>
            </a:r>
            <a:endParaRPr lang="zh-TW" altLang="en-US" sz="1400" b="1" dirty="0">
              <a:solidFill>
                <a:srgbClr val="37BAE8"/>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0" name="文字方塊 29">
            <a:extLst>
              <a:ext uri="{FF2B5EF4-FFF2-40B4-BE49-F238E27FC236}">
                <a16:creationId xmlns:a16="http://schemas.microsoft.com/office/drawing/2014/main" id="{63DC979A-721C-4ECF-87EF-8E71ADF6CF7D}"/>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E</a:t>
            </a:r>
            <a:r>
              <a:rPr lang="en-US" altLang="zh-TW" sz="2800" b="1" dirty="0">
                <a:solidFill>
                  <a:srgbClr val="FFC000"/>
                </a:solidFill>
                <a:latin typeface="Helvetica" panose="020B0604020202020204" pitchFamily="34" charset="0"/>
                <a:ea typeface="微軟正黑體" panose="020B0604030504040204" pitchFamily="34" charset="-120"/>
                <a:cs typeface="Helvetica" panose="020B0604020202020204" pitchFamily="34" charset="0"/>
              </a:rPr>
              <a:t>T</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L - Transform   </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cxnSp>
        <p:nvCxnSpPr>
          <p:cNvPr id="31" name="直線單箭頭接點 30">
            <a:extLst>
              <a:ext uri="{FF2B5EF4-FFF2-40B4-BE49-F238E27FC236}">
                <a16:creationId xmlns:a16="http://schemas.microsoft.com/office/drawing/2014/main" id="{EDF18461-05D6-4A46-9335-FFD70CBA4C69}"/>
              </a:ext>
            </a:extLst>
          </p:cNvPr>
          <p:cNvCxnSpPr>
            <a:cxnSpLocks/>
          </p:cNvCxnSpPr>
          <p:nvPr/>
        </p:nvCxnSpPr>
        <p:spPr>
          <a:xfrm>
            <a:off x="8901837" y="4579822"/>
            <a:ext cx="256854"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32" name="直線單箭頭接點 31">
            <a:extLst>
              <a:ext uri="{FF2B5EF4-FFF2-40B4-BE49-F238E27FC236}">
                <a16:creationId xmlns:a16="http://schemas.microsoft.com/office/drawing/2014/main" id="{24F81988-E293-4183-BCA3-6408E37F7F3E}"/>
              </a:ext>
            </a:extLst>
          </p:cNvPr>
          <p:cNvCxnSpPr>
            <a:cxnSpLocks/>
          </p:cNvCxnSpPr>
          <p:nvPr/>
        </p:nvCxnSpPr>
        <p:spPr>
          <a:xfrm rot="16200000" flipH="1" flipV="1">
            <a:off x="3346606" y="3005421"/>
            <a:ext cx="256854" cy="0"/>
          </a:xfrm>
          <a:prstGeom prst="straightConnector1">
            <a:avLst/>
          </a:prstGeom>
          <a:ln w="47625">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26" name="群組 25">
            <a:extLst>
              <a:ext uri="{FF2B5EF4-FFF2-40B4-BE49-F238E27FC236}">
                <a16:creationId xmlns:a16="http://schemas.microsoft.com/office/drawing/2014/main" id="{3AC8560F-E905-466E-ADB7-29F24F138DB8}"/>
              </a:ext>
            </a:extLst>
          </p:cNvPr>
          <p:cNvGrpSpPr/>
          <p:nvPr/>
        </p:nvGrpSpPr>
        <p:grpSpPr>
          <a:xfrm>
            <a:off x="6315613" y="261142"/>
            <a:ext cx="3552287" cy="683557"/>
            <a:chOff x="6315613" y="261142"/>
            <a:chExt cx="3552287" cy="683557"/>
          </a:xfrm>
        </p:grpSpPr>
        <p:sp>
          <p:nvSpPr>
            <p:cNvPr id="27" name="矩形: 圓角 26">
              <a:extLst>
                <a:ext uri="{FF2B5EF4-FFF2-40B4-BE49-F238E27FC236}">
                  <a16:creationId xmlns:a16="http://schemas.microsoft.com/office/drawing/2014/main" id="{14B05F1D-2948-4DE0-A997-B41E763762E8}"/>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B805C2E4-C3B7-4C50-8BAD-236EF01B313A}"/>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進度條">
              <a:extLst>
                <a:ext uri="{FF2B5EF4-FFF2-40B4-BE49-F238E27FC236}">
                  <a16:creationId xmlns:a16="http://schemas.microsoft.com/office/drawing/2014/main" id="{28BDF541-D3C0-4F5D-9A4E-D626D7703EED}"/>
                </a:ext>
              </a:extLst>
            </p:cNvPr>
            <p:cNvSpPr/>
            <p:nvPr/>
          </p:nvSpPr>
          <p:spPr>
            <a:xfrm>
              <a:off x="6624042" y="471562"/>
              <a:ext cx="1800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AD5D0AC1-A0CC-4374-848E-67BD6026AEFA}"/>
                </a:ext>
              </a:extLst>
            </p:cNvPr>
            <p:cNvSpPr/>
            <p:nvPr/>
          </p:nvSpPr>
          <p:spPr>
            <a:xfrm>
              <a:off x="8052622"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a:extLst>
                <a:ext uri="{FF2B5EF4-FFF2-40B4-BE49-F238E27FC236}">
                  <a16:creationId xmlns:a16="http://schemas.microsoft.com/office/drawing/2014/main" id="{F90A626A-D9E8-4F3F-B6A3-1C37B546B332}"/>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D45DDC70-7312-4673-859E-9AAAC2F68EFF}"/>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71428CBF-12FC-43AB-919E-190E6E7E8C1E}"/>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9009C4E8-8665-4122-AD14-BBFB4A5672B0}"/>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7866E10F-00F2-42DA-A33A-49534259A82A}"/>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標題 5">
              <a:extLst>
                <a:ext uri="{FF2B5EF4-FFF2-40B4-BE49-F238E27FC236}">
                  <a16:creationId xmlns:a16="http://schemas.microsoft.com/office/drawing/2014/main" id="{52523F06-5466-443A-8C10-91B2BB622CAC}"/>
                </a:ext>
              </a:extLst>
            </p:cNvPr>
            <p:cNvSpPr txBox="1">
              <a:spLocks/>
            </p:cNvSpPr>
            <p:nvPr/>
          </p:nvSpPr>
          <p:spPr>
            <a:xfrm>
              <a:off x="7593692"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06</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0" name="標題 5">
              <a:extLst>
                <a:ext uri="{FF2B5EF4-FFF2-40B4-BE49-F238E27FC236}">
                  <a16:creationId xmlns:a16="http://schemas.microsoft.com/office/drawing/2014/main" id="{4D03ED6C-C1E3-464B-8E2F-6B1CFD0BC3A7}"/>
                </a:ext>
              </a:extLst>
            </p:cNvPr>
            <p:cNvSpPr txBox="1">
              <a:spLocks/>
            </p:cNvSpPr>
            <p:nvPr/>
          </p:nvSpPr>
          <p:spPr>
            <a:xfrm>
              <a:off x="7791559"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en-US" altLang="zh-TW" sz="1200" dirty="0"/>
                <a:t>ETL</a:t>
              </a:r>
              <a:endParaRPr lang="zh-TW" altLang="en-US" sz="1200" dirty="0"/>
            </a:p>
          </p:txBody>
        </p:sp>
        <p:sp>
          <p:nvSpPr>
            <p:cNvPr id="41" name="橢圓 40">
              <a:extLst>
                <a:ext uri="{FF2B5EF4-FFF2-40B4-BE49-F238E27FC236}">
                  <a16:creationId xmlns:a16="http://schemas.microsoft.com/office/drawing/2014/main" id="{EF97C125-C38D-40F2-B539-2FD539747D53}"/>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橢圓 41">
              <a:extLst>
                <a:ext uri="{FF2B5EF4-FFF2-40B4-BE49-F238E27FC236}">
                  <a16:creationId xmlns:a16="http://schemas.microsoft.com/office/drawing/2014/main" id="{D37F3FBE-78F3-4F0F-8D9E-DA96ACE59553}"/>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1CEC3CD2-BE3C-42D2-9977-B34207955631}"/>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C41E40A8-880E-429F-A66D-9A52F0ADE4D6}"/>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0E5680F7-38E2-425D-BF96-4B69F0AC57AC}"/>
              </a:ext>
            </a:extLst>
          </p:cNvPr>
          <p:cNvSpPr>
            <a:spLocks noGrp="1"/>
          </p:cNvSpPr>
          <p:nvPr>
            <p:ph type="sldNum" sz="quarter" idx="12"/>
          </p:nvPr>
        </p:nvSpPr>
        <p:spPr/>
        <p:txBody>
          <a:bodyPr/>
          <a:lstStyle/>
          <a:p>
            <a:fld id="{707EBC05-AD4A-43C3-A6DF-1409246104C0}" type="slidenum">
              <a:rPr lang="zh-TW" altLang="en-US" smtClean="0"/>
              <a:pPr/>
              <a:t>50</a:t>
            </a:fld>
            <a:endParaRPr lang="zh-TW" altLang="en-US" dirty="0"/>
          </a:p>
        </p:txBody>
      </p:sp>
    </p:spTree>
    <p:extLst>
      <p:ext uri="{BB962C8B-B14F-4D97-AF65-F5344CB8AC3E}">
        <p14:creationId xmlns:p14="http://schemas.microsoft.com/office/powerpoint/2010/main" val="1525644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F8D596A-0C5D-4879-AAB7-72BEDC24EDF1}"/>
              </a:ext>
            </a:extLst>
          </p:cNvPr>
          <p:cNvPicPr>
            <a:picLocks noChangeAspect="1"/>
          </p:cNvPicPr>
          <p:nvPr/>
        </p:nvPicPr>
        <p:blipFill rotWithShape="1">
          <a:blip r:embed="rId2"/>
          <a:srcRect r="5159"/>
          <a:stretch/>
        </p:blipFill>
        <p:spPr>
          <a:xfrm>
            <a:off x="3352594" y="1453811"/>
            <a:ext cx="7403301" cy="1237624"/>
          </a:xfrm>
          <a:prstGeom prst="rect">
            <a:avLst/>
          </a:prstGeom>
        </p:spPr>
      </p:pic>
      <p:pic>
        <p:nvPicPr>
          <p:cNvPr id="11" name="圖片 10">
            <a:extLst>
              <a:ext uri="{FF2B5EF4-FFF2-40B4-BE49-F238E27FC236}">
                <a16:creationId xmlns:a16="http://schemas.microsoft.com/office/drawing/2014/main" id="{72BCC212-34B6-420E-8DAC-DC0F84787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173" y="1342183"/>
            <a:ext cx="1511863" cy="778610"/>
          </a:xfrm>
          <a:prstGeom prst="rect">
            <a:avLst/>
          </a:prstGeom>
        </p:spPr>
      </p:pic>
      <p:sp>
        <p:nvSpPr>
          <p:cNvPr id="34" name="矩形 33">
            <a:extLst>
              <a:ext uri="{FF2B5EF4-FFF2-40B4-BE49-F238E27FC236}">
                <a16:creationId xmlns:a16="http://schemas.microsoft.com/office/drawing/2014/main" id="{5C82CF90-83C1-480B-B8C8-8E8D426C9FF7}"/>
              </a:ext>
            </a:extLst>
          </p:cNvPr>
          <p:cNvSpPr/>
          <p:nvPr/>
        </p:nvSpPr>
        <p:spPr>
          <a:xfrm>
            <a:off x="1204964" y="2206778"/>
            <a:ext cx="1667444" cy="338554"/>
          </a:xfrm>
          <a:prstGeom prst="rect">
            <a:avLst/>
          </a:prstGeom>
        </p:spPr>
        <p:txBody>
          <a:bodyPr wrap="none">
            <a:spAutoFit/>
          </a:bodyPr>
          <a:lstStyle/>
          <a:p>
            <a:pPr algn="ctr"/>
            <a:r>
              <a:rPr lang="zh-TW" altLang="en-US" sz="16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存入商品</a:t>
            </a:r>
            <a:r>
              <a:rPr lang="en-US" altLang="zh-TW" sz="16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:91873</a:t>
            </a:r>
            <a:endParaRPr lang="zh-TW" altLang="en-US" sz="16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36" name="文字方塊 35">
            <a:extLst>
              <a:ext uri="{FF2B5EF4-FFF2-40B4-BE49-F238E27FC236}">
                <a16:creationId xmlns:a16="http://schemas.microsoft.com/office/drawing/2014/main" id="{74789720-9952-4896-B5E7-681178E08574}"/>
              </a:ext>
            </a:extLst>
          </p:cNvPr>
          <p:cNvSpPr txBox="1"/>
          <p:nvPr/>
        </p:nvSpPr>
        <p:spPr>
          <a:xfrm>
            <a:off x="908611" y="2883398"/>
            <a:ext cx="2312261" cy="338554"/>
          </a:xfrm>
          <a:prstGeom prst="rect">
            <a:avLst/>
          </a:prstGeom>
          <a:solidFill>
            <a:srgbClr val="F9D6AF"/>
          </a:solidFill>
        </p:spPr>
        <p:txBody>
          <a:bodyPr wrap="square" rtlCol="0">
            <a:spAutoFit/>
          </a:bodyPr>
          <a:lstStyle>
            <a:defPPr>
              <a:defRPr lang="zh-TW"/>
            </a:defPPr>
            <a:lvl1pPr>
              <a:defRPr sz="2000">
                <a:solidFill>
                  <a:srgbClr val="4285F4"/>
                </a:solidFill>
                <a:latin typeface="微軟正黑體" panose="020B0604030504040204" pitchFamily="34" charset="-120"/>
                <a:ea typeface="微軟正黑體" panose="020B0604030504040204" pitchFamily="34" charset="-120"/>
              </a:defRPr>
            </a:lvl1pPr>
          </a:lstStyle>
          <a:p>
            <a:pPr algn="ctr"/>
            <a:r>
              <a:rPr lang="zh-TW" altLang="en-US" sz="1600" b="1" dirty="0">
                <a:solidFill>
                  <a:schemeClr val="tx2">
                    <a:lumMod val="75000"/>
                  </a:schemeClr>
                </a:solidFill>
              </a:rPr>
              <a:t>資料庫建立</a:t>
            </a:r>
          </a:p>
        </p:txBody>
      </p:sp>
      <p:sp>
        <p:nvSpPr>
          <p:cNvPr id="37" name="矩形 36">
            <a:extLst>
              <a:ext uri="{FF2B5EF4-FFF2-40B4-BE49-F238E27FC236}">
                <a16:creationId xmlns:a16="http://schemas.microsoft.com/office/drawing/2014/main" id="{9E9253F6-E1E0-4D53-89E7-D93265EA1D87}"/>
              </a:ext>
            </a:extLst>
          </p:cNvPr>
          <p:cNvSpPr/>
          <p:nvPr/>
        </p:nvSpPr>
        <p:spPr>
          <a:xfrm>
            <a:off x="873099" y="3329901"/>
            <a:ext cx="2988173" cy="338554"/>
          </a:xfrm>
          <a:prstGeom prst="rect">
            <a:avLst/>
          </a:prstGeom>
        </p:spPr>
        <p:txBody>
          <a:bodyPr wrap="square">
            <a:spAutoFit/>
          </a:bodyPr>
          <a:lstStyle/>
          <a:p>
            <a:r>
              <a:rPr lang="en-US" altLang="zh-TW"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1. </a:t>
            </a:r>
            <a:r>
              <a:rPr lang="zh-TW" altLang="en-US"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製作參照圖表了解表格屬性</a:t>
            </a:r>
          </a:p>
        </p:txBody>
      </p:sp>
      <p:sp>
        <p:nvSpPr>
          <p:cNvPr id="38" name="矩形 37">
            <a:extLst>
              <a:ext uri="{FF2B5EF4-FFF2-40B4-BE49-F238E27FC236}">
                <a16:creationId xmlns:a16="http://schemas.microsoft.com/office/drawing/2014/main" id="{52700021-90BB-47EB-95F6-F865FADEC187}"/>
              </a:ext>
            </a:extLst>
          </p:cNvPr>
          <p:cNvSpPr/>
          <p:nvPr/>
        </p:nvSpPr>
        <p:spPr>
          <a:xfrm>
            <a:off x="873099" y="3689860"/>
            <a:ext cx="2260555" cy="338554"/>
          </a:xfrm>
          <a:prstGeom prst="rect">
            <a:avLst/>
          </a:prstGeom>
        </p:spPr>
        <p:txBody>
          <a:bodyPr wrap="none">
            <a:spAutoFit/>
          </a:bodyPr>
          <a:lstStyle/>
          <a:p>
            <a:r>
              <a:rPr lang="en-US" altLang="zh-TW"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2. </a:t>
            </a:r>
            <a:r>
              <a:rPr lang="zh-TW" altLang="en-US"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建立各個表格關聯性</a:t>
            </a:r>
          </a:p>
        </p:txBody>
      </p:sp>
      <p:sp>
        <p:nvSpPr>
          <p:cNvPr id="39" name="矩形 38">
            <a:extLst>
              <a:ext uri="{FF2B5EF4-FFF2-40B4-BE49-F238E27FC236}">
                <a16:creationId xmlns:a16="http://schemas.microsoft.com/office/drawing/2014/main" id="{54A4852F-E872-4226-A98D-7288E4D61C9C}"/>
              </a:ext>
            </a:extLst>
          </p:cNvPr>
          <p:cNvSpPr/>
          <p:nvPr/>
        </p:nvSpPr>
        <p:spPr>
          <a:xfrm>
            <a:off x="873099" y="4080598"/>
            <a:ext cx="1850186" cy="338554"/>
          </a:xfrm>
          <a:prstGeom prst="rect">
            <a:avLst/>
          </a:prstGeom>
        </p:spPr>
        <p:txBody>
          <a:bodyPr wrap="none">
            <a:spAutoFit/>
          </a:bodyPr>
          <a:lstStyle/>
          <a:p>
            <a:r>
              <a:rPr lang="en-US" altLang="zh-TW"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3. </a:t>
            </a:r>
            <a:r>
              <a:rPr lang="zh-TW" altLang="en-US" sz="1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正則化表格建立</a:t>
            </a:r>
          </a:p>
        </p:txBody>
      </p:sp>
      <p:grpSp>
        <p:nvGrpSpPr>
          <p:cNvPr id="17" name="群組 16">
            <a:extLst>
              <a:ext uri="{FF2B5EF4-FFF2-40B4-BE49-F238E27FC236}">
                <a16:creationId xmlns:a16="http://schemas.microsoft.com/office/drawing/2014/main" id="{9B8D2D72-B080-46B3-AB52-AFD90B9FD6BC}"/>
              </a:ext>
            </a:extLst>
          </p:cNvPr>
          <p:cNvGrpSpPr/>
          <p:nvPr/>
        </p:nvGrpSpPr>
        <p:grpSpPr>
          <a:xfrm>
            <a:off x="4184621" y="2873204"/>
            <a:ext cx="6419764" cy="3581434"/>
            <a:chOff x="3687472" y="2873204"/>
            <a:chExt cx="6419764" cy="3581434"/>
          </a:xfrm>
        </p:grpSpPr>
        <p:pic>
          <p:nvPicPr>
            <p:cNvPr id="15" name="圖片 14">
              <a:extLst>
                <a:ext uri="{FF2B5EF4-FFF2-40B4-BE49-F238E27FC236}">
                  <a16:creationId xmlns:a16="http://schemas.microsoft.com/office/drawing/2014/main" id="{E070C9DE-A459-47FA-967D-3FDCEB6EB9F9}"/>
                </a:ext>
              </a:extLst>
            </p:cNvPr>
            <p:cNvPicPr>
              <a:picLocks noChangeAspect="1"/>
            </p:cNvPicPr>
            <p:nvPr/>
          </p:nvPicPr>
          <p:blipFill rotWithShape="1">
            <a:blip r:embed="rId4"/>
            <a:srcRect b="6344"/>
            <a:stretch/>
          </p:blipFill>
          <p:spPr>
            <a:xfrm>
              <a:off x="3687472" y="3052752"/>
              <a:ext cx="6419764" cy="3401886"/>
            </a:xfrm>
            <a:prstGeom prst="rect">
              <a:avLst/>
            </a:prstGeom>
          </p:spPr>
        </p:pic>
        <p:sp>
          <p:nvSpPr>
            <p:cNvPr id="40" name="矩形 39">
              <a:extLst>
                <a:ext uri="{FF2B5EF4-FFF2-40B4-BE49-F238E27FC236}">
                  <a16:creationId xmlns:a16="http://schemas.microsoft.com/office/drawing/2014/main" id="{8929CE51-BB0F-4250-9C32-F3298EE84691}"/>
                </a:ext>
              </a:extLst>
            </p:cNvPr>
            <p:cNvSpPr/>
            <p:nvPr/>
          </p:nvSpPr>
          <p:spPr>
            <a:xfrm>
              <a:off x="4317068" y="2873204"/>
              <a:ext cx="543739" cy="307777"/>
            </a:xfrm>
            <a:prstGeom prst="rect">
              <a:avLst/>
            </a:prstGeom>
          </p:spPr>
          <p:txBody>
            <a:bodyPr wrap="none">
              <a:spAutoFit/>
            </a:bodyPr>
            <a:lstStyle/>
            <a:p>
              <a:pPr algn="ctr"/>
              <a:r>
                <a:rPr lang="zh-TW" altLang="en-US" sz="14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產品</a:t>
              </a:r>
            </a:p>
          </p:txBody>
        </p:sp>
        <p:sp>
          <p:nvSpPr>
            <p:cNvPr id="41" name="矩形 40">
              <a:extLst>
                <a:ext uri="{FF2B5EF4-FFF2-40B4-BE49-F238E27FC236}">
                  <a16:creationId xmlns:a16="http://schemas.microsoft.com/office/drawing/2014/main" id="{08F1B27B-9806-49C1-9818-C77302BAE746}"/>
                </a:ext>
              </a:extLst>
            </p:cNvPr>
            <p:cNvSpPr/>
            <p:nvPr/>
          </p:nvSpPr>
          <p:spPr>
            <a:xfrm>
              <a:off x="6366604" y="2873204"/>
              <a:ext cx="723275" cy="307777"/>
            </a:xfrm>
            <a:prstGeom prst="rect">
              <a:avLst/>
            </a:prstGeom>
          </p:spPr>
          <p:txBody>
            <a:bodyPr wrap="none">
              <a:spAutoFit/>
            </a:bodyPr>
            <a:lstStyle/>
            <a:p>
              <a:pPr algn="ctr"/>
              <a:r>
                <a:rPr lang="zh-TW" altLang="en-US" sz="14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購物籃</a:t>
              </a:r>
            </a:p>
          </p:txBody>
        </p:sp>
        <p:sp>
          <p:nvSpPr>
            <p:cNvPr id="42" name="矩形 41">
              <a:extLst>
                <a:ext uri="{FF2B5EF4-FFF2-40B4-BE49-F238E27FC236}">
                  <a16:creationId xmlns:a16="http://schemas.microsoft.com/office/drawing/2014/main" id="{9DE0EAC0-9F3B-41B1-8739-7572061F1093}"/>
                </a:ext>
              </a:extLst>
            </p:cNvPr>
            <p:cNvSpPr/>
            <p:nvPr/>
          </p:nvSpPr>
          <p:spPr>
            <a:xfrm>
              <a:off x="8461707" y="2873204"/>
              <a:ext cx="902811" cy="307777"/>
            </a:xfrm>
            <a:prstGeom prst="rect">
              <a:avLst/>
            </a:prstGeom>
          </p:spPr>
          <p:txBody>
            <a:bodyPr wrap="none">
              <a:spAutoFit/>
            </a:bodyPr>
            <a:lstStyle/>
            <a:p>
              <a:pPr algn="ctr"/>
              <a:r>
                <a:rPr lang="zh-TW" altLang="en-US" sz="14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會員資料</a:t>
              </a:r>
            </a:p>
          </p:txBody>
        </p:sp>
        <p:sp>
          <p:nvSpPr>
            <p:cNvPr id="43" name="矩形 42">
              <a:extLst>
                <a:ext uri="{FF2B5EF4-FFF2-40B4-BE49-F238E27FC236}">
                  <a16:creationId xmlns:a16="http://schemas.microsoft.com/office/drawing/2014/main" id="{3CD3B80B-7297-40D4-A953-F0F1657B8239}"/>
                </a:ext>
              </a:extLst>
            </p:cNvPr>
            <p:cNvSpPr/>
            <p:nvPr/>
          </p:nvSpPr>
          <p:spPr>
            <a:xfrm>
              <a:off x="8417807" y="4911138"/>
              <a:ext cx="1082348" cy="307777"/>
            </a:xfrm>
            <a:prstGeom prst="rect">
              <a:avLst/>
            </a:prstGeom>
          </p:spPr>
          <p:txBody>
            <a:bodyPr wrap="none">
              <a:spAutoFit/>
            </a:bodyPr>
            <a:lstStyle/>
            <a:p>
              <a:pPr algn="ctr"/>
              <a:r>
                <a:rPr lang="zh-TW" altLang="en-US" sz="14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收銀檯現況</a:t>
              </a:r>
            </a:p>
          </p:txBody>
        </p:sp>
        <p:sp>
          <p:nvSpPr>
            <p:cNvPr id="44" name="矩形 43">
              <a:extLst>
                <a:ext uri="{FF2B5EF4-FFF2-40B4-BE49-F238E27FC236}">
                  <a16:creationId xmlns:a16="http://schemas.microsoft.com/office/drawing/2014/main" id="{16DE433E-CA22-4B37-A6D6-C4629C684F9B}"/>
                </a:ext>
              </a:extLst>
            </p:cNvPr>
            <p:cNvSpPr/>
            <p:nvPr/>
          </p:nvSpPr>
          <p:spPr>
            <a:xfrm>
              <a:off x="6329738" y="4911138"/>
              <a:ext cx="902811" cy="307777"/>
            </a:xfrm>
            <a:prstGeom prst="rect">
              <a:avLst/>
            </a:prstGeom>
          </p:spPr>
          <p:txBody>
            <a:bodyPr wrap="none">
              <a:spAutoFit/>
            </a:bodyPr>
            <a:lstStyle/>
            <a:p>
              <a:pPr algn="ctr"/>
              <a:r>
                <a:rPr lang="zh-TW" altLang="en-US" sz="1400" b="1" dirty="0">
                  <a:solidFill>
                    <a:srgbClr val="333F50"/>
                  </a:solidFill>
                  <a:latin typeface="微軟正黑體" panose="020B0604030504040204" pitchFamily="34" charset="-120"/>
                  <a:ea typeface="微軟正黑體" panose="020B0604030504040204" pitchFamily="34" charset="-120"/>
                  <a:cs typeface="Arial" panose="020B0604020202020204" pitchFamily="34" charset="0"/>
                </a:rPr>
                <a:t>交易明細</a:t>
              </a:r>
            </a:p>
          </p:txBody>
        </p:sp>
      </p:grpSp>
      <p:pic>
        <p:nvPicPr>
          <p:cNvPr id="20" name="圖片 19">
            <a:extLst>
              <a:ext uri="{FF2B5EF4-FFF2-40B4-BE49-F238E27FC236}">
                <a16:creationId xmlns:a16="http://schemas.microsoft.com/office/drawing/2014/main" id="{EB0C632C-0A1E-42D8-956E-03837CE89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3415" y="1468478"/>
            <a:ext cx="373613" cy="224168"/>
          </a:xfrm>
          <a:prstGeom prst="rect">
            <a:avLst/>
          </a:prstGeom>
        </p:spPr>
      </p:pic>
      <p:sp>
        <p:nvSpPr>
          <p:cNvPr id="22" name="文字方塊 21">
            <a:extLst>
              <a:ext uri="{FF2B5EF4-FFF2-40B4-BE49-F238E27FC236}">
                <a16:creationId xmlns:a16="http://schemas.microsoft.com/office/drawing/2014/main" id="{8061E686-12AF-4E5F-AD4E-01D31366109F}"/>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E</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T</a:t>
            </a:r>
            <a:r>
              <a:rPr lang="en-US" altLang="zh-TW" sz="2800" b="1" dirty="0">
                <a:solidFill>
                  <a:srgbClr val="FFC000"/>
                </a:solidFill>
                <a:latin typeface="Helvetica" panose="020B0604020202020204" pitchFamily="34" charset="0"/>
                <a:ea typeface="微軟正黑體" panose="020B0604030504040204" pitchFamily="34" charset="-120"/>
                <a:cs typeface="Helvetica" panose="020B0604020202020204" pitchFamily="34" charset="0"/>
              </a:rPr>
              <a:t>L</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 Load   </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18" name="群組 17">
            <a:extLst>
              <a:ext uri="{FF2B5EF4-FFF2-40B4-BE49-F238E27FC236}">
                <a16:creationId xmlns:a16="http://schemas.microsoft.com/office/drawing/2014/main" id="{8129DE15-BFDF-4F07-B508-AE70EA8B33B8}"/>
              </a:ext>
            </a:extLst>
          </p:cNvPr>
          <p:cNvGrpSpPr/>
          <p:nvPr/>
        </p:nvGrpSpPr>
        <p:grpSpPr>
          <a:xfrm>
            <a:off x="6315613" y="261142"/>
            <a:ext cx="3552287" cy="683557"/>
            <a:chOff x="6315613" y="261142"/>
            <a:chExt cx="3552287" cy="683557"/>
          </a:xfrm>
        </p:grpSpPr>
        <p:sp>
          <p:nvSpPr>
            <p:cNvPr id="19" name="矩形: 圓角 18">
              <a:extLst>
                <a:ext uri="{FF2B5EF4-FFF2-40B4-BE49-F238E27FC236}">
                  <a16:creationId xmlns:a16="http://schemas.microsoft.com/office/drawing/2014/main" id="{8CC00DF9-28FC-43C3-B418-A723B7395392}"/>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38EEB22E-65EC-4758-943E-57ECB86C1A9F}"/>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進度條">
              <a:extLst>
                <a:ext uri="{FF2B5EF4-FFF2-40B4-BE49-F238E27FC236}">
                  <a16:creationId xmlns:a16="http://schemas.microsoft.com/office/drawing/2014/main" id="{6B88599D-9E0D-41C6-B91B-4E5A3F3325F6}"/>
                </a:ext>
              </a:extLst>
            </p:cNvPr>
            <p:cNvSpPr/>
            <p:nvPr/>
          </p:nvSpPr>
          <p:spPr>
            <a:xfrm>
              <a:off x="6624042" y="471562"/>
              <a:ext cx="1836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8E133FF0-D922-466E-A074-545A9CD8A0F3}"/>
                </a:ext>
              </a:extLst>
            </p:cNvPr>
            <p:cNvSpPr/>
            <p:nvPr/>
          </p:nvSpPr>
          <p:spPr>
            <a:xfrm>
              <a:off x="8052622"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a:extLst>
                <a:ext uri="{FF2B5EF4-FFF2-40B4-BE49-F238E27FC236}">
                  <a16:creationId xmlns:a16="http://schemas.microsoft.com/office/drawing/2014/main" id="{DA28433A-1095-41A2-9E28-3C95E590D301}"/>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7E3F8F12-3021-4809-8C78-8B5F2B115925}"/>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0E67BDA4-64D7-41FE-9526-4CA76F41F29B}"/>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1D795A73-5BA1-495B-AB30-42119886E22C}"/>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5150C5ED-B889-44BC-8648-8355F90314D9}"/>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標題 5">
              <a:extLst>
                <a:ext uri="{FF2B5EF4-FFF2-40B4-BE49-F238E27FC236}">
                  <a16:creationId xmlns:a16="http://schemas.microsoft.com/office/drawing/2014/main" id="{AC272208-6FBD-4AEC-9676-D8C5B485F8D7}"/>
                </a:ext>
              </a:extLst>
            </p:cNvPr>
            <p:cNvSpPr txBox="1">
              <a:spLocks/>
            </p:cNvSpPr>
            <p:nvPr/>
          </p:nvSpPr>
          <p:spPr>
            <a:xfrm>
              <a:off x="7593692"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06</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1" name="標題 5">
              <a:extLst>
                <a:ext uri="{FF2B5EF4-FFF2-40B4-BE49-F238E27FC236}">
                  <a16:creationId xmlns:a16="http://schemas.microsoft.com/office/drawing/2014/main" id="{62C59D99-0190-4715-A67B-F3509E9DFD5B}"/>
                </a:ext>
              </a:extLst>
            </p:cNvPr>
            <p:cNvSpPr txBox="1">
              <a:spLocks/>
            </p:cNvSpPr>
            <p:nvPr/>
          </p:nvSpPr>
          <p:spPr>
            <a:xfrm>
              <a:off x="7791559"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en-US" altLang="zh-TW" sz="1200" dirty="0"/>
                <a:t>ETL</a:t>
              </a:r>
              <a:endParaRPr lang="zh-TW" altLang="en-US" sz="1200" dirty="0"/>
            </a:p>
          </p:txBody>
        </p:sp>
        <p:sp>
          <p:nvSpPr>
            <p:cNvPr id="32" name="橢圓 31">
              <a:extLst>
                <a:ext uri="{FF2B5EF4-FFF2-40B4-BE49-F238E27FC236}">
                  <a16:creationId xmlns:a16="http://schemas.microsoft.com/office/drawing/2014/main" id="{E52F342A-67D0-493D-A38E-C4846CB97860}"/>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橢圓 32">
              <a:extLst>
                <a:ext uri="{FF2B5EF4-FFF2-40B4-BE49-F238E27FC236}">
                  <a16:creationId xmlns:a16="http://schemas.microsoft.com/office/drawing/2014/main" id="{372FA791-BEC6-489C-B67C-653A37229021}"/>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4F66F7FC-4C32-403A-B39C-5E3A396A5A1F}"/>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6B0173D4-56AE-4BC5-8B7B-5EE12D63CA88}"/>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投影片編號版面配置區 2">
            <a:extLst>
              <a:ext uri="{FF2B5EF4-FFF2-40B4-BE49-F238E27FC236}">
                <a16:creationId xmlns:a16="http://schemas.microsoft.com/office/drawing/2014/main" id="{DEED6EA4-090A-42DD-8036-EB5D8E15045A}"/>
              </a:ext>
            </a:extLst>
          </p:cNvPr>
          <p:cNvSpPr>
            <a:spLocks noGrp="1"/>
          </p:cNvSpPr>
          <p:nvPr>
            <p:ph type="sldNum" sz="quarter" idx="12"/>
          </p:nvPr>
        </p:nvSpPr>
        <p:spPr/>
        <p:txBody>
          <a:bodyPr/>
          <a:lstStyle/>
          <a:p>
            <a:fld id="{707EBC05-AD4A-43C3-A6DF-1409246104C0}" type="slidenum">
              <a:rPr lang="zh-TW" altLang="en-US" smtClean="0"/>
              <a:pPr/>
              <a:t>51</a:t>
            </a:fld>
            <a:endParaRPr lang="zh-TW" altLang="en-US" dirty="0"/>
          </a:p>
        </p:txBody>
      </p:sp>
    </p:spTree>
    <p:extLst>
      <p:ext uri="{BB962C8B-B14F-4D97-AF65-F5344CB8AC3E}">
        <p14:creationId xmlns:p14="http://schemas.microsoft.com/office/powerpoint/2010/main" val="2019530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7C4715E2-F3DB-4414-A409-B57819799417}"/>
              </a:ext>
            </a:extLst>
          </p:cNvPr>
          <p:cNvSpPr txBox="1"/>
          <p:nvPr/>
        </p:nvSpPr>
        <p:spPr>
          <a:xfrm>
            <a:off x="760522" y="952306"/>
            <a:ext cx="517695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333F50"/>
                </a:solidFill>
                <a:effectLst/>
                <a:uLnTx/>
                <a:uFillTx/>
                <a:latin typeface="Helvetica" panose="020B0604020202020204" pitchFamily="34" charset="0"/>
                <a:ea typeface="微軟正黑體" panose="020B0604030504040204" pitchFamily="34" charset="-120"/>
                <a:cs typeface="Helvetica" panose="020B0604020202020204" pitchFamily="34" charset="0"/>
              </a:rPr>
              <a:t>資料筆數：</a:t>
            </a:r>
            <a:r>
              <a:rPr kumimoji="0" lang="en-US" altLang="zh-TW" sz="2000" b="1" i="0" u="none" strike="noStrike" kern="1200" cap="none" spc="0" normalizeH="0" baseline="0" noProof="0" dirty="0">
                <a:ln>
                  <a:noFill/>
                </a:ln>
                <a:solidFill>
                  <a:srgbClr val="333F50"/>
                </a:solidFill>
                <a:effectLst/>
                <a:uLnTx/>
                <a:uFillTx/>
                <a:latin typeface="Helvetica" panose="020B0604020202020204" pitchFamily="34" charset="0"/>
                <a:ea typeface="微軟正黑體" panose="020B0604030504040204" pitchFamily="34" charset="-120"/>
                <a:cs typeface="Helvetica" panose="020B0604020202020204" pitchFamily="34" charset="0"/>
              </a:rPr>
              <a:t>2,595,732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333F50"/>
                </a:solidFill>
                <a:effectLst/>
                <a:uLnTx/>
                <a:uFillTx/>
                <a:latin typeface="Helvetica" panose="020B0604020202020204" pitchFamily="34" charset="0"/>
                <a:ea typeface="微軟正黑體" panose="020B0604030504040204" pitchFamily="34" charset="-120"/>
                <a:cs typeface="Helvetica" panose="020B0604020202020204" pitchFamily="34" charset="0"/>
              </a:rPr>
              <a:t>日期區間：</a:t>
            </a:r>
            <a:r>
              <a:rPr kumimoji="0" lang="en-US" altLang="zh-TW" sz="2000" b="1" i="0" u="none" strike="noStrike" kern="1200" cap="none" spc="0" normalizeH="0" baseline="0" noProof="0" dirty="0">
                <a:ln>
                  <a:noFill/>
                </a:ln>
                <a:solidFill>
                  <a:srgbClr val="333F50"/>
                </a:solidFill>
                <a:effectLst/>
                <a:uLnTx/>
                <a:uFillTx/>
                <a:latin typeface="Helvetica" panose="020B0604020202020204" pitchFamily="34" charset="0"/>
                <a:ea typeface="微軟正黑體" panose="020B0604030504040204" pitchFamily="34" charset="-120"/>
                <a:cs typeface="Helvetica" panose="020B0604020202020204" pitchFamily="34" charset="0"/>
              </a:rPr>
              <a:t>2</a:t>
            </a:r>
            <a:r>
              <a:rPr kumimoji="0" lang="zh-TW" altLang="en-US" sz="2000" b="1" i="0" u="none" strike="noStrike" kern="1200" cap="none" spc="0" normalizeH="0" baseline="0" noProof="0" dirty="0">
                <a:ln>
                  <a:noFill/>
                </a:ln>
                <a:solidFill>
                  <a:srgbClr val="333F50"/>
                </a:solidFill>
                <a:effectLst/>
                <a:uLnTx/>
                <a:uFillTx/>
                <a:latin typeface="Helvetica" panose="020B0604020202020204" pitchFamily="34" charset="0"/>
                <a:ea typeface="微軟正黑體" panose="020B0604030504040204" pitchFamily="34" charset="-120"/>
                <a:cs typeface="Helvetica" panose="020B0604020202020204" pitchFamily="34" charset="0"/>
              </a:rPr>
              <a:t>年</a:t>
            </a:r>
          </a:p>
        </p:txBody>
      </p:sp>
      <p:graphicFrame>
        <p:nvGraphicFramePr>
          <p:cNvPr id="5" name="表格 4">
            <a:extLst>
              <a:ext uri="{FF2B5EF4-FFF2-40B4-BE49-F238E27FC236}">
                <a16:creationId xmlns:a16="http://schemas.microsoft.com/office/drawing/2014/main" id="{F47621FC-5566-4EE8-A8CF-4F6F79341428}"/>
              </a:ext>
            </a:extLst>
          </p:cNvPr>
          <p:cNvGraphicFramePr>
            <a:graphicFrameLocks noGrp="1"/>
          </p:cNvGraphicFramePr>
          <p:nvPr>
            <p:extLst>
              <p:ext uri="{D42A27DB-BD31-4B8C-83A1-F6EECF244321}">
                <p14:modId xmlns:p14="http://schemas.microsoft.com/office/powerpoint/2010/main" val="1940527389"/>
              </p:ext>
            </p:extLst>
          </p:nvPr>
        </p:nvGraphicFramePr>
        <p:xfrm>
          <a:off x="523042" y="2117017"/>
          <a:ext cx="11211757" cy="1537331"/>
        </p:xfrm>
        <a:graphic>
          <a:graphicData uri="http://schemas.openxmlformats.org/drawingml/2006/table">
            <a:tbl>
              <a:tblPr>
                <a:solidFill>
                  <a:srgbClr val="FF6600"/>
                </a:solidFill>
                <a:tableStyleId>{5C22544A-7EE6-4342-B048-85BDC9FD1C3A}</a:tableStyleId>
              </a:tblPr>
              <a:tblGrid>
                <a:gridCol w="1015442">
                  <a:extLst>
                    <a:ext uri="{9D8B030D-6E8A-4147-A177-3AD203B41FA5}">
                      <a16:colId xmlns:a16="http://schemas.microsoft.com/office/drawing/2014/main" val="2688536038"/>
                    </a:ext>
                  </a:extLst>
                </a:gridCol>
                <a:gridCol w="953399">
                  <a:extLst>
                    <a:ext uri="{9D8B030D-6E8A-4147-A177-3AD203B41FA5}">
                      <a16:colId xmlns:a16="http://schemas.microsoft.com/office/drawing/2014/main" val="3224522323"/>
                    </a:ext>
                  </a:extLst>
                </a:gridCol>
                <a:gridCol w="734375">
                  <a:extLst>
                    <a:ext uri="{9D8B030D-6E8A-4147-A177-3AD203B41FA5}">
                      <a16:colId xmlns:a16="http://schemas.microsoft.com/office/drawing/2014/main" val="1171391140"/>
                    </a:ext>
                  </a:extLst>
                </a:gridCol>
                <a:gridCol w="1034036">
                  <a:extLst>
                    <a:ext uri="{9D8B030D-6E8A-4147-A177-3AD203B41FA5}">
                      <a16:colId xmlns:a16="http://schemas.microsoft.com/office/drawing/2014/main" val="766345443"/>
                    </a:ext>
                  </a:extLst>
                </a:gridCol>
                <a:gridCol w="934313">
                  <a:extLst>
                    <a:ext uri="{9D8B030D-6E8A-4147-A177-3AD203B41FA5}">
                      <a16:colId xmlns:a16="http://schemas.microsoft.com/office/drawing/2014/main" val="166878528"/>
                    </a:ext>
                  </a:extLst>
                </a:gridCol>
                <a:gridCol w="1050310">
                  <a:extLst>
                    <a:ext uri="{9D8B030D-6E8A-4147-A177-3AD203B41FA5}">
                      <a16:colId xmlns:a16="http://schemas.microsoft.com/office/drawing/2014/main" val="1097844513"/>
                    </a:ext>
                  </a:extLst>
                </a:gridCol>
                <a:gridCol w="818317">
                  <a:extLst>
                    <a:ext uri="{9D8B030D-6E8A-4147-A177-3AD203B41FA5}">
                      <a16:colId xmlns:a16="http://schemas.microsoft.com/office/drawing/2014/main" val="3716636471"/>
                    </a:ext>
                  </a:extLst>
                </a:gridCol>
                <a:gridCol w="934313">
                  <a:extLst>
                    <a:ext uri="{9D8B030D-6E8A-4147-A177-3AD203B41FA5}">
                      <a16:colId xmlns:a16="http://schemas.microsoft.com/office/drawing/2014/main" val="2678363488"/>
                    </a:ext>
                  </a:extLst>
                </a:gridCol>
                <a:gridCol w="934313">
                  <a:extLst>
                    <a:ext uri="{9D8B030D-6E8A-4147-A177-3AD203B41FA5}">
                      <a16:colId xmlns:a16="http://schemas.microsoft.com/office/drawing/2014/main" val="3049014872"/>
                    </a:ext>
                  </a:extLst>
                </a:gridCol>
                <a:gridCol w="707440">
                  <a:extLst>
                    <a:ext uri="{9D8B030D-6E8A-4147-A177-3AD203B41FA5}">
                      <a16:colId xmlns:a16="http://schemas.microsoft.com/office/drawing/2014/main" val="3568544327"/>
                    </a:ext>
                  </a:extLst>
                </a:gridCol>
                <a:gridCol w="952500">
                  <a:extLst>
                    <a:ext uri="{9D8B030D-6E8A-4147-A177-3AD203B41FA5}">
                      <a16:colId xmlns:a16="http://schemas.microsoft.com/office/drawing/2014/main" val="202368367"/>
                    </a:ext>
                  </a:extLst>
                </a:gridCol>
                <a:gridCol w="1142999">
                  <a:extLst>
                    <a:ext uri="{9D8B030D-6E8A-4147-A177-3AD203B41FA5}">
                      <a16:colId xmlns:a16="http://schemas.microsoft.com/office/drawing/2014/main" val="1061618928"/>
                    </a:ext>
                  </a:extLst>
                </a:gridCol>
              </a:tblGrid>
              <a:tr h="550043">
                <a:tc>
                  <a:txBody>
                    <a:bodyPr/>
                    <a:lstStyle/>
                    <a:p>
                      <a:pPr algn="ctr" fontAlgn="ctr"/>
                      <a:r>
                        <a:rPr lang="en-US" sz="1000" b="1" u="none" strike="noStrike" dirty="0" err="1">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household_key</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BASKET_ID</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DAY</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PRODUCT_ID</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QUANTITY</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SALES_VALUE</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STORE_ID</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RETAIL_DISC</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TRANS_TIME</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WEEK_NO</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COUPON_DISC</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COUPON_MATCH</a:t>
                      </a:r>
                      <a:endParaRPr lang="en-US" sz="10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extLst>
                  <a:ext uri="{0D108BD9-81ED-4DB2-BD59-A6C34878D82A}">
                    <a16:rowId xmlns:a16="http://schemas.microsoft.com/office/drawing/2014/main" val="1523676002"/>
                  </a:ext>
                </a:extLst>
              </a:tr>
              <a:tr h="329096">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2035</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30217406304</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226</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866871</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5.82</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298</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1342</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33</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0516014"/>
                  </a:ext>
                </a:extLst>
              </a:tr>
              <a:tr h="329096">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1916</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34258602842</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489</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978265</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2.61</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446</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2230</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71</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0190396"/>
                  </a:ext>
                </a:extLst>
              </a:tr>
              <a:tr h="329096">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709</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33329943095</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431</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8090541</a:t>
                      </a:r>
                      <a:endParaRPr lang="en-US" altLang="zh-TW" sz="1000" b="0" i="0" u="none" strike="noStrike">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2.09</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401</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2.09</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1731</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62</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a:t>
                      </a:r>
                      <a:endParaRPr lang="en-US" altLang="zh-TW" sz="1000" b="0"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937123"/>
                  </a:ext>
                </a:extLst>
              </a:tr>
            </a:tbl>
          </a:graphicData>
        </a:graphic>
      </p:graphicFrame>
      <p:graphicFrame>
        <p:nvGraphicFramePr>
          <p:cNvPr id="6" name="表格 5">
            <a:extLst>
              <a:ext uri="{FF2B5EF4-FFF2-40B4-BE49-F238E27FC236}">
                <a16:creationId xmlns:a16="http://schemas.microsoft.com/office/drawing/2014/main" id="{437D0644-8ECF-4269-8EF2-33820E2B7952}"/>
              </a:ext>
            </a:extLst>
          </p:cNvPr>
          <p:cNvGraphicFramePr>
            <a:graphicFrameLocks noGrp="1"/>
          </p:cNvGraphicFramePr>
          <p:nvPr>
            <p:extLst>
              <p:ext uri="{D42A27DB-BD31-4B8C-83A1-F6EECF244321}">
                <p14:modId xmlns:p14="http://schemas.microsoft.com/office/powerpoint/2010/main" val="965867244"/>
              </p:ext>
            </p:extLst>
          </p:nvPr>
        </p:nvGraphicFramePr>
        <p:xfrm>
          <a:off x="523042" y="3829652"/>
          <a:ext cx="11211757" cy="1428148"/>
        </p:xfrm>
        <a:graphic>
          <a:graphicData uri="http://schemas.openxmlformats.org/drawingml/2006/table">
            <a:tbl>
              <a:tblPr>
                <a:tableStyleId>{5C22544A-7EE6-4342-B048-85BDC9FD1C3A}</a:tableStyleId>
              </a:tblPr>
              <a:tblGrid>
                <a:gridCol w="964111">
                  <a:extLst>
                    <a:ext uri="{9D8B030D-6E8A-4147-A177-3AD203B41FA5}">
                      <a16:colId xmlns:a16="http://schemas.microsoft.com/office/drawing/2014/main" val="2346020947"/>
                    </a:ext>
                  </a:extLst>
                </a:gridCol>
                <a:gridCol w="864701">
                  <a:extLst>
                    <a:ext uri="{9D8B030D-6E8A-4147-A177-3AD203B41FA5}">
                      <a16:colId xmlns:a16="http://schemas.microsoft.com/office/drawing/2014/main" val="2748971949"/>
                    </a:ext>
                  </a:extLst>
                </a:gridCol>
                <a:gridCol w="864701">
                  <a:extLst>
                    <a:ext uri="{9D8B030D-6E8A-4147-A177-3AD203B41FA5}">
                      <a16:colId xmlns:a16="http://schemas.microsoft.com/office/drawing/2014/main" val="413271338"/>
                    </a:ext>
                  </a:extLst>
                </a:gridCol>
                <a:gridCol w="864701">
                  <a:extLst>
                    <a:ext uri="{9D8B030D-6E8A-4147-A177-3AD203B41FA5}">
                      <a16:colId xmlns:a16="http://schemas.microsoft.com/office/drawing/2014/main" val="6409563"/>
                    </a:ext>
                  </a:extLst>
                </a:gridCol>
                <a:gridCol w="864701">
                  <a:extLst>
                    <a:ext uri="{9D8B030D-6E8A-4147-A177-3AD203B41FA5}">
                      <a16:colId xmlns:a16="http://schemas.microsoft.com/office/drawing/2014/main" val="1632040648"/>
                    </a:ext>
                  </a:extLst>
                </a:gridCol>
                <a:gridCol w="864701">
                  <a:extLst>
                    <a:ext uri="{9D8B030D-6E8A-4147-A177-3AD203B41FA5}">
                      <a16:colId xmlns:a16="http://schemas.microsoft.com/office/drawing/2014/main" val="2581030671"/>
                    </a:ext>
                  </a:extLst>
                </a:gridCol>
                <a:gridCol w="864701">
                  <a:extLst>
                    <a:ext uri="{9D8B030D-6E8A-4147-A177-3AD203B41FA5}">
                      <a16:colId xmlns:a16="http://schemas.microsoft.com/office/drawing/2014/main" val="3428890868"/>
                    </a:ext>
                  </a:extLst>
                </a:gridCol>
                <a:gridCol w="864701">
                  <a:extLst>
                    <a:ext uri="{9D8B030D-6E8A-4147-A177-3AD203B41FA5}">
                      <a16:colId xmlns:a16="http://schemas.microsoft.com/office/drawing/2014/main" val="142462167"/>
                    </a:ext>
                  </a:extLst>
                </a:gridCol>
                <a:gridCol w="864701">
                  <a:extLst>
                    <a:ext uri="{9D8B030D-6E8A-4147-A177-3AD203B41FA5}">
                      <a16:colId xmlns:a16="http://schemas.microsoft.com/office/drawing/2014/main" val="4230412590"/>
                    </a:ext>
                  </a:extLst>
                </a:gridCol>
                <a:gridCol w="864701">
                  <a:extLst>
                    <a:ext uri="{9D8B030D-6E8A-4147-A177-3AD203B41FA5}">
                      <a16:colId xmlns:a16="http://schemas.microsoft.com/office/drawing/2014/main" val="3033771462"/>
                    </a:ext>
                  </a:extLst>
                </a:gridCol>
                <a:gridCol w="933516">
                  <a:extLst>
                    <a:ext uri="{9D8B030D-6E8A-4147-A177-3AD203B41FA5}">
                      <a16:colId xmlns:a16="http://schemas.microsoft.com/office/drawing/2014/main" val="2987798630"/>
                    </a:ext>
                  </a:extLst>
                </a:gridCol>
                <a:gridCol w="1531821">
                  <a:extLst>
                    <a:ext uri="{9D8B030D-6E8A-4147-A177-3AD203B41FA5}">
                      <a16:colId xmlns:a16="http://schemas.microsoft.com/office/drawing/2014/main" val="3416736433"/>
                    </a:ext>
                  </a:extLst>
                </a:gridCol>
              </a:tblGrid>
              <a:tr h="462748">
                <a:tc>
                  <a:txBody>
                    <a:bodyPr/>
                    <a:lstStyle/>
                    <a:p>
                      <a:pPr algn="ctr" fontAlgn="ctr"/>
                      <a:r>
                        <a:rPr lang="en-US" sz="1000" b="1" u="none" strike="noStrike" dirty="0" err="1">
                          <a:effectLst/>
                        </a:rPr>
                        <a:t>household_key</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BASKET_ID</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DAY</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PRODUCT_ID</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QUANTITY</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SALES_VALUE</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STORE_ID</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RETAIL_DISC</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TRANS_TIME</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WEEK_NO</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COUPON_DISC</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000" b="1" u="none" strike="noStrike" dirty="0">
                          <a:effectLst/>
                        </a:rPr>
                        <a:t>COUPON_MATCH_DISC</a:t>
                      </a:r>
                      <a:endParaRPr lang="en-US" sz="1000" b="1"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extLst>
                  <a:ext uri="{0D108BD9-81ED-4DB2-BD59-A6C34878D82A}">
                    <a16:rowId xmlns:a16="http://schemas.microsoft.com/office/drawing/2014/main" val="1428217663"/>
                  </a:ext>
                </a:extLst>
              </a:tr>
              <a:tr h="321800">
                <a:tc>
                  <a:txBody>
                    <a:bodyPr/>
                    <a:lstStyle/>
                    <a:p>
                      <a:pPr algn="ctr" fontAlgn="ctr"/>
                      <a:r>
                        <a:rPr lang="en-US" altLang="zh-TW" sz="1000" u="none" strike="noStrike" dirty="0">
                          <a:effectLst/>
                        </a:rPr>
                        <a:t>630</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34749153595</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503</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6534178</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89638</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altLang="zh-TW" sz="1000" u="none" strike="noStrike" dirty="0">
                          <a:effectLst/>
                        </a:rPr>
                        <a:t>250</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384</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-13.45</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1927</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73</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0</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0</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6962536"/>
                  </a:ext>
                </a:extLst>
              </a:tr>
              <a:tr h="321800">
                <a:tc>
                  <a:txBody>
                    <a:bodyPr/>
                    <a:lstStyle/>
                    <a:p>
                      <a:pPr algn="ctr" fontAlgn="ctr"/>
                      <a:r>
                        <a:rPr lang="en-US" altLang="zh-TW" sz="1000" u="none" strike="noStrike">
                          <a:effectLst/>
                        </a:rPr>
                        <a:t>2407</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29392047893</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181</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6544236</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85055</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altLang="zh-TW" sz="1000" u="none" strike="noStrike" dirty="0">
                          <a:effectLst/>
                        </a:rPr>
                        <a:t>210</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375</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-8.51</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1606</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27</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0</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0</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4477778"/>
                  </a:ext>
                </a:extLst>
              </a:tr>
              <a:tr h="321800">
                <a:tc>
                  <a:txBody>
                    <a:bodyPr/>
                    <a:lstStyle/>
                    <a:p>
                      <a:pPr algn="ctr" fontAlgn="ctr"/>
                      <a:r>
                        <a:rPr lang="en-US" altLang="zh-TW" sz="1000" u="none" strike="noStrike" dirty="0">
                          <a:effectLst/>
                        </a:rPr>
                        <a:t>630</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29484790880</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185</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6534178</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61335</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ctr"/>
                      <a:r>
                        <a:rPr lang="en-US" altLang="zh-TW" sz="1000" u="none" strike="noStrike">
                          <a:effectLst/>
                        </a:rPr>
                        <a:t>150.21</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384</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-6.13</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1056</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27</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a:effectLst/>
                        </a:rPr>
                        <a:t>0</a:t>
                      </a:r>
                      <a:endParaRPr lang="en-US" altLang="zh-TW" sz="1000" b="0" i="0" u="none" strike="noStrike">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000" u="none" strike="noStrike" dirty="0">
                          <a:effectLst/>
                        </a:rPr>
                        <a:t>0</a:t>
                      </a:r>
                      <a:endParaRPr lang="en-US" altLang="zh-TW" sz="1000" b="0" i="0" u="none" strike="noStrike" dirty="0">
                        <a:solidFill>
                          <a:srgbClr val="000000"/>
                        </a:solidFill>
                        <a:effectLst/>
                        <a:latin typeface="Arial" panose="020B0604020202020204" pitchFamily="34" charset="0"/>
                        <a:ea typeface="新細明體" panose="02020500000000000000" pitchFamily="18" charset="-120"/>
                      </a:endParaRPr>
                    </a:p>
                  </a:txBody>
                  <a:tcPr marL="6114" marR="6114" marT="6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7198676"/>
                  </a:ext>
                </a:extLst>
              </a:tr>
            </a:tbl>
          </a:graphicData>
        </a:graphic>
      </p:graphicFrame>
      <p:sp>
        <p:nvSpPr>
          <p:cNvPr id="8" name="文字方塊 7">
            <a:extLst>
              <a:ext uri="{FF2B5EF4-FFF2-40B4-BE49-F238E27FC236}">
                <a16:creationId xmlns:a16="http://schemas.microsoft.com/office/drawing/2014/main" id="{20A8A91F-FDB0-4A25-9870-0F02831DAD84}"/>
              </a:ext>
            </a:extLst>
          </p:cNvPr>
          <p:cNvSpPr txBox="1"/>
          <p:nvPr/>
        </p:nvSpPr>
        <p:spPr>
          <a:xfrm>
            <a:off x="760522" y="1678609"/>
            <a:ext cx="9474693" cy="369332"/>
          </a:xfrm>
          <a:prstGeom prst="rect">
            <a:avLst/>
          </a:prstGeom>
          <a:noFill/>
        </p:spPr>
        <p:txBody>
          <a:bodyPr wrap="square">
            <a:spAutoFit/>
          </a:bodyPr>
          <a:lstStyle>
            <a:defPPr>
              <a:defRPr lang="zh-TW"/>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333F50"/>
                </a:solidFill>
                <a:effectLst/>
                <a:uLnTx/>
                <a:uFillTx/>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sz="1800" dirty="0"/>
              <a:t>交易資料清洗後資料筆數剩餘</a:t>
            </a:r>
            <a:r>
              <a:rPr lang="zh-TW" altLang="en-US" sz="1800"/>
              <a:t>： </a:t>
            </a:r>
            <a:r>
              <a:rPr lang="en-US" altLang="zh-TW" sz="1800" dirty="0"/>
              <a:t>2,551,707 </a:t>
            </a:r>
            <a:endParaRPr lang="zh-TW" altLang="en-US" sz="1800" dirty="0"/>
          </a:p>
        </p:txBody>
      </p:sp>
      <p:sp>
        <p:nvSpPr>
          <p:cNvPr id="9" name="文字方塊 8">
            <a:extLst>
              <a:ext uri="{FF2B5EF4-FFF2-40B4-BE49-F238E27FC236}">
                <a16:creationId xmlns:a16="http://schemas.microsoft.com/office/drawing/2014/main" id="{A45C54EF-52E7-4C4A-AE2C-C94325FBAAEE}"/>
              </a:ext>
            </a:extLst>
          </p:cNvPr>
          <p:cNvSpPr txBox="1"/>
          <p:nvPr/>
        </p:nvSpPr>
        <p:spPr>
          <a:xfrm>
            <a:off x="430322" y="5321300"/>
            <a:ext cx="7883372" cy="954107"/>
          </a:xfrm>
          <a:prstGeom prst="rect">
            <a:avLst/>
          </a:prstGeom>
          <a:noFill/>
        </p:spPr>
        <p:txBody>
          <a:bodyPr wrap="square">
            <a:spAutoFit/>
          </a:bodyPr>
          <a:lstStyle>
            <a:defPPr>
              <a:defRPr lang="zh-TW"/>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solidFill>
                  <a:srgbClr val="333F50"/>
                </a:solidFill>
                <a:effectLst/>
                <a:uLnTx/>
                <a:uFillTx/>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sz="1800" dirty="0"/>
              <a:t>將客戶未購買的產品排除，以利於後續爬取相關賣場網站使用</a:t>
            </a:r>
            <a:endParaRPr lang="en-US" altLang="zh-TW" sz="1800" dirty="0"/>
          </a:p>
          <a:p>
            <a:r>
              <a:rPr lang="zh-TW" altLang="en-US" sz="1800" dirty="0"/>
              <a:t>資料原始筆數：</a:t>
            </a:r>
            <a:r>
              <a:rPr lang="en-US" altLang="zh-TW" sz="1800" dirty="0"/>
              <a:t>92,353</a:t>
            </a:r>
          </a:p>
          <a:p>
            <a:r>
              <a:rPr lang="zh-TW" altLang="en-US" sz="1800" dirty="0"/>
              <a:t>排除後資料筆數：</a:t>
            </a:r>
            <a:r>
              <a:rPr lang="en-US" altLang="zh-TW" sz="1800" dirty="0"/>
              <a:t>91,877 </a:t>
            </a:r>
          </a:p>
        </p:txBody>
      </p:sp>
      <p:sp>
        <p:nvSpPr>
          <p:cNvPr id="13" name="文字方塊 12">
            <a:extLst>
              <a:ext uri="{FF2B5EF4-FFF2-40B4-BE49-F238E27FC236}">
                <a16:creationId xmlns:a16="http://schemas.microsoft.com/office/drawing/2014/main" id="{99131E61-1B94-466B-9D25-0388D5B069C5}"/>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E</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T</a:t>
            </a:r>
            <a:r>
              <a:rPr lang="en-US" altLang="zh-TW" sz="2800" b="1" dirty="0">
                <a:solidFill>
                  <a:srgbClr val="FFC000"/>
                </a:solidFill>
                <a:latin typeface="Helvetica" panose="020B0604020202020204" pitchFamily="34" charset="0"/>
                <a:ea typeface="微軟正黑體" panose="020B0604030504040204" pitchFamily="34" charset="-120"/>
                <a:cs typeface="Helvetica" panose="020B0604020202020204" pitchFamily="34" charset="0"/>
              </a:rPr>
              <a:t>L</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 Load   </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10" name="群組 9">
            <a:extLst>
              <a:ext uri="{FF2B5EF4-FFF2-40B4-BE49-F238E27FC236}">
                <a16:creationId xmlns:a16="http://schemas.microsoft.com/office/drawing/2014/main" id="{0F4DDC70-868D-4087-B025-1369CA5139D0}"/>
              </a:ext>
            </a:extLst>
          </p:cNvPr>
          <p:cNvGrpSpPr/>
          <p:nvPr/>
        </p:nvGrpSpPr>
        <p:grpSpPr>
          <a:xfrm>
            <a:off x="6315613" y="261142"/>
            <a:ext cx="3552287" cy="683557"/>
            <a:chOff x="6315613" y="261142"/>
            <a:chExt cx="3552287" cy="683557"/>
          </a:xfrm>
        </p:grpSpPr>
        <p:sp>
          <p:nvSpPr>
            <p:cNvPr id="11" name="矩形: 圓角 10">
              <a:extLst>
                <a:ext uri="{FF2B5EF4-FFF2-40B4-BE49-F238E27FC236}">
                  <a16:creationId xmlns:a16="http://schemas.microsoft.com/office/drawing/2014/main" id="{2F750580-74FA-4E03-8A73-D036751889BD}"/>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9C8BE8B4-6804-4869-A815-6C81FE96B2B3}"/>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進度條">
              <a:extLst>
                <a:ext uri="{FF2B5EF4-FFF2-40B4-BE49-F238E27FC236}">
                  <a16:creationId xmlns:a16="http://schemas.microsoft.com/office/drawing/2014/main" id="{E76A0392-7553-446B-914F-394E13891C46}"/>
                </a:ext>
              </a:extLst>
            </p:cNvPr>
            <p:cNvSpPr/>
            <p:nvPr/>
          </p:nvSpPr>
          <p:spPr>
            <a:xfrm>
              <a:off x="6624042" y="471562"/>
              <a:ext cx="1908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BF45E7E8-09E5-488D-A1D4-8B39615D0C86}"/>
                </a:ext>
              </a:extLst>
            </p:cNvPr>
            <p:cNvSpPr/>
            <p:nvPr/>
          </p:nvSpPr>
          <p:spPr>
            <a:xfrm>
              <a:off x="8052622"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1C32C605-B576-49BB-BBC6-FCB4F6A918D5}"/>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D39AC4B5-FF6D-4D0A-9F2C-B800A171F393}"/>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8BA0B9D-3602-40B3-9CA1-3FC934D31209}"/>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CADB2896-42BD-40C1-B9FF-FA4AA88D928D}"/>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39D4EFA6-A501-4A32-B1A1-9E1567893943}"/>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標題 5">
              <a:extLst>
                <a:ext uri="{FF2B5EF4-FFF2-40B4-BE49-F238E27FC236}">
                  <a16:creationId xmlns:a16="http://schemas.microsoft.com/office/drawing/2014/main" id="{D8CA4EB5-6A45-4F6F-9C6E-9F024C1DCB7D}"/>
                </a:ext>
              </a:extLst>
            </p:cNvPr>
            <p:cNvSpPr txBox="1">
              <a:spLocks/>
            </p:cNvSpPr>
            <p:nvPr/>
          </p:nvSpPr>
          <p:spPr>
            <a:xfrm>
              <a:off x="7593692"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06</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2" name="標題 5">
              <a:extLst>
                <a:ext uri="{FF2B5EF4-FFF2-40B4-BE49-F238E27FC236}">
                  <a16:creationId xmlns:a16="http://schemas.microsoft.com/office/drawing/2014/main" id="{36FE049F-A659-4738-8D8B-29F5C34425AF}"/>
                </a:ext>
              </a:extLst>
            </p:cNvPr>
            <p:cNvSpPr txBox="1">
              <a:spLocks/>
            </p:cNvSpPr>
            <p:nvPr/>
          </p:nvSpPr>
          <p:spPr>
            <a:xfrm>
              <a:off x="7791559"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en-US" altLang="zh-TW" sz="1200" dirty="0"/>
                <a:t>ETL</a:t>
              </a:r>
              <a:endParaRPr lang="zh-TW" altLang="en-US" sz="1200" dirty="0"/>
            </a:p>
          </p:txBody>
        </p:sp>
        <p:sp>
          <p:nvSpPr>
            <p:cNvPr id="23" name="橢圓 22">
              <a:extLst>
                <a:ext uri="{FF2B5EF4-FFF2-40B4-BE49-F238E27FC236}">
                  <a16:creationId xmlns:a16="http://schemas.microsoft.com/office/drawing/2014/main" id="{7C8B7BA7-EC4F-4881-B43C-DFDE5273739C}"/>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a:extLst>
                <a:ext uri="{FF2B5EF4-FFF2-40B4-BE49-F238E27FC236}">
                  <a16:creationId xmlns:a16="http://schemas.microsoft.com/office/drawing/2014/main" id="{F0093A84-05A4-4AEE-8606-C408D535B025}"/>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FAC90576-2B2C-4794-90B1-1DD958A88475}"/>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53A6BBC5-4D60-46FB-8A5F-98831B05998D}"/>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5FB983D6-6C9F-49DF-A387-EAE9E49FBF81}"/>
              </a:ext>
            </a:extLst>
          </p:cNvPr>
          <p:cNvSpPr>
            <a:spLocks noGrp="1"/>
          </p:cNvSpPr>
          <p:nvPr>
            <p:ph type="sldNum" sz="quarter" idx="12"/>
          </p:nvPr>
        </p:nvSpPr>
        <p:spPr/>
        <p:txBody>
          <a:bodyPr/>
          <a:lstStyle/>
          <a:p>
            <a:fld id="{707EBC05-AD4A-43C3-A6DF-1409246104C0}" type="slidenum">
              <a:rPr lang="zh-TW" altLang="en-US" smtClean="0"/>
              <a:pPr/>
              <a:t>52</a:t>
            </a:fld>
            <a:endParaRPr lang="zh-TW" altLang="en-US" dirty="0"/>
          </a:p>
        </p:txBody>
      </p:sp>
    </p:spTree>
    <p:extLst>
      <p:ext uri="{BB962C8B-B14F-4D97-AF65-F5344CB8AC3E}">
        <p14:creationId xmlns:p14="http://schemas.microsoft.com/office/powerpoint/2010/main" val="2377359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07</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07</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924740"/>
            <a:ext cx="4029798" cy="907229"/>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資料視覺化</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Data Visualization</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9" name="文字方塊 8">
            <a:extLst>
              <a:ext uri="{FF2B5EF4-FFF2-40B4-BE49-F238E27FC236}">
                <a16:creationId xmlns:a16="http://schemas.microsoft.com/office/drawing/2014/main" id="{80B67889-BD29-4D93-82BB-1EF383B297D0}"/>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許維哲</a:t>
            </a:r>
          </a:p>
        </p:txBody>
      </p:sp>
      <p:sp>
        <p:nvSpPr>
          <p:cNvPr id="7" name="投影片編號版面配置區 6">
            <a:extLst>
              <a:ext uri="{FF2B5EF4-FFF2-40B4-BE49-F238E27FC236}">
                <a16:creationId xmlns:a16="http://schemas.microsoft.com/office/drawing/2014/main" id="{0F8DC65A-7FA9-41C9-B6EA-E1A0C0E8D62C}"/>
              </a:ext>
            </a:extLst>
          </p:cNvPr>
          <p:cNvSpPr>
            <a:spLocks noGrp="1"/>
          </p:cNvSpPr>
          <p:nvPr>
            <p:ph type="sldNum" sz="quarter" idx="12"/>
          </p:nvPr>
        </p:nvSpPr>
        <p:spPr/>
        <p:txBody>
          <a:bodyPr/>
          <a:lstStyle/>
          <a:p>
            <a:fld id="{AC24A62B-7E8F-4F0C-BD73-B02141D4C960}" type="slidenum">
              <a:rPr lang="zh-TW" altLang="en-US" smtClean="0"/>
              <a:t>53</a:t>
            </a:fld>
            <a:endParaRPr lang="zh-TW" altLang="en-US"/>
          </a:p>
        </p:txBody>
      </p:sp>
    </p:spTree>
    <p:extLst>
      <p:ext uri="{BB962C8B-B14F-4D97-AF65-F5344CB8AC3E}">
        <p14:creationId xmlns:p14="http://schemas.microsoft.com/office/powerpoint/2010/main" val="3892531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732A7C-F391-431D-BAF9-AEDD62FF798F}"/>
              </a:ext>
            </a:extLst>
          </p:cNvPr>
          <p:cNvSpPr>
            <a:spLocks noGrp="1"/>
          </p:cNvSpPr>
          <p:nvPr>
            <p:ph type="title" idx="4294967295"/>
          </p:nvPr>
        </p:nvSpPr>
        <p:spPr>
          <a:xfrm>
            <a:off x="536889" y="665394"/>
            <a:ext cx="7340601" cy="743237"/>
          </a:xfrm>
        </p:spPr>
        <p:txBody>
          <a:bodyPr>
            <a:normAutofit/>
          </a:bodyPr>
          <a:lstStyle/>
          <a:p>
            <a:r>
              <a:rPr lang="en-US" altLang="zh-TW" sz="2400" dirty="0">
                <a:solidFill>
                  <a:srgbClr val="333F50"/>
                </a:solidFill>
                <a:latin typeface="Helvetica" panose="020B0604020202020204" pitchFamily="34" charset="0"/>
                <a:cs typeface="Helvetica" panose="020B0604020202020204" pitchFamily="34" charset="0"/>
              </a:rPr>
              <a:t>Kibana + </a:t>
            </a:r>
            <a:r>
              <a:rPr lang="en-US" altLang="zh-TW" sz="2400" dirty="0" err="1">
                <a:solidFill>
                  <a:srgbClr val="333F50"/>
                </a:solidFill>
                <a:latin typeface="Helvetica" panose="020B0604020202020204" pitchFamily="34" charset="0"/>
                <a:cs typeface="Helvetica" panose="020B0604020202020204" pitchFamily="34" charset="0"/>
              </a:rPr>
              <a:t>Elasticsear</a:t>
            </a:r>
            <a:r>
              <a:rPr lang="en-US" altLang="zh-TW" sz="2400" dirty="0">
                <a:solidFill>
                  <a:srgbClr val="333F50"/>
                </a:solidFill>
                <a:latin typeface="Helvetica" panose="020B0604020202020204" pitchFamily="34" charset="0"/>
                <a:cs typeface="Helvetica" panose="020B0604020202020204" pitchFamily="34" charset="0"/>
              </a:rPr>
              <a:t> + Logstash</a:t>
            </a:r>
            <a:endParaRPr lang="zh-TW" altLang="en-US" sz="2400" dirty="0">
              <a:solidFill>
                <a:srgbClr val="333F50"/>
              </a:solidFill>
              <a:latin typeface="Helvetica" panose="020B0604020202020204" pitchFamily="34" charset="0"/>
              <a:cs typeface="Helvetica" panose="020B0604020202020204" pitchFamily="34" charset="0"/>
            </a:endParaRPr>
          </a:p>
        </p:txBody>
      </p:sp>
      <p:pic>
        <p:nvPicPr>
          <p:cNvPr id="4" name="Google Shape;54;p1">
            <a:extLst>
              <a:ext uri="{FF2B5EF4-FFF2-40B4-BE49-F238E27FC236}">
                <a16:creationId xmlns:a16="http://schemas.microsoft.com/office/drawing/2014/main" id="{53553D0E-4C7A-4CB8-8451-96396B1CDAA7}"/>
              </a:ext>
            </a:extLst>
          </p:cNvPr>
          <p:cNvPicPr preferRelativeResize="0"/>
          <p:nvPr/>
        </p:nvPicPr>
        <p:blipFill rotWithShape="1">
          <a:blip r:embed="rId3">
            <a:alphaModFix/>
          </a:blip>
          <a:srcRect/>
          <a:stretch/>
        </p:blipFill>
        <p:spPr>
          <a:xfrm>
            <a:off x="3632534" y="1476108"/>
            <a:ext cx="963349" cy="949771"/>
          </a:xfrm>
          <a:prstGeom prst="rect">
            <a:avLst/>
          </a:prstGeom>
          <a:noFill/>
          <a:ln>
            <a:noFill/>
          </a:ln>
        </p:spPr>
      </p:pic>
      <p:pic>
        <p:nvPicPr>
          <p:cNvPr id="5" name="Google Shape;55;p1">
            <a:extLst>
              <a:ext uri="{FF2B5EF4-FFF2-40B4-BE49-F238E27FC236}">
                <a16:creationId xmlns:a16="http://schemas.microsoft.com/office/drawing/2014/main" id="{4AEBAD65-1DBB-4352-9FC6-3A0C5DBF1CAE}"/>
              </a:ext>
            </a:extLst>
          </p:cNvPr>
          <p:cNvPicPr preferRelativeResize="0"/>
          <p:nvPr/>
        </p:nvPicPr>
        <p:blipFill rotWithShape="1">
          <a:blip r:embed="rId4">
            <a:alphaModFix/>
          </a:blip>
          <a:srcRect b="22875"/>
          <a:stretch/>
        </p:blipFill>
        <p:spPr>
          <a:xfrm>
            <a:off x="6257934" y="2568163"/>
            <a:ext cx="1152156" cy="876051"/>
          </a:xfrm>
          <a:prstGeom prst="rect">
            <a:avLst/>
          </a:prstGeom>
          <a:noFill/>
          <a:ln>
            <a:noFill/>
          </a:ln>
        </p:spPr>
      </p:pic>
      <p:sp>
        <p:nvSpPr>
          <p:cNvPr id="6" name="Google Shape;56;p1">
            <a:extLst>
              <a:ext uri="{FF2B5EF4-FFF2-40B4-BE49-F238E27FC236}">
                <a16:creationId xmlns:a16="http://schemas.microsoft.com/office/drawing/2014/main" id="{4DA1C883-8F86-4010-891C-64CC5EC513A5}"/>
              </a:ext>
            </a:extLst>
          </p:cNvPr>
          <p:cNvSpPr/>
          <p:nvPr/>
        </p:nvSpPr>
        <p:spPr>
          <a:xfrm>
            <a:off x="5203942" y="2860819"/>
            <a:ext cx="666966" cy="4413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cs typeface="Arial"/>
              <a:sym typeface="Arial"/>
            </a:endParaRPr>
          </a:p>
        </p:txBody>
      </p:sp>
      <p:pic>
        <p:nvPicPr>
          <p:cNvPr id="7" name="Google Shape;57;p1">
            <a:extLst>
              <a:ext uri="{FF2B5EF4-FFF2-40B4-BE49-F238E27FC236}">
                <a16:creationId xmlns:a16="http://schemas.microsoft.com/office/drawing/2014/main" id="{E3A80FD8-E32F-4B47-B2A4-7440A3B50635}"/>
              </a:ext>
            </a:extLst>
          </p:cNvPr>
          <p:cNvPicPr preferRelativeResize="0"/>
          <p:nvPr/>
        </p:nvPicPr>
        <p:blipFill rotWithShape="1">
          <a:blip r:embed="rId5">
            <a:alphaModFix/>
          </a:blip>
          <a:srcRect/>
          <a:stretch/>
        </p:blipFill>
        <p:spPr>
          <a:xfrm>
            <a:off x="5652490" y="3686883"/>
            <a:ext cx="3040688" cy="1964617"/>
          </a:xfrm>
          <a:prstGeom prst="rect">
            <a:avLst/>
          </a:prstGeom>
          <a:noFill/>
          <a:ln>
            <a:noFill/>
          </a:ln>
        </p:spPr>
      </p:pic>
      <p:sp>
        <p:nvSpPr>
          <p:cNvPr id="8" name="Google Shape;58;p1">
            <a:extLst>
              <a:ext uri="{FF2B5EF4-FFF2-40B4-BE49-F238E27FC236}">
                <a16:creationId xmlns:a16="http://schemas.microsoft.com/office/drawing/2014/main" id="{762B5F54-EF4C-4BCE-BE64-63CF92058EBF}"/>
              </a:ext>
            </a:extLst>
          </p:cNvPr>
          <p:cNvSpPr/>
          <p:nvPr/>
        </p:nvSpPr>
        <p:spPr>
          <a:xfrm>
            <a:off x="8000439" y="2860819"/>
            <a:ext cx="666966" cy="4413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cs typeface="Arial"/>
              <a:sym typeface="Arial"/>
            </a:endParaRPr>
          </a:p>
        </p:txBody>
      </p:sp>
      <p:pic>
        <p:nvPicPr>
          <p:cNvPr id="9" name="Google Shape;59;p1">
            <a:extLst>
              <a:ext uri="{FF2B5EF4-FFF2-40B4-BE49-F238E27FC236}">
                <a16:creationId xmlns:a16="http://schemas.microsoft.com/office/drawing/2014/main" id="{D7007349-E78A-4899-8DF8-E6DCF664E9EF}"/>
              </a:ext>
            </a:extLst>
          </p:cNvPr>
          <p:cNvPicPr preferRelativeResize="0"/>
          <p:nvPr/>
        </p:nvPicPr>
        <p:blipFill rotWithShape="1">
          <a:blip r:embed="rId6">
            <a:alphaModFix/>
          </a:blip>
          <a:srcRect r="75253"/>
          <a:stretch/>
        </p:blipFill>
        <p:spPr>
          <a:xfrm>
            <a:off x="9166029" y="2372936"/>
            <a:ext cx="1355990" cy="1205767"/>
          </a:xfrm>
          <a:prstGeom prst="rect">
            <a:avLst/>
          </a:prstGeom>
          <a:noFill/>
          <a:ln>
            <a:noFill/>
          </a:ln>
        </p:spPr>
      </p:pic>
      <p:sp>
        <p:nvSpPr>
          <p:cNvPr id="10" name="Google Shape;60;p1">
            <a:extLst>
              <a:ext uri="{FF2B5EF4-FFF2-40B4-BE49-F238E27FC236}">
                <a16:creationId xmlns:a16="http://schemas.microsoft.com/office/drawing/2014/main" id="{ACCE9887-0457-4368-A4B3-12E7F2F5804D}"/>
              </a:ext>
            </a:extLst>
          </p:cNvPr>
          <p:cNvSpPr/>
          <p:nvPr/>
        </p:nvSpPr>
        <p:spPr>
          <a:xfrm rot="5400000">
            <a:off x="9577647" y="3809140"/>
            <a:ext cx="532752" cy="547473"/>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cs typeface="Arial"/>
              <a:sym typeface="Arial"/>
            </a:endParaRPr>
          </a:p>
        </p:txBody>
      </p:sp>
      <p:pic>
        <p:nvPicPr>
          <p:cNvPr id="11" name="Google Shape;61;p1">
            <a:extLst>
              <a:ext uri="{FF2B5EF4-FFF2-40B4-BE49-F238E27FC236}">
                <a16:creationId xmlns:a16="http://schemas.microsoft.com/office/drawing/2014/main" id="{A5480AC4-AC20-4888-BC62-0A8734B41CAA}"/>
              </a:ext>
            </a:extLst>
          </p:cNvPr>
          <p:cNvPicPr preferRelativeResize="0"/>
          <p:nvPr/>
        </p:nvPicPr>
        <p:blipFill rotWithShape="1">
          <a:blip r:embed="rId7">
            <a:alphaModFix/>
          </a:blip>
          <a:srcRect b="20121"/>
          <a:stretch/>
        </p:blipFill>
        <p:spPr>
          <a:xfrm>
            <a:off x="9039047" y="4665615"/>
            <a:ext cx="1686643" cy="1114719"/>
          </a:xfrm>
          <a:prstGeom prst="rect">
            <a:avLst/>
          </a:prstGeom>
          <a:noFill/>
          <a:ln>
            <a:noFill/>
          </a:ln>
        </p:spPr>
      </p:pic>
      <p:sp>
        <p:nvSpPr>
          <p:cNvPr id="12" name="Google Shape;62;p1">
            <a:extLst>
              <a:ext uri="{FF2B5EF4-FFF2-40B4-BE49-F238E27FC236}">
                <a16:creationId xmlns:a16="http://schemas.microsoft.com/office/drawing/2014/main" id="{0DC79C2D-6E81-49EA-9731-37D36588ABE0}"/>
              </a:ext>
            </a:extLst>
          </p:cNvPr>
          <p:cNvSpPr/>
          <p:nvPr/>
        </p:nvSpPr>
        <p:spPr>
          <a:xfrm>
            <a:off x="5677889" y="5072952"/>
            <a:ext cx="3040687" cy="540448"/>
          </a:xfrm>
          <a:prstGeom prst="rect">
            <a:avLst/>
          </a:prstGeom>
          <a:no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63;p1">
            <a:extLst>
              <a:ext uri="{FF2B5EF4-FFF2-40B4-BE49-F238E27FC236}">
                <a16:creationId xmlns:a16="http://schemas.microsoft.com/office/drawing/2014/main" id="{16990D0D-4E4F-4A84-9D79-C38C9DA85BA5}"/>
              </a:ext>
            </a:extLst>
          </p:cNvPr>
          <p:cNvPicPr preferRelativeResize="0"/>
          <p:nvPr/>
        </p:nvPicPr>
        <p:blipFill rotWithShape="1">
          <a:blip r:embed="rId8">
            <a:alphaModFix/>
          </a:blip>
          <a:srcRect/>
          <a:stretch/>
        </p:blipFill>
        <p:spPr>
          <a:xfrm>
            <a:off x="1165738" y="2628525"/>
            <a:ext cx="947159" cy="933806"/>
          </a:xfrm>
          <a:prstGeom prst="rect">
            <a:avLst/>
          </a:prstGeom>
          <a:noFill/>
          <a:ln>
            <a:noFill/>
          </a:ln>
        </p:spPr>
      </p:pic>
      <p:sp>
        <p:nvSpPr>
          <p:cNvPr id="14" name="Google Shape;64;p1">
            <a:extLst>
              <a:ext uri="{FF2B5EF4-FFF2-40B4-BE49-F238E27FC236}">
                <a16:creationId xmlns:a16="http://schemas.microsoft.com/office/drawing/2014/main" id="{6F21B34E-67C2-460D-AC62-8901987FF9D9}"/>
              </a:ext>
            </a:extLst>
          </p:cNvPr>
          <p:cNvSpPr/>
          <p:nvPr/>
        </p:nvSpPr>
        <p:spPr>
          <a:xfrm>
            <a:off x="2415288" y="2886319"/>
            <a:ext cx="572641" cy="4158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65;p1">
            <a:extLst>
              <a:ext uri="{FF2B5EF4-FFF2-40B4-BE49-F238E27FC236}">
                <a16:creationId xmlns:a16="http://schemas.microsoft.com/office/drawing/2014/main" id="{6414C914-BAAC-4C05-B2D3-0C43C59E9B0F}"/>
              </a:ext>
            </a:extLst>
          </p:cNvPr>
          <p:cNvPicPr preferRelativeResize="0"/>
          <p:nvPr/>
        </p:nvPicPr>
        <p:blipFill rotWithShape="1">
          <a:blip r:embed="rId9">
            <a:alphaModFix/>
          </a:blip>
          <a:srcRect/>
          <a:stretch/>
        </p:blipFill>
        <p:spPr>
          <a:xfrm>
            <a:off x="3687677" y="2795052"/>
            <a:ext cx="700432" cy="785704"/>
          </a:xfrm>
          <a:prstGeom prst="rect">
            <a:avLst/>
          </a:prstGeom>
          <a:noFill/>
          <a:ln>
            <a:noFill/>
          </a:ln>
        </p:spPr>
      </p:pic>
      <p:pic>
        <p:nvPicPr>
          <p:cNvPr id="16" name="Google Shape;67;p1">
            <a:extLst>
              <a:ext uri="{FF2B5EF4-FFF2-40B4-BE49-F238E27FC236}">
                <a16:creationId xmlns:a16="http://schemas.microsoft.com/office/drawing/2014/main" id="{C6B24134-2183-44BC-B4D7-5573779D435D}"/>
              </a:ext>
            </a:extLst>
          </p:cNvPr>
          <p:cNvPicPr preferRelativeResize="0"/>
          <p:nvPr/>
        </p:nvPicPr>
        <p:blipFill rotWithShape="1">
          <a:blip r:embed="rId10">
            <a:alphaModFix/>
          </a:blip>
          <a:srcRect/>
          <a:stretch/>
        </p:blipFill>
        <p:spPr>
          <a:xfrm>
            <a:off x="3488210" y="4155327"/>
            <a:ext cx="1239270" cy="638225"/>
          </a:xfrm>
          <a:prstGeom prst="rect">
            <a:avLst/>
          </a:prstGeom>
          <a:noFill/>
          <a:ln>
            <a:noFill/>
          </a:ln>
        </p:spPr>
      </p:pic>
      <p:sp>
        <p:nvSpPr>
          <p:cNvPr id="19" name="文字方塊 18">
            <a:extLst>
              <a:ext uri="{FF2B5EF4-FFF2-40B4-BE49-F238E27FC236}">
                <a16:creationId xmlns:a16="http://schemas.microsoft.com/office/drawing/2014/main" id="{EDCE83A1-FD58-40B6-93ED-EA804499CAE2}"/>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視覺化流程</a:t>
            </a:r>
          </a:p>
        </p:txBody>
      </p:sp>
      <p:sp>
        <p:nvSpPr>
          <p:cNvPr id="22" name="矩形: 圓角 21">
            <a:extLst>
              <a:ext uri="{FF2B5EF4-FFF2-40B4-BE49-F238E27FC236}">
                <a16:creationId xmlns:a16="http://schemas.microsoft.com/office/drawing/2014/main" id="{4AF7F95F-E131-437E-948B-5171EA551C6C}"/>
              </a:ext>
            </a:extLst>
          </p:cNvPr>
          <p:cNvSpPr/>
          <p:nvPr/>
        </p:nvSpPr>
        <p:spPr>
          <a:xfrm>
            <a:off x="3218601" y="1308100"/>
            <a:ext cx="1690367" cy="4076699"/>
          </a:xfrm>
          <a:prstGeom prst="roundRect">
            <a:avLst/>
          </a:prstGeom>
          <a:noFill/>
          <a:ln w="38100">
            <a:solidFill>
              <a:srgbClr val="0070C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a:extLst>
              <a:ext uri="{FF2B5EF4-FFF2-40B4-BE49-F238E27FC236}">
                <a16:creationId xmlns:a16="http://schemas.microsoft.com/office/drawing/2014/main" id="{6499B6B5-BEB2-40FD-9440-36F699BF2550}"/>
              </a:ext>
            </a:extLst>
          </p:cNvPr>
          <p:cNvGrpSpPr/>
          <p:nvPr/>
        </p:nvGrpSpPr>
        <p:grpSpPr>
          <a:xfrm>
            <a:off x="6315613" y="261142"/>
            <a:ext cx="3552287" cy="704823"/>
            <a:chOff x="6315613" y="261142"/>
            <a:chExt cx="3552287" cy="704823"/>
          </a:xfrm>
        </p:grpSpPr>
        <p:sp>
          <p:nvSpPr>
            <p:cNvPr id="20" name="矩形: 圓角 19">
              <a:extLst>
                <a:ext uri="{FF2B5EF4-FFF2-40B4-BE49-F238E27FC236}">
                  <a16:creationId xmlns:a16="http://schemas.microsoft.com/office/drawing/2014/main" id="{B91FD166-6DFC-47F5-AA34-535BF5C9A605}"/>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C07C2E1D-4ED9-4323-BEBF-FC4349702408}"/>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進度條">
              <a:extLst>
                <a:ext uri="{FF2B5EF4-FFF2-40B4-BE49-F238E27FC236}">
                  <a16:creationId xmlns:a16="http://schemas.microsoft.com/office/drawing/2014/main" id="{5D13E2FB-F3EC-4130-B92D-F74467E46695}"/>
                </a:ext>
              </a:extLst>
            </p:cNvPr>
            <p:cNvSpPr/>
            <p:nvPr/>
          </p:nvSpPr>
          <p:spPr>
            <a:xfrm>
              <a:off x="6624042" y="471562"/>
              <a:ext cx="223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DFBA8AF9-ECA3-4106-9C95-0EE94BA12220}"/>
                </a:ext>
              </a:extLst>
            </p:cNvPr>
            <p:cNvSpPr/>
            <p:nvPr/>
          </p:nvSpPr>
          <p:spPr>
            <a:xfrm>
              <a:off x="8329066"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a:extLst>
                <a:ext uri="{FF2B5EF4-FFF2-40B4-BE49-F238E27FC236}">
                  <a16:creationId xmlns:a16="http://schemas.microsoft.com/office/drawing/2014/main" id="{04F7F4A9-7CC3-4885-B3C4-8DF832721E97}"/>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9888B20-6188-4918-9EBC-5A3DA3EA8E7A}"/>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2196F7EB-FDCF-4E66-803C-48F6FC31C533}"/>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17D29715-231E-4B7D-AAD6-F3DD22108B95}"/>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標題 5">
              <a:extLst>
                <a:ext uri="{FF2B5EF4-FFF2-40B4-BE49-F238E27FC236}">
                  <a16:creationId xmlns:a16="http://schemas.microsoft.com/office/drawing/2014/main" id="{421A359C-58A2-460E-9493-36F1648618A4}"/>
                </a:ext>
              </a:extLst>
            </p:cNvPr>
            <p:cNvSpPr txBox="1">
              <a:spLocks/>
            </p:cNvSpPr>
            <p:nvPr/>
          </p:nvSpPr>
          <p:spPr>
            <a:xfrm>
              <a:off x="7870136"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07</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1" name="標題 5">
              <a:extLst>
                <a:ext uri="{FF2B5EF4-FFF2-40B4-BE49-F238E27FC236}">
                  <a16:creationId xmlns:a16="http://schemas.microsoft.com/office/drawing/2014/main" id="{2DDCF8C0-FC71-4F00-99A7-9E656E515233}"/>
                </a:ext>
              </a:extLst>
            </p:cNvPr>
            <p:cNvSpPr txBox="1">
              <a:spLocks/>
            </p:cNvSpPr>
            <p:nvPr/>
          </p:nvSpPr>
          <p:spPr>
            <a:xfrm>
              <a:off x="8089269" y="648744"/>
              <a:ext cx="829423" cy="317221"/>
            </a:xfrm>
            <a:prstGeom prst="rect">
              <a:avLst/>
            </a:prstGeom>
          </p:spPr>
          <p:txBody>
            <a:bodyPr>
              <a:normAutofit fontScale="85000" lnSpcReduction="10000"/>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視覺化流程</a:t>
              </a:r>
            </a:p>
          </p:txBody>
        </p:sp>
        <p:sp>
          <p:nvSpPr>
            <p:cNvPr id="32" name="橢圓 31">
              <a:extLst>
                <a:ext uri="{FF2B5EF4-FFF2-40B4-BE49-F238E27FC236}">
                  <a16:creationId xmlns:a16="http://schemas.microsoft.com/office/drawing/2014/main" id="{E388340D-C66D-4586-83DA-0E6FF5D6BE7F}"/>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橢圓 32">
              <a:extLst>
                <a:ext uri="{FF2B5EF4-FFF2-40B4-BE49-F238E27FC236}">
                  <a16:creationId xmlns:a16="http://schemas.microsoft.com/office/drawing/2014/main" id="{1599BBAA-400A-4650-AAED-F4CB2D68A2FF}"/>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36AA41C6-5591-4790-AC4D-C6A464EDF3D3}"/>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01EBEA48-22EE-444E-B29D-806BD3B60FF1}"/>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BCE65506-2D8D-4183-BC78-0E9694640AA9}"/>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投影片編號版面配置區 2">
            <a:extLst>
              <a:ext uri="{FF2B5EF4-FFF2-40B4-BE49-F238E27FC236}">
                <a16:creationId xmlns:a16="http://schemas.microsoft.com/office/drawing/2014/main" id="{09B30973-F910-4014-9BCE-624A308C7779}"/>
              </a:ext>
            </a:extLst>
          </p:cNvPr>
          <p:cNvSpPr>
            <a:spLocks noGrp="1"/>
          </p:cNvSpPr>
          <p:nvPr>
            <p:ph type="sldNum" sz="quarter" idx="12"/>
          </p:nvPr>
        </p:nvSpPr>
        <p:spPr/>
        <p:txBody>
          <a:bodyPr/>
          <a:lstStyle/>
          <a:p>
            <a:fld id="{707EBC05-AD4A-43C3-A6DF-1409246104C0}" type="slidenum">
              <a:rPr lang="zh-TW" altLang="en-US" smtClean="0"/>
              <a:pPr/>
              <a:t>54</a:t>
            </a:fld>
            <a:endParaRPr lang="zh-TW" altLang="en-US" dirty="0"/>
          </a:p>
        </p:txBody>
      </p:sp>
    </p:spTree>
    <p:extLst>
      <p:ext uri="{BB962C8B-B14F-4D97-AF65-F5344CB8AC3E}">
        <p14:creationId xmlns:p14="http://schemas.microsoft.com/office/powerpoint/2010/main" val="1238218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924740"/>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資料分析</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Data Analysis</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7" name="投影片編號版面配置區 6">
            <a:extLst>
              <a:ext uri="{FF2B5EF4-FFF2-40B4-BE49-F238E27FC236}">
                <a16:creationId xmlns:a16="http://schemas.microsoft.com/office/drawing/2014/main" id="{4F2D48C6-50CF-4C10-AF9B-4480C11A47D0}"/>
              </a:ext>
            </a:extLst>
          </p:cNvPr>
          <p:cNvSpPr>
            <a:spLocks noGrp="1"/>
          </p:cNvSpPr>
          <p:nvPr>
            <p:ph type="sldNum" sz="quarter" idx="12"/>
          </p:nvPr>
        </p:nvSpPr>
        <p:spPr/>
        <p:txBody>
          <a:bodyPr/>
          <a:lstStyle/>
          <a:p>
            <a:fld id="{AC24A62B-7E8F-4F0C-BD73-B02141D4C960}" type="slidenum">
              <a:rPr lang="zh-TW" altLang="en-US" smtClean="0"/>
              <a:t>55</a:t>
            </a:fld>
            <a:endParaRPr lang="zh-TW" altLang="en-US"/>
          </a:p>
        </p:txBody>
      </p:sp>
      <p:sp>
        <p:nvSpPr>
          <p:cNvPr id="10" name="文字方塊 9">
            <a:extLst>
              <a:ext uri="{FF2B5EF4-FFF2-40B4-BE49-F238E27FC236}">
                <a16:creationId xmlns:a16="http://schemas.microsoft.com/office/drawing/2014/main" id="{6EF3D5CF-B3EE-4E6C-BDB2-8E97F9C45B87}"/>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許維哲</a:t>
            </a:r>
          </a:p>
        </p:txBody>
      </p:sp>
      <p:sp>
        <p:nvSpPr>
          <p:cNvPr id="11" name="文字方塊 10">
            <a:extLst>
              <a:ext uri="{FF2B5EF4-FFF2-40B4-BE49-F238E27FC236}">
                <a16:creationId xmlns:a16="http://schemas.microsoft.com/office/drawing/2014/main" id="{F211F990-3EE3-4781-AB72-A7DAC7FB61C3}"/>
              </a:ext>
            </a:extLst>
          </p:cNvPr>
          <p:cNvSpPr txBox="1"/>
          <p:nvPr/>
        </p:nvSpPr>
        <p:spPr>
          <a:xfrm>
            <a:off x="3333973" y="3003294"/>
            <a:ext cx="2448106" cy="369332"/>
          </a:xfrm>
          <a:prstGeom prst="rect">
            <a:avLst/>
          </a:prstGeom>
          <a:solidFill>
            <a:srgbClr val="333F50"/>
          </a:solidFill>
          <a:ln>
            <a:noFill/>
          </a:ln>
        </p:spPr>
        <p:txBody>
          <a:bodyPr wrap="none" rtlCol="0">
            <a:spAutoFit/>
          </a:bodyPr>
          <a:lstStyle/>
          <a:p>
            <a:r>
              <a:rPr lang="en-US" altLang="zh-TW" b="1" dirty="0">
                <a:solidFill>
                  <a:schemeClr val="bg1"/>
                </a:solidFill>
              </a:rPr>
              <a:t>RFM + K-means </a:t>
            </a:r>
            <a:r>
              <a:rPr lang="zh-TW" altLang="en-US" b="1" dirty="0">
                <a:solidFill>
                  <a:schemeClr val="bg1"/>
                </a:solidFill>
              </a:rPr>
              <a:t>分析</a:t>
            </a:r>
          </a:p>
        </p:txBody>
      </p:sp>
    </p:spTree>
    <p:extLst>
      <p:ext uri="{BB962C8B-B14F-4D97-AF65-F5344CB8AC3E}">
        <p14:creationId xmlns:p14="http://schemas.microsoft.com/office/powerpoint/2010/main" val="3537374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4;p7">
            <a:extLst>
              <a:ext uri="{FF2B5EF4-FFF2-40B4-BE49-F238E27FC236}">
                <a16:creationId xmlns:a16="http://schemas.microsoft.com/office/drawing/2014/main" id="{2E5D6C7F-7D8D-4853-92CC-4518DFCC63F9}"/>
              </a:ext>
            </a:extLst>
          </p:cNvPr>
          <p:cNvSpPr/>
          <p:nvPr/>
        </p:nvSpPr>
        <p:spPr>
          <a:xfrm>
            <a:off x="1062717" y="1937138"/>
            <a:ext cx="1919428" cy="3727975"/>
          </a:xfrm>
          <a:prstGeom prst="roundRect">
            <a:avLst>
              <a:gd name="adj" fmla="val 16667"/>
            </a:avLst>
          </a:prstGeom>
          <a:solidFill>
            <a:srgbClr val="63D0E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ea"/>
              <a:cs typeface="Arial"/>
              <a:sym typeface="Arial"/>
            </a:endParaRPr>
          </a:p>
        </p:txBody>
      </p:sp>
      <p:sp>
        <p:nvSpPr>
          <p:cNvPr id="10" name="Google Shape;150;p7">
            <a:extLst>
              <a:ext uri="{FF2B5EF4-FFF2-40B4-BE49-F238E27FC236}">
                <a16:creationId xmlns:a16="http://schemas.microsoft.com/office/drawing/2014/main" id="{BAF26127-7F7B-4911-A64C-C2CF9E5E4BE7}"/>
              </a:ext>
            </a:extLst>
          </p:cNvPr>
          <p:cNvSpPr txBox="1">
            <a:spLocks/>
          </p:cNvSpPr>
          <p:nvPr/>
        </p:nvSpPr>
        <p:spPr>
          <a:xfrm>
            <a:off x="1269688" y="3257200"/>
            <a:ext cx="1454100" cy="450900"/>
          </a:xfrm>
          <a:prstGeom prst="rect">
            <a:avLst/>
          </a:prstGeom>
          <a:noFill/>
          <a:ln>
            <a:noFill/>
          </a:ln>
        </p:spPr>
        <p:txBody>
          <a:bodyPr spcFirstLastPara="1" vert="horz" wrap="square" lIns="91425" tIns="91425" rIns="91425" bIns="91425" rtlCol="0" anchor="t" anchorCtr="0">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en-US" altLang="zh-TW" sz="1800" b="1" dirty="0">
                <a:solidFill>
                  <a:srgbClr val="333F50"/>
                </a:solidFill>
                <a:latin typeface="Helvetica" panose="020B0604020202020204" pitchFamily="34" charset="0"/>
                <a:ea typeface="+mn-ea"/>
                <a:cs typeface="Helvetica" panose="020B0604020202020204" pitchFamily="34" charset="0"/>
              </a:rPr>
              <a:t>Recency</a:t>
            </a:r>
            <a:endParaRPr lang="en-US" sz="1800" b="1" dirty="0">
              <a:solidFill>
                <a:srgbClr val="333F50"/>
              </a:solidFill>
              <a:latin typeface="Helvetica" panose="020B0604020202020204" pitchFamily="34" charset="0"/>
              <a:ea typeface="+mn-ea"/>
              <a:cs typeface="Helvetica" panose="020B0604020202020204" pitchFamily="34" charset="0"/>
            </a:endParaRPr>
          </a:p>
        </p:txBody>
      </p:sp>
      <p:sp>
        <p:nvSpPr>
          <p:cNvPr id="13" name="Google Shape;153;p7">
            <a:extLst>
              <a:ext uri="{FF2B5EF4-FFF2-40B4-BE49-F238E27FC236}">
                <a16:creationId xmlns:a16="http://schemas.microsoft.com/office/drawing/2014/main" id="{7D74DA95-1891-4F16-95D6-48AFBEBE66EE}"/>
              </a:ext>
            </a:extLst>
          </p:cNvPr>
          <p:cNvSpPr txBox="1">
            <a:spLocks/>
          </p:cNvSpPr>
          <p:nvPr/>
        </p:nvSpPr>
        <p:spPr>
          <a:xfrm>
            <a:off x="1298155" y="3594000"/>
            <a:ext cx="1454100" cy="450900"/>
          </a:xfrm>
          <a:prstGeom prst="rect">
            <a:avLst/>
          </a:prstGeom>
          <a:noFill/>
          <a:ln>
            <a:noFill/>
          </a:ln>
        </p:spPr>
        <p:txBody>
          <a:bodyPr spcFirstLastPara="1" vert="horz" wrap="square" lIns="91425" tIns="91425" rIns="91425" bIns="91425" rtlCol="0" anchor="t" anchorCtr="0">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zh-TW" altLang="en-US" sz="1600" b="1" dirty="0">
                <a:solidFill>
                  <a:srgbClr val="333F50"/>
                </a:solidFill>
                <a:latin typeface="微軟正黑體" panose="020B0604030504040204" pitchFamily="34" charset="-120"/>
                <a:ea typeface="微軟正黑體" panose="020B0604030504040204" pitchFamily="34" charset="-120"/>
              </a:rPr>
              <a:t>近期消費日</a:t>
            </a:r>
          </a:p>
        </p:txBody>
      </p:sp>
      <p:sp>
        <p:nvSpPr>
          <p:cNvPr id="16" name="Google Shape;156;p7">
            <a:extLst>
              <a:ext uri="{FF2B5EF4-FFF2-40B4-BE49-F238E27FC236}">
                <a16:creationId xmlns:a16="http://schemas.microsoft.com/office/drawing/2014/main" id="{FC12DF1A-D613-4759-9341-D28A2F226B9A}"/>
              </a:ext>
            </a:extLst>
          </p:cNvPr>
          <p:cNvSpPr/>
          <p:nvPr/>
        </p:nvSpPr>
        <p:spPr>
          <a:xfrm>
            <a:off x="1062716" y="4115000"/>
            <a:ext cx="1919427" cy="1550113"/>
          </a:xfrm>
          <a:prstGeom prst="roundRect">
            <a:avLst>
              <a:gd name="adj" fmla="val 16667"/>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2000" b="1" i="0" u="none" strike="noStrike" cap="none" dirty="0">
                <a:solidFill>
                  <a:srgbClr val="333F50"/>
                </a:solidFill>
                <a:latin typeface="微軟正黑體" panose="020B0604030504040204" pitchFamily="34" charset="-120"/>
                <a:ea typeface="微軟正黑體" panose="020B0604030504040204" pitchFamily="34" charset="-120"/>
                <a:cs typeface="Arial"/>
                <a:sym typeface="Arial"/>
              </a:rPr>
              <a:t>顧客活躍度</a:t>
            </a:r>
            <a:endParaRPr lang="en-US" altLang="zh-TW" sz="2000" b="1" i="0" u="none" strike="noStrike" cap="none" dirty="0">
              <a:solidFill>
                <a:srgbClr val="333F50"/>
              </a:solidFill>
              <a:latin typeface="微軟正黑體" panose="020B0604030504040204" pitchFamily="34" charset="-120"/>
              <a:ea typeface="微軟正黑體" panose="020B0604030504040204" pitchFamily="34" charset="-120"/>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2090CE"/>
                </a:solidFill>
                <a:latin typeface="微軟正黑體" panose="020B0604030504040204" pitchFamily="34" charset="-120"/>
                <a:ea typeface="微軟正黑體" panose="020B0604030504040204" pitchFamily="34" charset="-120"/>
                <a:cs typeface="Arial"/>
                <a:sym typeface="Arial"/>
              </a:rPr>
              <a:t>距離最後一次消費時間</a:t>
            </a:r>
            <a:endParaRPr b="1" i="0" u="none" strike="noStrike" cap="none" dirty="0">
              <a:solidFill>
                <a:srgbClr val="2090CE"/>
              </a:solidFill>
              <a:latin typeface="微軟正黑體" panose="020B0604030504040204" pitchFamily="34" charset="-120"/>
              <a:ea typeface="微軟正黑體" panose="020B0604030504040204" pitchFamily="34" charset="-120"/>
              <a:cs typeface="Arial"/>
              <a:sym typeface="Arial"/>
            </a:endParaRPr>
          </a:p>
        </p:txBody>
      </p:sp>
      <p:sp>
        <p:nvSpPr>
          <p:cNvPr id="23" name="Google Shape;163;p7">
            <a:extLst>
              <a:ext uri="{FF2B5EF4-FFF2-40B4-BE49-F238E27FC236}">
                <a16:creationId xmlns:a16="http://schemas.microsoft.com/office/drawing/2014/main" id="{02DE3D0D-72B6-4EA3-A358-2B5A6107404D}"/>
              </a:ext>
            </a:extLst>
          </p:cNvPr>
          <p:cNvSpPr txBox="1">
            <a:spLocks/>
          </p:cNvSpPr>
          <p:nvPr/>
        </p:nvSpPr>
        <p:spPr>
          <a:xfrm>
            <a:off x="1169500" y="1050047"/>
            <a:ext cx="8520600" cy="816790"/>
          </a:xfrm>
          <a:prstGeom prst="rect">
            <a:avLst/>
          </a:prstGeom>
          <a:noFill/>
          <a:ln>
            <a:noFill/>
          </a:ln>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nSpc>
                <a:spcPct val="115000"/>
              </a:lnSpc>
              <a:spcBef>
                <a:spcPts val="0"/>
              </a:spcBef>
              <a:buSzPts val="1800"/>
              <a:buFont typeface="Wingdings 2" pitchFamily="18" charset="2"/>
              <a:buNone/>
            </a:pPr>
            <a:r>
              <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根據歷史交易資料，取得</a:t>
            </a:r>
            <a:r>
              <a:rPr lang="en-US" altLang="zh-TW"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3</a:t>
            </a:r>
            <a:r>
              <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項重要指標，進而分析顧客價值。</a:t>
            </a:r>
          </a:p>
        </p:txBody>
      </p:sp>
      <p:sp>
        <p:nvSpPr>
          <p:cNvPr id="27" name="Google Shape;64;p1">
            <a:extLst>
              <a:ext uri="{FF2B5EF4-FFF2-40B4-BE49-F238E27FC236}">
                <a16:creationId xmlns:a16="http://schemas.microsoft.com/office/drawing/2014/main" id="{6B2600BB-863B-4D5C-BB43-68156FE2C6F5}"/>
              </a:ext>
            </a:extLst>
          </p:cNvPr>
          <p:cNvSpPr/>
          <p:nvPr/>
        </p:nvSpPr>
        <p:spPr>
          <a:xfrm>
            <a:off x="7845949" y="3232775"/>
            <a:ext cx="572641" cy="415800"/>
          </a:xfrm>
          <a:prstGeom prst="rightArrow">
            <a:avLst>
              <a:gd name="adj1" fmla="val 50000"/>
              <a:gd name="adj2" fmla="val 67694"/>
            </a:avLst>
          </a:pr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ea"/>
              <a:cs typeface="Arial"/>
              <a:sym typeface="Arial"/>
            </a:endParaRPr>
          </a:p>
        </p:txBody>
      </p:sp>
      <p:sp>
        <p:nvSpPr>
          <p:cNvPr id="28" name="文字方塊 27">
            <a:extLst>
              <a:ext uri="{FF2B5EF4-FFF2-40B4-BE49-F238E27FC236}">
                <a16:creationId xmlns:a16="http://schemas.microsoft.com/office/drawing/2014/main" id="{0D37780F-A7CA-44CF-8E5E-6CDEBCBAE831}"/>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RFM</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分析</a:t>
            </a:r>
          </a:p>
        </p:txBody>
      </p:sp>
      <p:pic>
        <p:nvPicPr>
          <p:cNvPr id="19" name="圖形 18">
            <a:extLst>
              <a:ext uri="{FF2B5EF4-FFF2-40B4-BE49-F238E27FC236}">
                <a16:creationId xmlns:a16="http://schemas.microsoft.com/office/drawing/2014/main" id="{B9AA906D-7DF5-4496-AC20-1BB9E6FC4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2184" y="1808278"/>
            <a:ext cx="1167048" cy="1167048"/>
          </a:xfrm>
          <a:prstGeom prst="rect">
            <a:avLst/>
          </a:prstGeom>
        </p:spPr>
      </p:pic>
      <p:sp>
        <p:nvSpPr>
          <p:cNvPr id="31" name="Google Shape;144;p7">
            <a:extLst>
              <a:ext uri="{FF2B5EF4-FFF2-40B4-BE49-F238E27FC236}">
                <a16:creationId xmlns:a16="http://schemas.microsoft.com/office/drawing/2014/main" id="{71C4F368-161A-4C9E-B41D-A3493AD46FBE}"/>
              </a:ext>
            </a:extLst>
          </p:cNvPr>
          <p:cNvSpPr/>
          <p:nvPr/>
        </p:nvSpPr>
        <p:spPr>
          <a:xfrm>
            <a:off x="3386338" y="1937138"/>
            <a:ext cx="1919428" cy="3727975"/>
          </a:xfrm>
          <a:prstGeom prst="roundRect">
            <a:avLst>
              <a:gd name="adj" fmla="val 16667"/>
            </a:avLst>
          </a:prstGeom>
          <a:solidFill>
            <a:srgbClr val="F9D6A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ea"/>
              <a:cs typeface="Arial"/>
              <a:sym typeface="Arial"/>
            </a:endParaRPr>
          </a:p>
        </p:txBody>
      </p:sp>
      <p:sp>
        <p:nvSpPr>
          <p:cNvPr id="32" name="Google Shape;150;p7">
            <a:extLst>
              <a:ext uri="{FF2B5EF4-FFF2-40B4-BE49-F238E27FC236}">
                <a16:creationId xmlns:a16="http://schemas.microsoft.com/office/drawing/2014/main" id="{7FE09796-9705-4DCE-9E65-28A5032CD46E}"/>
              </a:ext>
            </a:extLst>
          </p:cNvPr>
          <p:cNvSpPr txBox="1">
            <a:spLocks/>
          </p:cNvSpPr>
          <p:nvPr/>
        </p:nvSpPr>
        <p:spPr>
          <a:xfrm>
            <a:off x="3593309" y="3257200"/>
            <a:ext cx="1454100" cy="450900"/>
          </a:xfrm>
          <a:prstGeom prst="rect">
            <a:avLst/>
          </a:prstGeom>
          <a:noFill/>
          <a:ln>
            <a:noFill/>
          </a:ln>
        </p:spPr>
        <p:txBody>
          <a:bodyPr spcFirstLastPara="1" vert="horz" wrap="square" lIns="91425" tIns="91425" rIns="91425" bIns="91425" rtlCol="0" anchor="t" anchorCtr="0">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en-US" altLang="zh-TW" sz="1800" b="1" dirty="0">
                <a:solidFill>
                  <a:srgbClr val="333F50"/>
                </a:solidFill>
                <a:latin typeface="Helvetica" panose="020B0604020202020204" pitchFamily="34" charset="0"/>
                <a:ea typeface="+mn-ea"/>
                <a:cs typeface="Helvetica" panose="020B0604020202020204" pitchFamily="34" charset="0"/>
              </a:rPr>
              <a:t>Frequency</a:t>
            </a:r>
          </a:p>
        </p:txBody>
      </p:sp>
      <p:sp>
        <p:nvSpPr>
          <p:cNvPr id="33" name="Google Shape;153;p7">
            <a:extLst>
              <a:ext uri="{FF2B5EF4-FFF2-40B4-BE49-F238E27FC236}">
                <a16:creationId xmlns:a16="http://schemas.microsoft.com/office/drawing/2014/main" id="{C8CAD767-EB2E-45C4-A2FD-3C9210E48467}"/>
              </a:ext>
            </a:extLst>
          </p:cNvPr>
          <p:cNvSpPr txBox="1">
            <a:spLocks/>
          </p:cNvSpPr>
          <p:nvPr/>
        </p:nvSpPr>
        <p:spPr>
          <a:xfrm>
            <a:off x="3621776" y="3594000"/>
            <a:ext cx="1454100" cy="450900"/>
          </a:xfrm>
          <a:prstGeom prst="rect">
            <a:avLst/>
          </a:prstGeom>
          <a:noFill/>
          <a:ln>
            <a:noFill/>
          </a:ln>
        </p:spPr>
        <p:txBody>
          <a:bodyPr spcFirstLastPara="1" vert="horz" wrap="square" lIns="91425" tIns="91425" rIns="91425" bIns="91425" rtlCol="0" anchor="t" anchorCtr="0">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zh-TW" altLang="en-US" sz="1600" b="1" dirty="0">
                <a:solidFill>
                  <a:srgbClr val="333F50"/>
                </a:solidFill>
                <a:latin typeface="微軟正黑體" panose="020B0604030504040204" pitchFamily="34" charset="-120"/>
                <a:ea typeface="微軟正黑體" panose="020B0604030504040204" pitchFamily="34" charset="-120"/>
              </a:rPr>
              <a:t>消費頻率</a:t>
            </a:r>
          </a:p>
        </p:txBody>
      </p:sp>
      <p:sp>
        <p:nvSpPr>
          <p:cNvPr id="34" name="Google Shape;156;p7">
            <a:extLst>
              <a:ext uri="{FF2B5EF4-FFF2-40B4-BE49-F238E27FC236}">
                <a16:creationId xmlns:a16="http://schemas.microsoft.com/office/drawing/2014/main" id="{5B49C316-219C-40DD-9E08-FE207159F982}"/>
              </a:ext>
            </a:extLst>
          </p:cNvPr>
          <p:cNvSpPr/>
          <p:nvPr/>
        </p:nvSpPr>
        <p:spPr>
          <a:xfrm>
            <a:off x="3386337" y="4115000"/>
            <a:ext cx="1919427" cy="1550113"/>
          </a:xfrm>
          <a:prstGeom prst="roundRect">
            <a:avLst>
              <a:gd name="adj" fmla="val 16667"/>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altLang="en-US" sz="2000" b="1" i="0" u="none" strike="noStrike" cap="none" dirty="0">
                <a:solidFill>
                  <a:srgbClr val="333F50"/>
                </a:solidFill>
                <a:latin typeface="微軟正黑體" panose="020B0604030504040204" pitchFamily="34" charset="-120"/>
                <a:ea typeface="微軟正黑體" panose="020B0604030504040204" pitchFamily="34" charset="-120"/>
                <a:cs typeface="Arial"/>
                <a:sym typeface="Arial"/>
              </a:rPr>
              <a:t>顧客忠誠度</a:t>
            </a:r>
            <a:endParaRPr lang="en-US" altLang="zh-TW" sz="2000" b="1" i="0" u="none" strike="noStrike" cap="none" dirty="0">
              <a:solidFill>
                <a:srgbClr val="333F50"/>
              </a:solidFill>
              <a:latin typeface="微軟正黑體" panose="020B0604030504040204" pitchFamily="34" charset="-120"/>
              <a:ea typeface="微軟正黑體" panose="020B0604030504040204" pitchFamily="34" charset="-120"/>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altLang="en-US" b="1" i="0" u="none" strike="noStrike" cap="none" dirty="0">
                <a:solidFill>
                  <a:srgbClr val="2090CE"/>
                </a:solidFill>
                <a:latin typeface="微軟正黑體" panose="020B0604030504040204" pitchFamily="34" charset="-120"/>
                <a:ea typeface="微軟正黑體" panose="020B0604030504040204" pitchFamily="34" charset="-120"/>
                <a:cs typeface="Arial"/>
                <a:sym typeface="Arial"/>
              </a:rPr>
              <a:t>在一段期間內回來消費幾次</a:t>
            </a:r>
            <a:endParaRPr b="1" i="0" u="none" strike="noStrike" cap="none" dirty="0">
              <a:solidFill>
                <a:srgbClr val="2090CE"/>
              </a:solidFill>
              <a:latin typeface="微軟正黑體" panose="020B0604030504040204" pitchFamily="34" charset="-120"/>
              <a:ea typeface="微軟正黑體" panose="020B0604030504040204" pitchFamily="34" charset="-120"/>
              <a:cs typeface="Arial"/>
              <a:sym typeface="Arial"/>
            </a:endParaRPr>
          </a:p>
        </p:txBody>
      </p:sp>
      <p:sp>
        <p:nvSpPr>
          <p:cNvPr id="36" name="Google Shape;144;p7">
            <a:extLst>
              <a:ext uri="{FF2B5EF4-FFF2-40B4-BE49-F238E27FC236}">
                <a16:creationId xmlns:a16="http://schemas.microsoft.com/office/drawing/2014/main" id="{3191B636-D092-48B7-998D-64B93962BC90}"/>
              </a:ext>
            </a:extLst>
          </p:cNvPr>
          <p:cNvSpPr/>
          <p:nvPr/>
        </p:nvSpPr>
        <p:spPr>
          <a:xfrm>
            <a:off x="5660171" y="1937138"/>
            <a:ext cx="1919428" cy="3727975"/>
          </a:xfrm>
          <a:prstGeom prst="roundRect">
            <a:avLst>
              <a:gd name="adj" fmla="val 16667"/>
            </a:avLst>
          </a:prstGeom>
          <a:solidFill>
            <a:srgbClr val="B6D7A8"/>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ea"/>
              <a:cs typeface="Arial"/>
              <a:sym typeface="Arial"/>
            </a:endParaRPr>
          </a:p>
        </p:txBody>
      </p:sp>
      <p:sp>
        <p:nvSpPr>
          <p:cNvPr id="37" name="Google Shape;150;p7">
            <a:extLst>
              <a:ext uri="{FF2B5EF4-FFF2-40B4-BE49-F238E27FC236}">
                <a16:creationId xmlns:a16="http://schemas.microsoft.com/office/drawing/2014/main" id="{C5F2D2A9-99A2-4B65-85DA-34E4AC2036FB}"/>
              </a:ext>
            </a:extLst>
          </p:cNvPr>
          <p:cNvSpPr txBox="1">
            <a:spLocks/>
          </p:cNvSpPr>
          <p:nvPr/>
        </p:nvSpPr>
        <p:spPr>
          <a:xfrm>
            <a:off x="5867142" y="3257200"/>
            <a:ext cx="1454100" cy="450900"/>
          </a:xfrm>
          <a:prstGeom prst="rect">
            <a:avLst/>
          </a:prstGeom>
          <a:noFill/>
          <a:ln>
            <a:noFill/>
          </a:ln>
        </p:spPr>
        <p:txBody>
          <a:bodyPr spcFirstLastPara="1" vert="horz" wrap="square" lIns="91425" tIns="91425" rIns="91425" bIns="91425" rtlCol="0" anchor="t" anchorCtr="0">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en-US" altLang="zh-TW" sz="1800" b="1" dirty="0">
                <a:solidFill>
                  <a:srgbClr val="333F50"/>
                </a:solidFill>
                <a:latin typeface="Helvetica" panose="020B0604020202020204" pitchFamily="34" charset="0"/>
                <a:ea typeface="+mn-ea"/>
                <a:cs typeface="Helvetica" panose="020B0604020202020204" pitchFamily="34" charset="0"/>
              </a:rPr>
              <a:t>Monetary</a:t>
            </a:r>
          </a:p>
        </p:txBody>
      </p:sp>
      <p:sp>
        <p:nvSpPr>
          <p:cNvPr id="38" name="Google Shape;153;p7">
            <a:extLst>
              <a:ext uri="{FF2B5EF4-FFF2-40B4-BE49-F238E27FC236}">
                <a16:creationId xmlns:a16="http://schemas.microsoft.com/office/drawing/2014/main" id="{628D7E46-040D-42C8-8DD8-8252886B0FC0}"/>
              </a:ext>
            </a:extLst>
          </p:cNvPr>
          <p:cNvSpPr txBox="1">
            <a:spLocks/>
          </p:cNvSpPr>
          <p:nvPr/>
        </p:nvSpPr>
        <p:spPr>
          <a:xfrm>
            <a:off x="5895609" y="3594000"/>
            <a:ext cx="1454100" cy="450900"/>
          </a:xfrm>
          <a:prstGeom prst="rect">
            <a:avLst/>
          </a:prstGeom>
          <a:noFill/>
          <a:ln>
            <a:noFill/>
          </a:ln>
        </p:spPr>
        <p:txBody>
          <a:bodyPr spcFirstLastPara="1" vert="horz" wrap="square" lIns="91425" tIns="91425" rIns="91425" bIns="91425" rtlCol="0" anchor="t" anchorCtr="0">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zh-TW" altLang="en-US" sz="1600" b="1" dirty="0">
                <a:solidFill>
                  <a:srgbClr val="333F50"/>
                </a:solidFill>
                <a:latin typeface="微軟正黑體" panose="020B0604030504040204" pitchFamily="34" charset="-120"/>
                <a:ea typeface="微軟正黑體" panose="020B0604030504040204" pitchFamily="34" charset="-120"/>
              </a:rPr>
              <a:t>消費金額</a:t>
            </a:r>
          </a:p>
        </p:txBody>
      </p:sp>
      <p:sp>
        <p:nvSpPr>
          <p:cNvPr id="39" name="Google Shape;156;p7">
            <a:extLst>
              <a:ext uri="{FF2B5EF4-FFF2-40B4-BE49-F238E27FC236}">
                <a16:creationId xmlns:a16="http://schemas.microsoft.com/office/drawing/2014/main" id="{0AD1899F-72A8-43DB-B672-69D757624800}"/>
              </a:ext>
            </a:extLst>
          </p:cNvPr>
          <p:cNvSpPr/>
          <p:nvPr/>
        </p:nvSpPr>
        <p:spPr>
          <a:xfrm>
            <a:off x="5660170" y="4115000"/>
            <a:ext cx="1919427" cy="1550113"/>
          </a:xfrm>
          <a:prstGeom prst="roundRect">
            <a:avLst>
              <a:gd name="adj" fmla="val 16667"/>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2000" b="1" i="0" u="none" strike="noStrike" cap="none" dirty="0">
                <a:solidFill>
                  <a:srgbClr val="333F50"/>
                </a:solidFill>
                <a:latin typeface="微軟正黑體" panose="020B0604030504040204" pitchFamily="34" charset="-120"/>
                <a:ea typeface="微軟正黑體" panose="020B0604030504040204" pitchFamily="34" charset="-120"/>
                <a:cs typeface="Arial"/>
                <a:sym typeface="Arial"/>
              </a:rPr>
              <a:t>顧客</a:t>
            </a:r>
            <a:r>
              <a:rPr lang="zh-TW" altLang="en-US" sz="2000" b="1" dirty="0">
                <a:solidFill>
                  <a:srgbClr val="333F50"/>
                </a:solidFill>
                <a:latin typeface="微軟正黑體" panose="020B0604030504040204" pitchFamily="34" charset="-120"/>
                <a:ea typeface="微軟正黑體" panose="020B0604030504040204" pitchFamily="34" charset="-120"/>
                <a:cs typeface="Arial"/>
                <a:sym typeface="Arial"/>
              </a:rPr>
              <a:t>消費力</a:t>
            </a:r>
            <a:endParaRPr lang="en-US" altLang="zh-TW" sz="2000" b="1" i="0" u="none" strike="noStrike" cap="none" dirty="0">
              <a:solidFill>
                <a:srgbClr val="333F50"/>
              </a:solidFill>
              <a:latin typeface="微軟正黑體" panose="020B0604030504040204" pitchFamily="34" charset="-120"/>
              <a:ea typeface="微軟正黑體" panose="020B0604030504040204" pitchFamily="34" charset="-120"/>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altLang="en-US" b="1" i="0" u="none" strike="noStrike" cap="none" dirty="0">
                <a:solidFill>
                  <a:srgbClr val="2090CE"/>
                </a:solidFill>
                <a:latin typeface="微軟正黑體" panose="020B0604030504040204" pitchFamily="34" charset="-120"/>
                <a:ea typeface="微軟正黑體" panose="020B0604030504040204" pitchFamily="34" charset="-120"/>
                <a:cs typeface="Arial"/>
                <a:sym typeface="Arial"/>
              </a:rPr>
              <a:t>一段期間內共消費多少金額</a:t>
            </a:r>
          </a:p>
        </p:txBody>
      </p:sp>
      <p:pic>
        <p:nvPicPr>
          <p:cNvPr id="43" name="圖形 42">
            <a:extLst>
              <a:ext uri="{FF2B5EF4-FFF2-40B4-BE49-F238E27FC236}">
                <a16:creationId xmlns:a16="http://schemas.microsoft.com/office/drawing/2014/main" id="{4387B025-2201-4AF8-BEF6-3534BF00BA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2481" y="1757479"/>
            <a:ext cx="1167048" cy="1167048"/>
          </a:xfrm>
          <a:prstGeom prst="rect">
            <a:avLst/>
          </a:prstGeom>
        </p:spPr>
      </p:pic>
      <p:pic>
        <p:nvPicPr>
          <p:cNvPr id="45" name="圖形 44">
            <a:extLst>
              <a:ext uri="{FF2B5EF4-FFF2-40B4-BE49-F238E27FC236}">
                <a16:creationId xmlns:a16="http://schemas.microsoft.com/office/drawing/2014/main" id="{5FE2535B-6C50-42E5-BEE8-BBBD50E5F0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54260" y="1707776"/>
            <a:ext cx="1216750" cy="1216750"/>
          </a:xfrm>
          <a:prstGeom prst="rect">
            <a:avLst/>
          </a:prstGeom>
        </p:spPr>
      </p:pic>
      <p:pic>
        <p:nvPicPr>
          <p:cNvPr id="47" name="圖形 46">
            <a:extLst>
              <a:ext uri="{FF2B5EF4-FFF2-40B4-BE49-F238E27FC236}">
                <a16:creationId xmlns:a16="http://schemas.microsoft.com/office/drawing/2014/main" id="{2C13E56A-F32A-47CA-825E-A6069F2139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46839" y="2112862"/>
            <a:ext cx="3271937" cy="3271937"/>
          </a:xfrm>
          <a:prstGeom prst="rect">
            <a:avLst/>
          </a:prstGeom>
        </p:spPr>
      </p:pic>
      <p:grpSp>
        <p:nvGrpSpPr>
          <p:cNvPr id="21" name="群組 20">
            <a:extLst>
              <a:ext uri="{FF2B5EF4-FFF2-40B4-BE49-F238E27FC236}">
                <a16:creationId xmlns:a16="http://schemas.microsoft.com/office/drawing/2014/main" id="{18FE8E60-34D1-4BE6-AB8A-08B489AE7BA0}"/>
              </a:ext>
            </a:extLst>
          </p:cNvPr>
          <p:cNvGrpSpPr/>
          <p:nvPr/>
        </p:nvGrpSpPr>
        <p:grpSpPr>
          <a:xfrm>
            <a:off x="6315613" y="261142"/>
            <a:ext cx="3552287" cy="683557"/>
            <a:chOff x="6315613" y="261142"/>
            <a:chExt cx="3552287" cy="683557"/>
          </a:xfrm>
        </p:grpSpPr>
        <p:sp>
          <p:nvSpPr>
            <p:cNvPr id="22" name="矩形: 圓角 21">
              <a:extLst>
                <a:ext uri="{FF2B5EF4-FFF2-40B4-BE49-F238E27FC236}">
                  <a16:creationId xmlns:a16="http://schemas.microsoft.com/office/drawing/2014/main" id="{4C436459-221F-4E5E-B26F-7EC534AB2433}"/>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E654EC13-81CA-4EBF-B482-8835F0544C10}"/>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進度條">
              <a:extLst>
                <a:ext uri="{FF2B5EF4-FFF2-40B4-BE49-F238E27FC236}">
                  <a16:creationId xmlns:a16="http://schemas.microsoft.com/office/drawing/2014/main" id="{85063B99-A29D-450F-89D4-E25E198251EC}"/>
                </a:ext>
              </a:extLst>
            </p:cNvPr>
            <p:cNvSpPr/>
            <p:nvPr/>
          </p:nvSpPr>
          <p:spPr>
            <a:xfrm>
              <a:off x="6624042" y="471562"/>
              <a:ext cx="223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橢圓 25">
              <a:extLst>
                <a:ext uri="{FF2B5EF4-FFF2-40B4-BE49-F238E27FC236}">
                  <a16:creationId xmlns:a16="http://schemas.microsoft.com/office/drawing/2014/main" id="{2DBC97C5-BDDF-47E5-962B-DCF9B5928A7E}"/>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
              <a:extLst>
                <a:ext uri="{FF2B5EF4-FFF2-40B4-BE49-F238E27FC236}">
                  <a16:creationId xmlns:a16="http://schemas.microsoft.com/office/drawing/2014/main" id="{818D5BE9-91F0-4993-8BA6-8385560BD74F}"/>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938911F2-3818-49F6-B04B-CBBDBF975512}"/>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537FA764-C88A-4C20-9BB6-811D6B2C8CA1}"/>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標題 5">
              <a:extLst>
                <a:ext uri="{FF2B5EF4-FFF2-40B4-BE49-F238E27FC236}">
                  <a16:creationId xmlns:a16="http://schemas.microsoft.com/office/drawing/2014/main" id="{E3084E91-1DDA-4AFC-9F4F-923399E8DEAF}"/>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2" name="標題 5">
              <a:extLst>
                <a:ext uri="{FF2B5EF4-FFF2-40B4-BE49-F238E27FC236}">
                  <a16:creationId xmlns:a16="http://schemas.microsoft.com/office/drawing/2014/main" id="{E45E687B-88E5-4B04-ACAB-DA5EDF49513C}"/>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44" name="橢圓 43">
              <a:extLst>
                <a:ext uri="{FF2B5EF4-FFF2-40B4-BE49-F238E27FC236}">
                  <a16:creationId xmlns:a16="http://schemas.microsoft.com/office/drawing/2014/main" id="{31925AFE-3571-4C1A-AB8D-F43543308B6D}"/>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6" name="橢圓 45">
              <a:extLst>
                <a:ext uri="{FF2B5EF4-FFF2-40B4-BE49-F238E27FC236}">
                  <a16:creationId xmlns:a16="http://schemas.microsoft.com/office/drawing/2014/main" id="{629F255E-FAD4-425E-A4C3-150C0CE587C4}"/>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D3E175C7-10D5-4FBE-B643-C440F86CCC56}"/>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F9B09309-C158-4BED-96E9-C1ACA7A817C4}"/>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FF3667BE-1C04-447A-8CF3-A15D1392552B}"/>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BE419744-EA34-4D3E-8161-BE723A6AA72B}"/>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7B5070CF-67C5-4977-A6F1-CA4BBBFC439F}"/>
              </a:ext>
            </a:extLst>
          </p:cNvPr>
          <p:cNvSpPr>
            <a:spLocks noGrp="1"/>
          </p:cNvSpPr>
          <p:nvPr>
            <p:ph type="sldNum" sz="quarter" idx="12"/>
          </p:nvPr>
        </p:nvSpPr>
        <p:spPr/>
        <p:txBody>
          <a:bodyPr/>
          <a:lstStyle/>
          <a:p>
            <a:fld id="{707EBC05-AD4A-43C3-A6DF-1409246104C0}" type="slidenum">
              <a:rPr lang="zh-TW" altLang="en-US" smtClean="0"/>
              <a:pPr/>
              <a:t>56</a:t>
            </a:fld>
            <a:endParaRPr lang="zh-TW" altLang="en-US" dirty="0"/>
          </a:p>
        </p:txBody>
      </p:sp>
    </p:spTree>
    <p:extLst>
      <p:ext uri="{BB962C8B-B14F-4D97-AF65-F5344CB8AC3E}">
        <p14:creationId xmlns:p14="http://schemas.microsoft.com/office/powerpoint/2010/main" val="1289447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69;p8">
            <a:extLst>
              <a:ext uri="{FF2B5EF4-FFF2-40B4-BE49-F238E27FC236}">
                <a16:creationId xmlns:a16="http://schemas.microsoft.com/office/drawing/2014/main" id="{3E166591-5240-444B-89B4-E28BF801D8A7}"/>
              </a:ext>
            </a:extLst>
          </p:cNvPr>
          <p:cNvGrpSpPr/>
          <p:nvPr/>
        </p:nvGrpSpPr>
        <p:grpSpPr>
          <a:xfrm>
            <a:off x="6598875" y="1993474"/>
            <a:ext cx="5294484" cy="3396249"/>
            <a:chOff x="3229319" y="1620579"/>
            <a:chExt cx="6291251" cy="3467412"/>
          </a:xfrm>
        </p:grpSpPr>
        <p:pic>
          <p:nvPicPr>
            <p:cNvPr id="5" name="Google Shape;170;p8">
              <a:extLst>
                <a:ext uri="{FF2B5EF4-FFF2-40B4-BE49-F238E27FC236}">
                  <a16:creationId xmlns:a16="http://schemas.microsoft.com/office/drawing/2014/main" id="{C8039B5B-A130-4015-90E5-CD4BF592869B}"/>
                </a:ext>
              </a:extLst>
            </p:cNvPr>
            <p:cNvPicPr preferRelativeResize="0"/>
            <p:nvPr/>
          </p:nvPicPr>
          <p:blipFill rotWithShape="1">
            <a:blip r:embed="rId3">
              <a:alphaModFix/>
            </a:blip>
            <a:srcRect/>
            <a:stretch/>
          </p:blipFill>
          <p:spPr>
            <a:xfrm>
              <a:off x="3229319" y="1620579"/>
              <a:ext cx="5965339" cy="3286049"/>
            </a:xfrm>
            <a:prstGeom prst="rect">
              <a:avLst/>
            </a:prstGeom>
            <a:noFill/>
            <a:ln>
              <a:noFill/>
            </a:ln>
          </p:spPr>
        </p:pic>
        <p:sp>
          <p:nvSpPr>
            <p:cNvPr id="6" name="Google Shape;171;p8">
              <a:extLst>
                <a:ext uri="{FF2B5EF4-FFF2-40B4-BE49-F238E27FC236}">
                  <a16:creationId xmlns:a16="http://schemas.microsoft.com/office/drawing/2014/main" id="{A47D452B-B524-4D74-B67D-8189CA5472E3}"/>
                </a:ext>
              </a:extLst>
            </p:cNvPr>
            <p:cNvSpPr txBox="1"/>
            <p:nvPr/>
          </p:nvSpPr>
          <p:spPr>
            <a:xfrm>
              <a:off x="7498870" y="4688184"/>
              <a:ext cx="2021700" cy="39980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zh-TW" sz="1000" b="1" i="0" u="none" strike="noStrike" cap="none" dirty="0">
                  <a:solidFill>
                    <a:srgbClr val="333F50"/>
                  </a:solidFill>
                  <a:latin typeface="微軟正黑體" panose="020B0604030504040204" pitchFamily="34" charset="-120"/>
                  <a:ea typeface="微軟正黑體" panose="020B0604030504040204" pitchFamily="34" charset="-120"/>
                  <a:cs typeface="Arial"/>
                  <a:sym typeface="Arial"/>
                </a:rPr>
                <a:t>經理人月刊 第 187 期</a:t>
              </a:r>
              <a:endParaRPr sz="1000" b="1" i="0" u="none" strike="noStrike" cap="none" dirty="0">
                <a:solidFill>
                  <a:srgbClr val="333F50"/>
                </a:solidFill>
                <a:latin typeface="微軟正黑體" panose="020B0604030504040204" pitchFamily="34" charset="-120"/>
                <a:ea typeface="微軟正黑體" panose="020B0604030504040204" pitchFamily="34" charset="-120"/>
                <a:cs typeface="Arial"/>
                <a:sym typeface="Arial"/>
              </a:endParaRPr>
            </a:p>
          </p:txBody>
        </p:sp>
      </p:grpSp>
      <p:graphicFrame>
        <p:nvGraphicFramePr>
          <p:cNvPr id="7" name="Google Shape;172;p8">
            <a:extLst>
              <a:ext uri="{FF2B5EF4-FFF2-40B4-BE49-F238E27FC236}">
                <a16:creationId xmlns:a16="http://schemas.microsoft.com/office/drawing/2014/main" id="{CAE371A3-84DE-4074-A7CF-96F1A92A3CCA}"/>
              </a:ext>
            </a:extLst>
          </p:cNvPr>
          <p:cNvGraphicFramePr/>
          <p:nvPr>
            <p:extLst>
              <p:ext uri="{D42A27DB-BD31-4B8C-83A1-F6EECF244321}">
                <p14:modId xmlns:p14="http://schemas.microsoft.com/office/powerpoint/2010/main" val="669505646"/>
              </p:ext>
            </p:extLst>
          </p:nvPr>
        </p:nvGraphicFramePr>
        <p:xfrm>
          <a:off x="471317" y="1409859"/>
          <a:ext cx="5954882" cy="4038282"/>
        </p:xfrm>
        <a:graphic>
          <a:graphicData uri="http://schemas.openxmlformats.org/drawingml/2006/table">
            <a:tbl>
              <a:tblPr>
                <a:noFill/>
              </a:tblPr>
              <a:tblGrid>
                <a:gridCol w="1765010">
                  <a:extLst>
                    <a:ext uri="{9D8B030D-6E8A-4147-A177-3AD203B41FA5}">
                      <a16:colId xmlns:a16="http://schemas.microsoft.com/office/drawing/2014/main" val="20000"/>
                    </a:ext>
                  </a:extLst>
                </a:gridCol>
                <a:gridCol w="1396624">
                  <a:extLst>
                    <a:ext uri="{9D8B030D-6E8A-4147-A177-3AD203B41FA5}">
                      <a16:colId xmlns:a16="http://schemas.microsoft.com/office/drawing/2014/main" val="20001"/>
                    </a:ext>
                  </a:extLst>
                </a:gridCol>
                <a:gridCol w="1396624">
                  <a:extLst>
                    <a:ext uri="{9D8B030D-6E8A-4147-A177-3AD203B41FA5}">
                      <a16:colId xmlns:a16="http://schemas.microsoft.com/office/drawing/2014/main" val="20002"/>
                    </a:ext>
                  </a:extLst>
                </a:gridCol>
                <a:gridCol w="1396624">
                  <a:extLst>
                    <a:ext uri="{9D8B030D-6E8A-4147-A177-3AD203B41FA5}">
                      <a16:colId xmlns:a16="http://schemas.microsoft.com/office/drawing/2014/main" val="20003"/>
                    </a:ext>
                  </a:extLst>
                </a:gridCol>
              </a:tblGrid>
              <a:tr h="431356">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顧客類別</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Recency</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Frequency</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Monetary</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B6D7A8"/>
                    </a:solidFill>
                  </a:tcPr>
                </a:tc>
                <a:extLst>
                  <a:ext uri="{0D108BD9-81ED-4DB2-BD59-A6C34878D82A}">
                    <a16:rowId xmlns:a16="http://schemas.microsoft.com/office/drawing/2014/main" val="10000"/>
                  </a:ext>
                </a:extLst>
              </a:tr>
              <a:tr h="443897">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重要價值顧客</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B6D7A8"/>
                    </a:solidFill>
                  </a:tcPr>
                </a:tc>
                <a:extLst>
                  <a:ext uri="{0D108BD9-81ED-4DB2-BD59-A6C34878D82A}">
                    <a16:rowId xmlns:a16="http://schemas.microsoft.com/office/drawing/2014/main" val="10001"/>
                  </a:ext>
                </a:extLst>
              </a:tr>
              <a:tr h="443897">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重要挽留顧客</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B6D7A8"/>
                    </a:solidFill>
                  </a:tcPr>
                </a:tc>
                <a:extLst>
                  <a:ext uri="{0D108BD9-81ED-4DB2-BD59-A6C34878D82A}">
                    <a16:rowId xmlns:a16="http://schemas.microsoft.com/office/drawing/2014/main" val="10002"/>
                  </a:ext>
                </a:extLst>
              </a:tr>
              <a:tr h="443897">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重要保持顧客</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B6D7A8"/>
                    </a:solidFill>
                  </a:tcPr>
                </a:tc>
                <a:extLst>
                  <a:ext uri="{0D108BD9-81ED-4DB2-BD59-A6C34878D82A}">
                    <a16:rowId xmlns:a16="http://schemas.microsoft.com/office/drawing/2014/main" val="10003"/>
                  </a:ext>
                </a:extLst>
              </a:tr>
              <a:tr h="443897">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重要發展顧客</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B6D7A8"/>
                    </a:solidFill>
                  </a:tcPr>
                </a:tc>
                <a:extLst>
                  <a:ext uri="{0D108BD9-81ED-4DB2-BD59-A6C34878D82A}">
                    <a16:rowId xmlns:a16="http://schemas.microsoft.com/office/drawing/2014/main" val="10004"/>
                  </a:ext>
                </a:extLst>
              </a:tr>
              <a:tr h="443897">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一般價值顧客</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B6D7A8"/>
                    </a:solidFill>
                  </a:tcPr>
                </a:tc>
                <a:extLst>
                  <a:ext uri="{0D108BD9-81ED-4DB2-BD59-A6C34878D82A}">
                    <a16:rowId xmlns:a16="http://schemas.microsoft.com/office/drawing/2014/main" val="10005"/>
                  </a:ext>
                </a:extLst>
              </a:tr>
              <a:tr h="443897">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一般挽留顧客</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B6D7A8"/>
                    </a:solidFill>
                  </a:tcPr>
                </a:tc>
                <a:extLst>
                  <a:ext uri="{0D108BD9-81ED-4DB2-BD59-A6C34878D82A}">
                    <a16:rowId xmlns:a16="http://schemas.microsoft.com/office/drawing/2014/main" val="10006"/>
                  </a:ext>
                </a:extLst>
              </a:tr>
              <a:tr h="443897">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一般發展顧客</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B6D7A8"/>
                    </a:solidFill>
                  </a:tcPr>
                </a:tc>
                <a:extLst>
                  <a:ext uri="{0D108BD9-81ED-4DB2-BD59-A6C34878D82A}">
                    <a16:rowId xmlns:a16="http://schemas.microsoft.com/office/drawing/2014/main" val="10007"/>
                  </a:ext>
                </a:extLst>
              </a:tr>
              <a:tr h="443897">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一般保持顧客</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63D0E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高</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F9D6A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低</a:t>
                      </a:r>
                      <a:endParaRPr sz="16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102429" marR="102429" marT="102429" marB="102429">
                    <a:solidFill>
                      <a:srgbClr val="B6D7A8"/>
                    </a:solidFill>
                  </a:tcPr>
                </a:tc>
                <a:extLst>
                  <a:ext uri="{0D108BD9-81ED-4DB2-BD59-A6C34878D82A}">
                    <a16:rowId xmlns:a16="http://schemas.microsoft.com/office/drawing/2014/main" val="10008"/>
                  </a:ext>
                </a:extLst>
              </a:tr>
            </a:tbl>
          </a:graphicData>
        </a:graphic>
      </p:graphicFrame>
      <p:sp>
        <p:nvSpPr>
          <p:cNvPr id="11" name="文字方塊 10">
            <a:extLst>
              <a:ext uri="{FF2B5EF4-FFF2-40B4-BE49-F238E27FC236}">
                <a16:creationId xmlns:a16="http://schemas.microsoft.com/office/drawing/2014/main" id="{8B40A4BA-3F66-45C7-A3CF-08D375C5A861}"/>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RFM</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分析</a:t>
            </a:r>
          </a:p>
        </p:txBody>
      </p:sp>
      <p:grpSp>
        <p:nvGrpSpPr>
          <p:cNvPr id="8" name="群組 7">
            <a:extLst>
              <a:ext uri="{FF2B5EF4-FFF2-40B4-BE49-F238E27FC236}">
                <a16:creationId xmlns:a16="http://schemas.microsoft.com/office/drawing/2014/main" id="{D61F0505-8702-4911-9C6C-D8F05D757BF7}"/>
              </a:ext>
            </a:extLst>
          </p:cNvPr>
          <p:cNvGrpSpPr/>
          <p:nvPr/>
        </p:nvGrpSpPr>
        <p:grpSpPr>
          <a:xfrm>
            <a:off x="6315613" y="261142"/>
            <a:ext cx="3552287" cy="683557"/>
            <a:chOff x="6315613" y="261142"/>
            <a:chExt cx="3552287" cy="683557"/>
          </a:xfrm>
        </p:grpSpPr>
        <p:sp>
          <p:nvSpPr>
            <p:cNvPr id="9" name="矩形: 圓角 8">
              <a:extLst>
                <a:ext uri="{FF2B5EF4-FFF2-40B4-BE49-F238E27FC236}">
                  <a16:creationId xmlns:a16="http://schemas.microsoft.com/office/drawing/2014/main" id="{48224D3B-8CFE-4EA9-A9E3-CFCEB5CD36A9}"/>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B7A74F6E-8902-48C7-A07F-5FA17E659C95}"/>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進度條">
              <a:extLst>
                <a:ext uri="{FF2B5EF4-FFF2-40B4-BE49-F238E27FC236}">
                  <a16:creationId xmlns:a16="http://schemas.microsoft.com/office/drawing/2014/main" id="{DE06C9BF-56AB-47D7-8AEA-2F5A4F823937}"/>
                </a:ext>
              </a:extLst>
            </p:cNvPr>
            <p:cNvSpPr/>
            <p:nvPr/>
          </p:nvSpPr>
          <p:spPr>
            <a:xfrm>
              <a:off x="6624042" y="471562"/>
              <a:ext cx="2376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AEB79FEC-1ED5-456F-8BFC-C3209C51A4FC}"/>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EDE64DAB-F470-4174-8796-E7BE39CD7B77}"/>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0959C45-3C3B-4AC3-AA15-DAC0F655AE80}"/>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69A6FA3B-8355-4697-8D24-5C87C9B9074B}"/>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標題 5">
              <a:extLst>
                <a:ext uri="{FF2B5EF4-FFF2-40B4-BE49-F238E27FC236}">
                  <a16:creationId xmlns:a16="http://schemas.microsoft.com/office/drawing/2014/main" id="{37273782-1980-4A0A-A719-643D509F809A}"/>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8" name="標題 5">
              <a:extLst>
                <a:ext uri="{FF2B5EF4-FFF2-40B4-BE49-F238E27FC236}">
                  <a16:creationId xmlns:a16="http://schemas.microsoft.com/office/drawing/2014/main" id="{7527C8C6-E406-4F20-AFAD-E55D67CA9B44}"/>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19" name="橢圓 18">
              <a:extLst>
                <a:ext uri="{FF2B5EF4-FFF2-40B4-BE49-F238E27FC236}">
                  <a16:creationId xmlns:a16="http://schemas.microsoft.com/office/drawing/2014/main" id="{42CF5851-C5C9-4200-95F2-A96C623D379A}"/>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橢圓 19">
              <a:extLst>
                <a:ext uri="{FF2B5EF4-FFF2-40B4-BE49-F238E27FC236}">
                  <a16:creationId xmlns:a16="http://schemas.microsoft.com/office/drawing/2014/main" id="{7794317E-1391-4B53-B6E1-8F33B45C5827}"/>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D48935F-3EBD-485C-8AC1-33F74BC4D072}"/>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50B9B5B5-90B5-42E9-9373-D85662900101}"/>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95872452-0CC7-473A-899C-CB4E9971041A}"/>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6FA192BB-E531-42E6-A537-DCB08BF0B463}"/>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EC56E6CB-16BC-4548-9F94-545C32BD1035}"/>
              </a:ext>
            </a:extLst>
          </p:cNvPr>
          <p:cNvSpPr>
            <a:spLocks noGrp="1"/>
          </p:cNvSpPr>
          <p:nvPr>
            <p:ph type="sldNum" sz="quarter" idx="12"/>
          </p:nvPr>
        </p:nvSpPr>
        <p:spPr/>
        <p:txBody>
          <a:bodyPr/>
          <a:lstStyle/>
          <a:p>
            <a:fld id="{707EBC05-AD4A-43C3-A6DF-1409246104C0}" type="slidenum">
              <a:rPr lang="zh-TW" altLang="en-US" smtClean="0"/>
              <a:pPr/>
              <a:t>57</a:t>
            </a:fld>
            <a:endParaRPr lang="zh-TW" altLang="en-US" dirty="0"/>
          </a:p>
        </p:txBody>
      </p:sp>
    </p:spTree>
    <p:extLst>
      <p:ext uri="{BB962C8B-B14F-4D97-AF65-F5344CB8AC3E}">
        <p14:creationId xmlns:p14="http://schemas.microsoft.com/office/powerpoint/2010/main" val="3735186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8;p9">
            <a:extLst>
              <a:ext uri="{FF2B5EF4-FFF2-40B4-BE49-F238E27FC236}">
                <a16:creationId xmlns:a16="http://schemas.microsoft.com/office/drawing/2014/main" id="{12DF9EB1-CE91-42FA-8EAB-022B2564EA18}"/>
              </a:ext>
            </a:extLst>
          </p:cNvPr>
          <p:cNvPicPr preferRelativeResize="0"/>
          <p:nvPr/>
        </p:nvPicPr>
        <p:blipFill rotWithShape="1">
          <a:blip r:embed="rId3">
            <a:alphaModFix/>
          </a:blip>
          <a:srcRect/>
          <a:stretch/>
        </p:blipFill>
        <p:spPr>
          <a:xfrm>
            <a:off x="1027196" y="2306401"/>
            <a:ext cx="4807967" cy="2162044"/>
          </a:xfrm>
          <a:prstGeom prst="rect">
            <a:avLst/>
          </a:prstGeom>
          <a:noFill/>
          <a:ln>
            <a:noFill/>
          </a:ln>
        </p:spPr>
      </p:pic>
      <p:pic>
        <p:nvPicPr>
          <p:cNvPr id="5" name="Google Shape;179;p9">
            <a:extLst>
              <a:ext uri="{FF2B5EF4-FFF2-40B4-BE49-F238E27FC236}">
                <a16:creationId xmlns:a16="http://schemas.microsoft.com/office/drawing/2014/main" id="{381BDC8B-91DE-428F-8AFC-1AA7E380E8A6}"/>
              </a:ext>
            </a:extLst>
          </p:cNvPr>
          <p:cNvPicPr preferRelativeResize="0"/>
          <p:nvPr/>
        </p:nvPicPr>
        <p:blipFill rotWithShape="1">
          <a:blip r:embed="rId4">
            <a:alphaModFix/>
          </a:blip>
          <a:srcRect r="13621"/>
          <a:stretch/>
        </p:blipFill>
        <p:spPr>
          <a:xfrm>
            <a:off x="3300976" y="739814"/>
            <a:ext cx="3000550" cy="1570296"/>
          </a:xfrm>
          <a:prstGeom prst="rect">
            <a:avLst/>
          </a:prstGeom>
          <a:noFill/>
          <a:ln>
            <a:noFill/>
          </a:ln>
        </p:spPr>
      </p:pic>
      <p:pic>
        <p:nvPicPr>
          <p:cNvPr id="6" name="Google Shape;180;p9">
            <a:extLst>
              <a:ext uri="{FF2B5EF4-FFF2-40B4-BE49-F238E27FC236}">
                <a16:creationId xmlns:a16="http://schemas.microsoft.com/office/drawing/2014/main" id="{DB2A4EA8-BEA3-4942-89AD-A54A78D9A24A}"/>
              </a:ext>
            </a:extLst>
          </p:cNvPr>
          <p:cNvPicPr preferRelativeResize="0"/>
          <p:nvPr/>
        </p:nvPicPr>
        <p:blipFill rotWithShape="1">
          <a:blip r:embed="rId5">
            <a:alphaModFix/>
          </a:blip>
          <a:srcRect/>
          <a:stretch/>
        </p:blipFill>
        <p:spPr>
          <a:xfrm>
            <a:off x="5834742" y="2310110"/>
            <a:ext cx="4807546" cy="2161651"/>
          </a:xfrm>
          <a:prstGeom prst="rect">
            <a:avLst/>
          </a:prstGeom>
          <a:noFill/>
          <a:ln>
            <a:noFill/>
          </a:ln>
        </p:spPr>
      </p:pic>
      <p:pic>
        <p:nvPicPr>
          <p:cNvPr id="7" name="Google Shape;181;p9">
            <a:extLst>
              <a:ext uri="{FF2B5EF4-FFF2-40B4-BE49-F238E27FC236}">
                <a16:creationId xmlns:a16="http://schemas.microsoft.com/office/drawing/2014/main" id="{24F77ED3-F087-4ACB-99C8-AECCD229785E}"/>
              </a:ext>
            </a:extLst>
          </p:cNvPr>
          <p:cNvPicPr preferRelativeResize="0"/>
          <p:nvPr/>
        </p:nvPicPr>
        <p:blipFill rotWithShape="1">
          <a:blip r:embed="rId6">
            <a:alphaModFix/>
          </a:blip>
          <a:srcRect/>
          <a:stretch/>
        </p:blipFill>
        <p:spPr>
          <a:xfrm>
            <a:off x="1027198" y="4446076"/>
            <a:ext cx="4807548" cy="2161651"/>
          </a:xfrm>
          <a:prstGeom prst="rect">
            <a:avLst/>
          </a:prstGeom>
          <a:noFill/>
          <a:ln>
            <a:noFill/>
          </a:ln>
        </p:spPr>
      </p:pic>
      <p:pic>
        <p:nvPicPr>
          <p:cNvPr id="8" name="Google Shape;182;p9">
            <a:extLst>
              <a:ext uri="{FF2B5EF4-FFF2-40B4-BE49-F238E27FC236}">
                <a16:creationId xmlns:a16="http://schemas.microsoft.com/office/drawing/2014/main" id="{40F93CBF-BB43-42BB-BEC5-AB03E24CD6E4}"/>
              </a:ext>
            </a:extLst>
          </p:cNvPr>
          <p:cNvPicPr preferRelativeResize="0"/>
          <p:nvPr/>
        </p:nvPicPr>
        <p:blipFill rotWithShape="1">
          <a:blip r:embed="rId7">
            <a:alphaModFix/>
          </a:blip>
          <a:srcRect/>
          <a:stretch/>
        </p:blipFill>
        <p:spPr>
          <a:xfrm>
            <a:off x="5834742" y="4446076"/>
            <a:ext cx="4807544" cy="2161651"/>
          </a:xfrm>
          <a:prstGeom prst="rect">
            <a:avLst/>
          </a:prstGeom>
          <a:noFill/>
          <a:ln>
            <a:noFill/>
          </a:ln>
        </p:spPr>
      </p:pic>
      <p:sp>
        <p:nvSpPr>
          <p:cNvPr id="12" name="文字方塊 11">
            <a:extLst>
              <a:ext uri="{FF2B5EF4-FFF2-40B4-BE49-F238E27FC236}">
                <a16:creationId xmlns:a16="http://schemas.microsoft.com/office/drawing/2014/main" id="{AFBD8757-0916-4164-97BA-CFB78298E1DD}"/>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RFM</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分析</a:t>
            </a:r>
          </a:p>
        </p:txBody>
      </p:sp>
      <p:grpSp>
        <p:nvGrpSpPr>
          <p:cNvPr id="26" name="群組 25">
            <a:extLst>
              <a:ext uri="{FF2B5EF4-FFF2-40B4-BE49-F238E27FC236}">
                <a16:creationId xmlns:a16="http://schemas.microsoft.com/office/drawing/2014/main" id="{9CB0E984-49BC-4A65-B4A9-C99288491F97}"/>
              </a:ext>
            </a:extLst>
          </p:cNvPr>
          <p:cNvGrpSpPr/>
          <p:nvPr/>
        </p:nvGrpSpPr>
        <p:grpSpPr>
          <a:xfrm>
            <a:off x="6315613" y="261142"/>
            <a:ext cx="3552287" cy="683557"/>
            <a:chOff x="6315613" y="261142"/>
            <a:chExt cx="3552287" cy="683557"/>
          </a:xfrm>
        </p:grpSpPr>
        <p:sp>
          <p:nvSpPr>
            <p:cNvPr id="27" name="矩形: 圓角 26">
              <a:extLst>
                <a:ext uri="{FF2B5EF4-FFF2-40B4-BE49-F238E27FC236}">
                  <a16:creationId xmlns:a16="http://schemas.microsoft.com/office/drawing/2014/main" id="{FB0BA9E1-F337-4204-8E41-563DEDF69059}"/>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66790EB2-5B10-46F8-9E41-11C51969BAA6}"/>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進度條">
              <a:extLst>
                <a:ext uri="{FF2B5EF4-FFF2-40B4-BE49-F238E27FC236}">
                  <a16:creationId xmlns:a16="http://schemas.microsoft.com/office/drawing/2014/main" id="{EA341ECE-D4E8-41BA-A3B6-15A71D3017D0}"/>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橢圓 29">
              <a:extLst>
                <a:ext uri="{FF2B5EF4-FFF2-40B4-BE49-F238E27FC236}">
                  <a16:creationId xmlns:a16="http://schemas.microsoft.com/office/drawing/2014/main" id="{6DD7BDE5-5D50-4F7F-995A-2B2D30EA9D89}"/>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橢圓 30">
              <a:extLst>
                <a:ext uri="{FF2B5EF4-FFF2-40B4-BE49-F238E27FC236}">
                  <a16:creationId xmlns:a16="http://schemas.microsoft.com/office/drawing/2014/main" id="{EE1EE9D0-81F8-4042-9499-353D40181475}"/>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87920B8B-31FA-40C0-AE21-4833C85B2EFB}"/>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B5B83614-598A-4632-8FB6-9605C98AE511}"/>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標題 5">
              <a:extLst>
                <a:ext uri="{FF2B5EF4-FFF2-40B4-BE49-F238E27FC236}">
                  <a16:creationId xmlns:a16="http://schemas.microsoft.com/office/drawing/2014/main" id="{5CC8FBD1-135E-4FBB-A468-A5B8D3A6E97C}"/>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5" name="標題 5">
              <a:extLst>
                <a:ext uri="{FF2B5EF4-FFF2-40B4-BE49-F238E27FC236}">
                  <a16:creationId xmlns:a16="http://schemas.microsoft.com/office/drawing/2014/main" id="{2E6CD3AD-ECD8-4CB8-A5F5-B34BDD29F2FC}"/>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36" name="橢圓 35">
              <a:extLst>
                <a:ext uri="{FF2B5EF4-FFF2-40B4-BE49-F238E27FC236}">
                  <a16:creationId xmlns:a16="http://schemas.microsoft.com/office/drawing/2014/main" id="{3CC0A3DA-A3E0-458B-8A50-BF53C3B2FAE3}"/>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a:extLst>
                <a:ext uri="{FF2B5EF4-FFF2-40B4-BE49-F238E27FC236}">
                  <a16:creationId xmlns:a16="http://schemas.microsoft.com/office/drawing/2014/main" id="{082287CB-CC58-4043-AEDB-96DB216A5124}"/>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B4122986-630C-4F49-BAE9-3BD51EB2CFA7}"/>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74513CE-8FF3-446F-A160-5BB96D6FA452}"/>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1D818C3B-236C-482A-B37C-85C8DBAC4727}"/>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7D73EB51-F288-4200-BA65-8377F60957E7}"/>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5830CA16-C053-4EE9-9684-B1F362EA42FB}"/>
              </a:ext>
            </a:extLst>
          </p:cNvPr>
          <p:cNvSpPr>
            <a:spLocks noGrp="1"/>
          </p:cNvSpPr>
          <p:nvPr>
            <p:ph type="sldNum" sz="quarter" idx="12"/>
          </p:nvPr>
        </p:nvSpPr>
        <p:spPr/>
        <p:txBody>
          <a:bodyPr/>
          <a:lstStyle/>
          <a:p>
            <a:fld id="{707EBC05-AD4A-43C3-A6DF-1409246104C0}" type="slidenum">
              <a:rPr lang="zh-TW" altLang="en-US" smtClean="0"/>
              <a:pPr/>
              <a:t>58</a:t>
            </a:fld>
            <a:endParaRPr lang="zh-TW" altLang="en-US" dirty="0"/>
          </a:p>
        </p:txBody>
      </p:sp>
    </p:spTree>
    <p:extLst>
      <p:ext uri="{BB962C8B-B14F-4D97-AF65-F5344CB8AC3E}">
        <p14:creationId xmlns:p14="http://schemas.microsoft.com/office/powerpoint/2010/main" val="3602613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Google Shape;144;p7">
            <a:extLst>
              <a:ext uri="{FF2B5EF4-FFF2-40B4-BE49-F238E27FC236}">
                <a16:creationId xmlns:a16="http://schemas.microsoft.com/office/drawing/2014/main" id="{32A79329-DE1B-4AD0-A05A-8040F7C466B3}"/>
              </a:ext>
            </a:extLst>
          </p:cNvPr>
          <p:cNvSpPr/>
          <p:nvPr/>
        </p:nvSpPr>
        <p:spPr>
          <a:xfrm>
            <a:off x="2088028" y="4500551"/>
            <a:ext cx="1164686" cy="1198585"/>
          </a:xfrm>
          <a:prstGeom prst="roundRect">
            <a:avLst>
              <a:gd name="adj" fmla="val 16667"/>
            </a:avLst>
          </a:prstGeom>
          <a:solidFill>
            <a:srgbClr val="B6D7A8"/>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ea"/>
              <a:cs typeface="Arial"/>
              <a:sym typeface="Arial"/>
            </a:endParaRPr>
          </a:p>
        </p:txBody>
      </p:sp>
      <p:sp>
        <p:nvSpPr>
          <p:cNvPr id="55" name="Google Shape;144;p7">
            <a:extLst>
              <a:ext uri="{FF2B5EF4-FFF2-40B4-BE49-F238E27FC236}">
                <a16:creationId xmlns:a16="http://schemas.microsoft.com/office/drawing/2014/main" id="{41DF7F20-7C9D-4123-8357-BD76C9205DA3}"/>
              </a:ext>
            </a:extLst>
          </p:cNvPr>
          <p:cNvSpPr/>
          <p:nvPr/>
        </p:nvSpPr>
        <p:spPr>
          <a:xfrm>
            <a:off x="2088028" y="3043931"/>
            <a:ext cx="1164686" cy="1198585"/>
          </a:xfrm>
          <a:prstGeom prst="roundRect">
            <a:avLst>
              <a:gd name="adj" fmla="val 16667"/>
            </a:avLst>
          </a:prstGeom>
          <a:solidFill>
            <a:srgbClr val="F9D6A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ea"/>
              <a:cs typeface="Arial"/>
              <a:sym typeface="Arial"/>
            </a:endParaRPr>
          </a:p>
        </p:txBody>
      </p:sp>
      <p:sp>
        <p:nvSpPr>
          <p:cNvPr id="56" name="Google Shape;144;p7">
            <a:extLst>
              <a:ext uri="{FF2B5EF4-FFF2-40B4-BE49-F238E27FC236}">
                <a16:creationId xmlns:a16="http://schemas.microsoft.com/office/drawing/2014/main" id="{2FC07482-1206-43F6-A97E-4D966CAF57BA}"/>
              </a:ext>
            </a:extLst>
          </p:cNvPr>
          <p:cNvSpPr/>
          <p:nvPr/>
        </p:nvSpPr>
        <p:spPr>
          <a:xfrm>
            <a:off x="2088028" y="1686194"/>
            <a:ext cx="1164686" cy="1198585"/>
          </a:xfrm>
          <a:prstGeom prst="roundRect">
            <a:avLst>
              <a:gd name="adj" fmla="val 16667"/>
            </a:avLst>
          </a:prstGeom>
          <a:solidFill>
            <a:srgbClr val="63D0E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ea"/>
              <a:cs typeface="Arial"/>
              <a:sym typeface="Arial"/>
            </a:endParaRPr>
          </a:p>
        </p:txBody>
      </p:sp>
      <p:sp>
        <p:nvSpPr>
          <p:cNvPr id="16" name="Google Shape;200;p10">
            <a:extLst>
              <a:ext uri="{FF2B5EF4-FFF2-40B4-BE49-F238E27FC236}">
                <a16:creationId xmlns:a16="http://schemas.microsoft.com/office/drawing/2014/main" id="{20638C85-1DBF-4960-BA65-ACDC7C2DE35F}"/>
              </a:ext>
            </a:extLst>
          </p:cNvPr>
          <p:cNvSpPr/>
          <p:nvPr/>
        </p:nvSpPr>
        <p:spPr>
          <a:xfrm>
            <a:off x="3785949" y="3244742"/>
            <a:ext cx="725400" cy="741300"/>
          </a:xfrm>
          <a:prstGeom prst="mathPlus">
            <a:avLst>
              <a:gd name="adj1" fmla="val 2352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 name="Google Shape;202;p10">
            <a:extLst>
              <a:ext uri="{FF2B5EF4-FFF2-40B4-BE49-F238E27FC236}">
                <a16:creationId xmlns:a16="http://schemas.microsoft.com/office/drawing/2014/main" id="{DC38DBB9-A44E-47A0-A0DD-392957158B98}"/>
              </a:ext>
            </a:extLst>
          </p:cNvPr>
          <p:cNvPicPr preferRelativeResize="0"/>
          <p:nvPr/>
        </p:nvPicPr>
        <p:blipFill rotWithShape="1">
          <a:blip r:embed="rId3">
            <a:alphaModFix/>
          </a:blip>
          <a:srcRect/>
          <a:stretch/>
        </p:blipFill>
        <p:spPr>
          <a:xfrm>
            <a:off x="5268987" y="3871942"/>
            <a:ext cx="1620048" cy="1620042"/>
          </a:xfrm>
          <a:prstGeom prst="rect">
            <a:avLst/>
          </a:prstGeom>
          <a:noFill/>
          <a:ln>
            <a:noFill/>
          </a:ln>
        </p:spPr>
      </p:pic>
      <p:sp>
        <p:nvSpPr>
          <p:cNvPr id="19" name="Google Shape;203;p10">
            <a:extLst>
              <a:ext uri="{FF2B5EF4-FFF2-40B4-BE49-F238E27FC236}">
                <a16:creationId xmlns:a16="http://schemas.microsoft.com/office/drawing/2014/main" id="{738AE791-2835-48EF-A040-B8CEE4866750}"/>
              </a:ext>
            </a:extLst>
          </p:cNvPr>
          <p:cNvSpPr/>
          <p:nvPr/>
        </p:nvSpPr>
        <p:spPr>
          <a:xfrm>
            <a:off x="7398936" y="3258038"/>
            <a:ext cx="770400" cy="441600"/>
          </a:xfrm>
          <a:prstGeom prst="rightArrow">
            <a:avLst>
              <a:gd name="adj1" fmla="val 50000"/>
              <a:gd name="adj2" fmla="val 50000"/>
            </a:avLst>
          </a:prstGeom>
          <a:solidFill>
            <a:srgbClr val="0070C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4;p10">
            <a:extLst>
              <a:ext uri="{FF2B5EF4-FFF2-40B4-BE49-F238E27FC236}">
                <a16:creationId xmlns:a16="http://schemas.microsoft.com/office/drawing/2014/main" id="{FC03E6AC-D8BA-4B0F-8CA6-948FADB5091F}"/>
              </a:ext>
            </a:extLst>
          </p:cNvPr>
          <p:cNvPicPr preferRelativeResize="0"/>
          <p:nvPr/>
        </p:nvPicPr>
        <p:blipFill rotWithShape="1">
          <a:blip r:embed="rId4">
            <a:alphaModFix/>
          </a:blip>
          <a:srcRect/>
          <a:stretch/>
        </p:blipFill>
        <p:spPr>
          <a:xfrm>
            <a:off x="8490633" y="2715613"/>
            <a:ext cx="1829616" cy="1911752"/>
          </a:xfrm>
          <a:prstGeom prst="rect">
            <a:avLst/>
          </a:prstGeom>
          <a:noFill/>
          <a:ln>
            <a:noFill/>
          </a:ln>
        </p:spPr>
      </p:pic>
      <p:sp>
        <p:nvSpPr>
          <p:cNvPr id="24" name="文字方塊 23">
            <a:extLst>
              <a:ext uri="{FF2B5EF4-FFF2-40B4-BE49-F238E27FC236}">
                <a16:creationId xmlns:a16="http://schemas.microsoft.com/office/drawing/2014/main" id="{6DCF4DA4-CB26-4E40-87EF-77A9560511E5}"/>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K-means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分群</a:t>
            </a:r>
          </a:p>
        </p:txBody>
      </p:sp>
      <p:sp>
        <p:nvSpPr>
          <p:cNvPr id="41" name="Google Shape;150;p7">
            <a:extLst>
              <a:ext uri="{FF2B5EF4-FFF2-40B4-BE49-F238E27FC236}">
                <a16:creationId xmlns:a16="http://schemas.microsoft.com/office/drawing/2014/main" id="{7D5B08BF-0C73-4D35-A6DE-A2E81542522B}"/>
              </a:ext>
            </a:extLst>
          </p:cNvPr>
          <p:cNvSpPr txBox="1">
            <a:spLocks/>
          </p:cNvSpPr>
          <p:nvPr/>
        </p:nvSpPr>
        <p:spPr>
          <a:xfrm>
            <a:off x="1964844" y="2162913"/>
            <a:ext cx="1454100" cy="450900"/>
          </a:xfrm>
          <a:prstGeom prst="rect">
            <a:avLst/>
          </a:prstGeom>
          <a:noFill/>
          <a:ln>
            <a:noFill/>
          </a:ln>
        </p:spPr>
        <p:txBody>
          <a:bodyPr spcFirstLastPara="1" vert="horz" wrap="square" lIns="91425" tIns="91425" rIns="91425" bIns="91425" rtlCol="0" anchor="t" anchorCtr="0">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en-US" altLang="zh-TW" sz="1600" b="1" dirty="0">
                <a:solidFill>
                  <a:srgbClr val="333F50"/>
                </a:solidFill>
                <a:latin typeface="Helvetica" panose="020B0604020202020204" pitchFamily="34" charset="0"/>
                <a:ea typeface="+mn-ea"/>
                <a:cs typeface="Helvetica" panose="020B0604020202020204" pitchFamily="34" charset="0"/>
              </a:rPr>
              <a:t>Recency</a:t>
            </a:r>
            <a:endParaRPr lang="en-US" sz="1600" b="1" dirty="0">
              <a:solidFill>
                <a:srgbClr val="333F50"/>
              </a:solidFill>
              <a:latin typeface="Helvetica" panose="020B0604020202020204" pitchFamily="34" charset="0"/>
              <a:ea typeface="+mn-ea"/>
              <a:cs typeface="Helvetica" panose="020B0604020202020204" pitchFamily="34" charset="0"/>
            </a:endParaRPr>
          </a:p>
        </p:txBody>
      </p:sp>
      <p:sp>
        <p:nvSpPr>
          <p:cNvPr id="42" name="Google Shape;153;p7">
            <a:extLst>
              <a:ext uri="{FF2B5EF4-FFF2-40B4-BE49-F238E27FC236}">
                <a16:creationId xmlns:a16="http://schemas.microsoft.com/office/drawing/2014/main" id="{E3496013-6571-41E9-A887-E8C4AC3CE7B4}"/>
              </a:ext>
            </a:extLst>
          </p:cNvPr>
          <p:cNvSpPr txBox="1">
            <a:spLocks/>
          </p:cNvSpPr>
          <p:nvPr/>
        </p:nvSpPr>
        <p:spPr>
          <a:xfrm>
            <a:off x="1967911" y="2499713"/>
            <a:ext cx="1454100" cy="450900"/>
          </a:xfrm>
          <a:prstGeom prst="rect">
            <a:avLst/>
          </a:prstGeom>
          <a:noFill/>
          <a:ln>
            <a:noFill/>
          </a:ln>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zh-TW" altLang="en-US" sz="1400" b="1" dirty="0">
                <a:solidFill>
                  <a:srgbClr val="333F50"/>
                </a:solidFill>
                <a:latin typeface="微軟正黑體" panose="020B0604030504040204" pitchFamily="34" charset="-120"/>
                <a:ea typeface="微軟正黑體" panose="020B0604030504040204" pitchFamily="34" charset="-120"/>
              </a:rPr>
              <a:t>近期消費日</a:t>
            </a:r>
          </a:p>
        </p:txBody>
      </p:sp>
      <p:pic>
        <p:nvPicPr>
          <p:cNvPr id="44" name="圖形 43">
            <a:extLst>
              <a:ext uri="{FF2B5EF4-FFF2-40B4-BE49-F238E27FC236}">
                <a16:creationId xmlns:a16="http://schemas.microsoft.com/office/drawing/2014/main" id="{131BA9C9-385E-47DD-9EA6-53127F880D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370" y="1496275"/>
            <a:ext cx="672002" cy="672002"/>
          </a:xfrm>
          <a:prstGeom prst="rect">
            <a:avLst/>
          </a:prstGeom>
        </p:spPr>
      </p:pic>
      <p:sp>
        <p:nvSpPr>
          <p:cNvPr id="46" name="Google Shape;150;p7">
            <a:extLst>
              <a:ext uri="{FF2B5EF4-FFF2-40B4-BE49-F238E27FC236}">
                <a16:creationId xmlns:a16="http://schemas.microsoft.com/office/drawing/2014/main" id="{D2B1DF13-8535-4724-82AC-7B805A34D8D1}"/>
              </a:ext>
            </a:extLst>
          </p:cNvPr>
          <p:cNvSpPr txBox="1">
            <a:spLocks/>
          </p:cNvSpPr>
          <p:nvPr/>
        </p:nvSpPr>
        <p:spPr>
          <a:xfrm>
            <a:off x="1939444" y="3535142"/>
            <a:ext cx="1454100" cy="450900"/>
          </a:xfrm>
          <a:prstGeom prst="rect">
            <a:avLst/>
          </a:prstGeom>
          <a:noFill/>
          <a:ln>
            <a:noFill/>
          </a:ln>
        </p:spPr>
        <p:txBody>
          <a:bodyPr spcFirstLastPara="1" vert="horz" wrap="square" lIns="91425" tIns="91425" rIns="91425" bIns="91425" rtlCol="0" anchor="t" anchorCtr="0">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en-US" altLang="zh-TW" sz="1600" b="1" dirty="0">
                <a:solidFill>
                  <a:srgbClr val="333F50"/>
                </a:solidFill>
                <a:latin typeface="Helvetica" panose="020B0604020202020204" pitchFamily="34" charset="0"/>
                <a:ea typeface="+mn-ea"/>
                <a:cs typeface="Helvetica" panose="020B0604020202020204" pitchFamily="34" charset="0"/>
              </a:rPr>
              <a:t>Frequency</a:t>
            </a:r>
          </a:p>
        </p:txBody>
      </p:sp>
      <p:sp>
        <p:nvSpPr>
          <p:cNvPr id="47" name="Google Shape;153;p7">
            <a:extLst>
              <a:ext uri="{FF2B5EF4-FFF2-40B4-BE49-F238E27FC236}">
                <a16:creationId xmlns:a16="http://schemas.microsoft.com/office/drawing/2014/main" id="{635C0091-B51E-4D5A-B03C-D6AFEFBAB457}"/>
              </a:ext>
            </a:extLst>
          </p:cNvPr>
          <p:cNvSpPr txBox="1">
            <a:spLocks/>
          </p:cNvSpPr>
          <p:nvPr/>
        </p:nvSpPr>
        <p:spPr>
          <a:xfrm>
            <a:off x="1967911" y="3871942"/>
            <a:ext cx="1454100" cy="450900"/>
          </a:xfrm>
          <a:prstGeom prst="rect">
            <a:avLst/>
          </a:prstGeom>
          <a:noFill/>
          <a:ln>
            <a:noFill/>
          </a:ln>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zh-TW" altLang="en-US" sz="1400" b="1" dirty="0">
                <a:solidFill>
                  <a:srgbClr val="333F50"/>
                </a:solidFill>
                <a:latin typeface="微軟正黑體" panose="020B0604030504040204" pitchFamily="34" charset="-120"/>
                <a:ea typeface="微軟正黑體" panose="020B0604030504040204" pitchFamily="34" charset="-120"/>
              </a:rPr>
              <a:t>消費頻率</a:t>
            </a:r>
          </a:p>
        </p:txBody>
      </p:sp>
      <p:sp>
        <p:nvSpPr>
          <p:cNvPr id="50" name="Google Shape;150;p7">
            <a:extLst>
              <a:ext uri="{FF2B5EF4-FFF2-40B4-BE49-F238E27FC236}">
                <a16:creationId xmlns:a16="http://schemas.microsoft.com/office/drawing/2014/main" id="{E05D0C40-FD57-401B-BDF8-7DFC19507104}"/>
              </a:ext>
            </a:extLst>
          </p:cNvPr>
          <p:cNvSpPr txBox="1">
            <a:spLocks/>
          </p:cNvSpPr>
          <p:nvPr/>
        </p:nvSpPr>
        <p:spPr>
          <a:xfrm>
            <a:off x="1939444" y="4974845"/>
            <a:ext cx="1454100" cy="450900"/>
          </a:xfrm>
          <a:prstGeom prst="rect">
            <a:avLst/>
          </a:prstGeom>
          <a:noFill/>
          <a:ln>
            <a:noFill/>
          </a:ln>
        </p:spPr>
        <p:txBody>
          <a:bodyPr spcFirstLastPara="1" vert="horz" wrap="square" lIns="91425" tIns="91425" rIns="91425" bIns="91425" rtlCol="0" anchor="t" anchorCtr="0">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en-US" altLang="zh-TW" sz="1600" b="1" dirty="0">
                <a:solidFill>
                  <a:srgbClr val="333F50"/>
                </a:solidFill>
                <a:latin typeface="Helvetica" panose="020B0604020202020204" pitchFamily="34" charset="0"/>
                <a:ea typeface="+mn-ea"/>
                <a:cs typeface="Helvetica" panose="020B0604020202020204" pitchFamily="34" charset="0"/>
              </a:rPr>
              <a:t>Monetary</a:t>
            </a:r>
          </a:p>
        </p:txBody>
      </p:sp>
      <p:sp>
        <p:nvSpPr>
          <p:cNvPr id="51" name="Google Shape;153;p7">
            <a:extLst>
              <a:ext uri="{FF2B5EF4-FFF2-40B4-BE49-F238E27FC236}">
                <a16:creationId xmlns:a16="http://schemas.microsoft.com/office/drawing/2014/main" id="{507D72D9-1B9B-46A4-9F02-5267579CF648}"/>
              </a:ext>
            </a:extLst>
          </p:cNvPr>
          <p:cNvSpPr txBox="1">
            <a:spLocks/>
          </p:cNvSpPr>
          <p:nvPr/>
        </p:nvSpPr>
        <p:spPr>
          <a:xfrm>
            <a:off x="1967911" y="5286245"/>
            <a:ext cx="1454100" cy="450900"/>
          </a:xfrm>
          <a:prstGeom prst="rect">
            <a:avLst/>
          </a:prstGeom>
          <a:noFill/>
          <a:ln>
            <a:noFill/>
          </a:ln>
        </p:spPr>
        <p:txBody>
          <a:bodyPr spcFirstLastPara="1" vert="horz" wrap="square" lIns="91425" tIns="91425" rIns="91425" bIns="91425" rtlCol="0" anchor="t" anchorCtr="0">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j-ea"/>
                <a:ea typeface="+mj-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j-ea"/>
                <a:ea typeface="+mj-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j-ea"/>
                <a:ea typeface="+mj-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j-ea"/>
                <a:ea typeface="+mj-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buSzPts val="1800"/>
              <a:buFont typeface="Wingdings 2" pitchFamily="18" charset="2"/>
              <a:buNone/>
            </a:pPr>
            <a:r>
              <a:rPr lang="zh-TW" altLang="en-US" sz="1400" b="1" dirty="0">
                <a:solidFill>
                  <a:srgbClr val="333F50"/>
                </a:solidFill>
                <a:latin typeface="微軟正黑體" panose="020B0604030504040204" pitchFamily="34" charset="-120"/>
                <a:ea typeface="微軟正黑體" panose="020B0604030504040204" pitchFamily="34" charset="-120"/>
              </a:rPr>
              <a:t>消費金額</a:t>
            </a:r>
          </a:p>
        </p:txBody>
      </p:sp>
      <p:pic>
        <p:nvPicPr>
          <p:cNvPr id="53" name="圖形 52">
            <a:extLst>
              <a:ext uri="{FF2B5EF4-FFF2-40B4-BE49-F238E27FC236}">
                <a16:creationId xmlns:a16="http://schemas.microsoft.com/office/drawing/2014/main" id="{958167A0-08FC-4068-8183-8808ABF356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01272" y="4420734"/>
            <a:ext cx="605100" cy="605100"/>
          </a:xfrm>
          <a:prstGeom prst="rect">
            <a:avLst/>
          </a:prstGeom>
        </p:spPr>
      </p:pic>
      <p:pic>
        <p:nvPicPr>
          <p:cNvPr id="54" name="圖形 53">
            <a:extLst>
              <a:ext uri="{FF2B5EF4-FFF2-40B4-BE49-F238E27FC236}">
                <a16:creationId xmlns:a16="http://schemas.microsoft.com/office/drawing/2014/main" id="{662F4162-C250-467C-8BF4-F6CC955429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1817" y="2911213"/>
            <a:ext cx="678164" cy="678164"/>
          </a:xfrm>
          <a:prstGeom prst="rect">
            <a:avLst/>
          </a:prstGeom>
        </p:spPr>
      </p:pic>
      <p:pic>
        <p:nvPicPr>
          <p:cNvPr id="59" name="圖形 58">
            <a:extLst>
              <a:ext uri="{FF2B5EF4-FFF2-40B4-BE49-F238E27FC236}">
                <a16:creationId xmlns:a16="http://schemas.microsoft.com/office/drawing/2014/main" id="{2103EB89-2854-4115-9F8A-1F1A360562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12648" y="1373130"/>
            <a:ext cx="1932725" cy="1932725"/>
          </a:xfrm>
          <a:prstGeom prst="rect">
            <a:avLst/>
          </a:prstGeom>
        </p:spPr>
      </p:pic>
      <p:sp>
        <p:nvSpPr>
          <p:cNvPr id="2" name="投影片編號版面配置區 1">
            <a:extLst>
              <a:ext uri="{FF2B5EF4-FFF2-40B4-BE49-F238E27FC236}">
                <a16:creationId xmlns:a16="http://schemas.microsoft.com/office/drawing/2014/main" id="{E4BADCCD-6CE1-420B-B1CE-BC903FB5F4CB}"/>
              </a:ext>
            </a:extLst>
          </p:cNvPr>
          <p:cNvSpPr>
            <a:spLocks noGrp="1"/>
          </p:cNvSpPr>
          <p:nvPr>
            <p:ph type="sldNum" sz="quarter" idx="12"/>
          </p:nvPr>
        </p:nvSpPr>
        <p:spPr/>
        <p:txBody>
          <a:bodyPr/>
          <a:lstStyle/>
          <a:p>
            <a:fld id="{707EBC05-AD4A-43C3-A6DF-1409246104C0}" type="slidenum">
              <a:rPr lang="zh-TW" altLang="en-US" smtClean="0"/>
              <a:pPr/>
              <a:t>59</a:t>
            </a:fld>
            <a:endParaRPr lang="zh-TW" altLang="en-US" dirty="0"/>
          </a:p>
        </p:txBody>
      </p:sp>
      <p:grpSp>
        <p:nvGrpSpPr>
          <p:cNvPr id="38" name="群組 37">
            <a:extLst>
              <a:ext uri="{FF2B5EF4-FFF2-40B4-BE49-F238E27FC236}">
                <a16:creationId xmlns:a16="http://schemas.microsoft.com/office/drawing/2014/main" id="{2D5F7A52-8B48-4885-A199-5F6D481AE721}"/>
              </a:ext>
            </a:extLst>
          </p:cNvPr>
          <p:cNvGrpSpPr/>
          <p:nvPr/>
        </p:nvGrpSpPr>
        <p:grpSpPr>
          <a:xfrm>
            <a:off x="6315613" y="261142"/>
            <a:ext cx="3552287" cy="683557"/>
            <a:chOff x="6315613" y="261142"/>
            <a:chExt cx="3552287" cy="683557"/>
          </a:xfrm>
        </p:grpSpPr>
        <p:sp>
          <p:nvSpPr>
            <p:cNvPr id="39" name="矩形: 圓角 38">
              <a:extLst>
                <a:ext uri="{FF2B5EF4-FFF2-40B4-BE49-F238E27FC236}">
                  <a16:creationId xmlns:a16="http://schemas.microsoft.com/office/drawing/2014/main" id="{F7E2986D-E113-43DC-9928-AB99F8C8A579}"/>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632CE2AD-9D23-4505-94FF-A039232F811F}"/>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進度條">
              <a:extLst>
                <a:ext uri="{FF2B5EF4-FFF2-40B4-BE49-F238E27FC236}">
                  <a16:creationId xmlns:a16="http://schemas.microsoft.com/office/drawing/2014/main" id="{1B7F2949-6477-4893-A3A3-ACC4787920B8}"/>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橢圓 44">
              <a:extLst>
                <a:ext uri="{FF2B5EF4-FFF2-40B4-BE49-F238E27FC236}">
                  <a16:creationId xmlns:a16="http://schemas.microsoft.com/office/drawing/2014/main" id="{A76BE78D-8123-4EC5-B94E-756FBDD8B618}"/>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 name="橢圓 47">
              <a:extLst>
                <a:ext uri="{FF2B5EF4-FFF2-40B4-BE49-F238E27FC236}">
                  <a16:creationId xmlns:a16="http://schemas.microsoft.com/office/drawing/2014/main" id="{F639EF4F-6FE8-465A-8BBA-491358803664}"/>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9662C2F2-8644-46EE-9EE3-89F6C9DA86C5}"/>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AD993265-C255-471D-B853-07C2779C707D}"/>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標題 5">
              <a:extLst>
                <a:ext uri="{FF2B5EF4-FFF2-40B4-BE49-F238E27FC236}">
                  <a16:creationId xmlns:a16="http://schemas.microsoft.com/office/drawing/2014/main" id="{68E50F76-6EA5-44E4-948A-7AD153C5EF35}"/>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60" name="標題 5">
              <a:extLst>
                <a:ext uri="{FF2B5EF4-FFF2-40B4-BE49-F238E27FC236}">
                  <a16:creationId xmlns:a16="http://schemas.microsoft.com/office/drawing/2014/main" id="{87E6BD5A-B8A7-4737-9066-F166BDA733CD}"/>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61" name="橢圓 60">
              <a:extLst>
                <a:ext uri="{FF2B5EF4-FFF2-40B4-BE49-F238E27FC236}">
                  <a16:creationId xmlns:a16="http://schemas.microsoft.com/office/drawing/2014/main" id="{7796AC3F-8FF6-4765-91E9-7050FD356DD4}"/>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橢圓 61">
              <a:extLst>
                <a:ext uri="{FF2B5EF4-FFF2-40B4-BE49-F238E27FC236}">
                  <a16:creationId xmlns:a16="http://schemas.microsoft.com/office/drawing/2014/main" id="{4D7DA718-218A-4188-9FC5-DAE974EA6858}"/>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B65E4E7E-DABA-484E-9603-53650B24D1CD}"/>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8FFB4C7A-F23B-4DCB-9CB3-AAEDE2B7A63F}"/>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6D94DFCD-C200-4F8C-BA19-C22440BC5F0D}"/>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A0814CAD-8039-42AA-844A-C5AF1393D694}"/>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06432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4E6586E8-DF97-4311-A187-7E0CCAB22BCB}"/>
              </a:ext>
            </a:extLst>
          </p:cNvPr>
          <p:cNvPicPr>
            <a:picLocks noChangeAspect="1"/>
          </p:cNvPicPr>
          <p:nvPr/>
        </p:nvPicPr>
        <p:blipFill>
          <a:blip r:embed="rId3"/>
          <a:stretch>
            <a:fillRect/>
          </a:stretch>
        </p:blipFill>
        <p:spPr>
          <a:xfrm>
            <a:off x="7006793" y="1354677"/>
            <a:ext cx="2700000" cy="4802401"/>
          </a:xfrm>
          <a:prstGeom prst="rect">
            <a:avLst/>
          </a:prstGeom>
          <a:ln w="25400">
            <a:solidFill>
              <a:srgbClr val="0070C0"/>
            </a:solidFill>
          </a:ln>
        </p:spPr>
      </p:pic>
      <p:pic>
        <p:nvPicPr>
          <p:cNvPr id="8" name="圖片 7">
            <a:extLst>
              <a:ext uri="{FF2B5EF4-FFF2-40B4-BE49-F238E27FC236}">
                <a16:creationId xmlns:a16="http://schemas.microsoft.com/office/drawing/2014/main" id="{EF7A9D29-BF91-4B88-9019-60654E25A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7721" y="3851728"/>
            <a:ext cx="1440000" cy="720000"/>
          </a:xfrm>
          <a:prstGeom prst="rect">
            <a:avLst/>
          </a:prstGeom>
        </p:spPr>
      </p:pic>
      <p:pic>
        <p:nvPicPr>
          <p:cNvPr id="12" name="圖片 11">
            <a:extLst>
              <a:ext uri="{FF2B5EF4-FFF2-40B4-BE49-F238E27FC236}">
                <a16:creationId xmlns:a16="http://schemas.microsoft.com/office/drawing/2014/main" id="{1852CCA6-0C89-4260-938D-388DBB87B793}"/>
              </a:ext>
            </a:extLst>
          </p:cNvPr>
          <p:cNvPicPr>
            <a:picLocks noChangeAspect="1"/>
          </p:cNvPicPr>
          <p:nvPr/>
        </p:nvPicPr>
        <p:blipFill>
          <a:blip r:embed="rId5"/>
          <a:stretch>
            <a:fillRect/>
          </a:stretch>
        </p:blipFill>
        <p:spPr>
          <a:xfrm>
            <a:off x="2368650" y="1354677"/>
            <a:ext cx="2700000" cy="4802401"/>
          </a:xfrm>
          <a:prstGeom prst="rect">
            <a:avLst/>
          </a:prstGeom>
          <a:ln w="25400">
            <a:solidFill>
              <a:srgbClr val="0070C0"/>
            </a:solidFill>
          </a:ln>
        </p:spPr>
      </p:pic>
      <p:cxnSp>
        <p:nvCxnSpPr>
          <p:cNvPr id="16" name="直線接點 15">
            <a:extLst>
              <a:ext uri="{FF2B5EF4-FFF2-40B4-BE49-F238E27FC236}">
                <a16:creationId xmlns:a16="http://schemas.microsoft.com/office/drawing/2014/main" id="{C4175B1E-1B05-4747-87F6-6FB4BA8FF139}"/>
              </a:ext>
            </a:extLst>
          </p:cNvPr>
          <p:cNvCxnSpPr>
            <a:cxnSpLocks/>
          </p:cNvCxnSpPr>
          <p:nvPr/>
        </p:nvCxnSpPr>
        <p:spPr>
          <a:xfrm flipV="1">
            <a:off x="1855644" y="3168650"/>
            <a:ext cx="868509" cy="782159"/>
          </a:xfrm>
          <a:prstGeom prst="line">
            <a:avLst/>
          </a:prstGeom>
          <a:ln w="25400">
            <a:solidFill>
              <a:srgbClr val="F9D6AF"/>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EC5320A4-BD8D-4BB2-93D3-2B2589730E79}"/>
              </a:ext>
            </a:extLst>
          </p:cNvPr>
          <p:cNvCxnSpPr>
            <a:cxnSpLocks/>
          </p:cNvCxnSpPr>
          <p:nvPr/>
        </p:nvCxnSpPr>
        <p:spPr>
          <a:xfrm flipH="1" flipV="1">
            <a:off x="4439692" y="3158276"/>
            <a:ext cx="303758" cy="861489"/>
          </a:xfrm>
          <a:prstGeom prst="line">
            <a:avLst/>
          </a:prstGeom>
          <a:ln w="25400">
            <a:solidFill>
              <a:srgbClr val="F9D6AF"/>
            </a:solidFill>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9D0CB3BA-A250-4DE7-84B4-0BA0189E813D}"/>
              </a:ext>
            </a:extLst>
          </p:cNvPr>
          <p:cNvSpPr/>
          <p:nvPr/>
        </p:nvSpPr>
        <p:spPr>
          <a:xfrm>
            <a:off x="1682778" y="3950809"/>
            <a:ext cx="3128585" cy="1102859"/>
          </a:xfrm>
          <a:prstGeom prst="roundRect">
            <a:avLst/>
          </a:prstGeom>
          <a:blipFill>
            <a:blip r:embed="rId6"/>
            <a:stretch>
              <a:fillRect/>
            </a:stretch>
          </a:blipFill>
          <a:ln w="25400">
            <a:solidFill>
              <a:srgbClr val="F9D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22">
            <a:extLst>
              <a:ext uri="{FF2B5EF4-FFF2-40B4-BE49-F238E27FC236}">
                <a16:creationId xmlns:a16="http://schemas.microsoft.com/office/drawing/2014/main" id="{9F7C3217-7C44-48A3-86EA-30A0B90F113E}"/>
              </a:ext>
            </a:extLst>
          </p:cNvPr>
          <p:cNvSpPr/>
          <p:nvPr/>
        </p:nvSpPr>
        <p:spPr>
          <a:xfrm>
            <a:off x="1815003" y="4047131"/>
            <a:ext cx="2581147" cy="427709"/>
          </a:xfrm>
          <a:prstGeom prst="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4978CC8B-E27A-4A55-846D-340F2E0C0DC6}"/>
              </a:ext>
            </a:extLst>
          </p:cNvPr>
          <p:cNvSpPr/>
          <p:nvPr/>
        </p:nvSpPr>
        <p:spPr>
          <a:xfrm>
            <a:off x="1812102" y="4485086"/>
            <a:ext cx="2774912" cy="427709"/>
          </a:xfrm>
          <a:prstGeom prst="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a:extLst>
              <a:ext uri="{FF2B5EF4-FFF2-40B4-BE49-F238E27FC236}">
                <a16:creationId xmlns:a16="http://schemas.microsoft.com/office/drawing/2014/main" id="{A8E02F46-1796-4E2A-8A9E-65141642CD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9023" y="2929100"/>
            <a:ext cx="792000" cy="792000"/>
          </a:xfrm>
          <a:prstGeom prst="rect">
            <a:avLst/>
          </a:prstGeom>
        </p:spPr>
      </p:pic>
      <p:sp>
        <p:nvSpPr>
          <p:cNvPr id="17" name="文字方塊 16">
            <a:extLst>
              <a:ext uri="{FF2B5EF4-FFF2-40B4-BE49-F238E27FC236}">
                <a16:creationId xmlns:a16="http://schemas.microsoft.com/office/drawing/2014/main" id="{C14D90F2-CDAD-4CF5-9313-9E4E245D850E}"/>
              </a:ext>
            </a:extLst>
          </p:cNvPr>
          <p:cNvSpPr txBox="1"/>
          <p:nvPr/>
        </p:nvSpPr>
        <p:spPr>
          <a:xfrm>
            <a:off x="471318" y="324642"/>
            <a:ext cx="1620957" cy="523220"/>
          </a:xfrm>
          <a:prstGeom prst="rect">
            <a:avLst/>
          </a:prstGeom>
          <a:noFill/>
        </p:spPr>
        <p:txBody>
          <a:bodyPr wrap="none" rtlCol="0">
            <a:spAutoFit/>
          </a:bodyPr>
          <a:lstStyle/>
          <a:p>
            <a:r>
              <a:rPr lang="zh-TW" altLang="en-US" sz="2800" b="1" dirty="0">
                <a:solidFill>
                  <a:srgbClr val="333F50"/>
                </a:solidFill>
                <a:latin typeface="微軟正黑體" panose="020B0604030504040204" pitchFamily="34" charset="-120"/>
                <a:ea typeface="微軟正黑體" panose="020B0604030504040204" pitchFamily="34" charset="-120"/>
              </a:rPr>
              <a:t>會員註冊</a:t>
            </a:r>
          </a:p>
        </p:txBody>
      </p:sp>
      <p:sp>
        <p:nvSpPr>
          <p:cNvPr id="27" name="文字方塊 26" hidden="1">
            <a:extLst>
              <a:ext uri="{FF2B5EF4-FFF2-40B4-BE49-F238E27FC236}">
                <a16:creationId xmlns:a16="http://schemas.microsoft.com/office/drawing/2014/main" id="{C03E04D3-8519-4234-85A2-59B33C15D74D}"/>
              </a:ext>
            </a:extLst>
          </p:cNvPr>
          <p:cNvSpPr txBox="1"/>
          <p:nvPr/>
        </p:nvSpPr>
        <p:spPr>
          <a:xfrm>
            <a:off x="2194799" y="326513"/>
            <a:ext cx="1619286" cy="584775"/>
          </a:xfrm>
          <a:prstGeom prst="rect">
            <a:avLst/>
          </a:prstGeom>
          <a:noFill/>
        </p:spPr>
        <p:txBody>
          <a:bodyPr wrap="square" rtlCol="0">
            <a:spAutoFit/>
          </a:bodyPr>
          <a:lstStyle/>
          <a:p>
            <a:r>
              <a:rPr lang="en-US" altLang="zh-TW" sz="32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01</a:t>
            </a:r>
            <a:endParaRPr lang="zh-TW" altLang="en-US" sz="32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3" name="文字方塊 32" hidden="1">
            <a:extLst>
              <a:ext uri="{FF2B5EF4-FFF2-40B4-BE49-F238E27FC236}">
                <a16:creationId xmlns:a16="http://schemas.microsoft.com/office/drawing/2014/main" id="{97FF082D-ACAA-4564-B3F8-8FBD9EA8B1AC}"/>
              </a:ext>
            </a:extLst>
          </p:cNvPr>
          <p:cNvSpPr txBox="1"/>
          <p:nvPr/>
        </p:nvSpPr>
        <p:spPr>
          <a:xfrm>
            <a:off x="4273521" y="316294"/>
            <a:ext cx="1619286" cy="584775"/>
          </a:xfrm>
          <a:prstGeom prst="rect">
            <a:avLst/>
          </a:prstGeom>
          <a:noFill/>
        </p:spPr>
        <p:txBody>
          <a:bodyPr wrap="square" rtlCol="0">
            <a:spAutoFit/>
          </a:bodyPr>
          <a:lstStyle/>
          <a:p>
            <a:r>
              <a:rPr lang="en-US" altLang="zh-TW" sz="32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03</a:t>
            </a:r>
            <a:endParaRPr lang="zh-TW" altLang="en-US" sz="32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0" name="文字方塊 29" hidden="1">
            <a:extLst>
              <a:ext uri="{FF2B5EF4-FFF2-40B4-BE49-F238E27FC236}">
                <a16:creationId xmlns:a16="http://schemas.microsoft.com/office/drawing/2014/main" id="{C4916C93-4BB5-41E6-9A03-745AEB469630}"/>
              </a:ext>
            </a:extLst>
          </p:cNvPr>
          <p:cNvSpPr txBox="1"/>
          <p:nvPr/>
        </p:nvSpPr>
        <p:spPr>
          <a:xfrm>
            <a:off x="3219646" y="309814"/>
            <a:ext cx="1619286" cy="584775"/>
          </a:xfrm>
          <a:prstGeom prst="rect">
            <a:avLst/>
          </a:prstGeom>
          <a:noFill/>
        </p:spPr>
        <p:txBody>
          <a:bodyPr wrap="square" rtlCol="0">
            <a:spAutoFit/>
          </a:bodyPr>
          <a:lstStyle/>
          <a:p>
            <a:r>
              <a:rPr lang="en-US" altLang="zh-TW" sz="32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02</a:t>
            </a:r>
            <a:endParaRPr lang="zh-TW" altLang="en-US" sz="32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8" name="標題 5">
            <a:extLst>
              <a:ext uri="{FF2B5EF4-FFF2-40B4-BE49-F238E27FC236}">
                <a16:creationId xmlns:a16="http://schemas.microsoft.com/office/drawing/2014/main" id="{EC478538-75E4-4CF0-BCCD-C24DDA78402C}"/>
              </a:ext>
            </a:extLst>
          </p:cNvPr>
          <p:cNvSpPr txBox="1">
            <a:spLocks/>
          </p:cNvSpPr>
          <p:nvPr/>
        </p:nvSpPr>
        <p:spPr>
          <a:xfrm>
            <a:off x="2104070" y="932334"/>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600" dirty="0">
                <a:solidFill>
                  <a:schemeClr val="bg1"/>
                </a:solidFill>
                <a:latin typeface="微軟正黑體" panose="020B0604030504040204" pitchFamily="34" charset="-120"/>
                <a:ea typeface="微軟正黑體" panose="020B0604030504040204" pitchFamily="34" charset="-120"/>
              </a:rPr>
              <a:t>顧客端</a:t>
            </a:r>
          </a:p>
        </p:txBody>
      </p:sp>
      <p:sp>
        <p:nvSpPr>
          <p:cNvPr id="49" name="標題 5">
            <a:extLst>
              <a:ext uri="{FF2B5EF4-FFF2-40B4-BE49-F238E27FC236}">
                <a16:creationId xmlns:a16="http://schemas.microsoft.com/office/drawing/2014/main" id="{E453046F-A181-4479-B2A9-75CA7956FF05}"/>
              </a:ext>
            </a:extLst>
          </p:cNvPr>
          <p:cNvSpPr txBox="1">
            <a:spLocks/>
          </p:cNvSpPr>
          <p:nvPr/>
        </p:nvSpPr>
        <p:spPr>
          <a:xfrm>
            <a:off x="3043808" y="932334"/>
            <a:ext cx="1619286" cy="4891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600" dirty="0">
                <a:solidFill>
                  <a:srgbClr val="333F50"/>
                </a:solidFill>
                <a:latin typeface="微軟正黑體" panose="020B0604030504040204" pitchFamily="34" charset="-120"/>
                <a:ea typeface="微軟正黑體" panose="020B0604030504040204" pitchFamily="34" charset="-120"/>
              </a:rPr>
              <a:t>顧客辨識</a:t>
            </a:r>
          </a:p>
        </p:txBody>
      </p:sp>
      <p:sp>
        <p:nvSpPr>
          <p:cNvPr id="50" name="標題 5">
            <a:extLst>
              <a:ext uri="{FF2B5EF4-FFF2-40B4-BE49-F238E27FC236}">
                <a16:creationId xmlns:a16="http://schemas.microsoft.com/office/drawing/2014/main" id="{7DB9D1C9-6A2F-4248-A848-19AFBACDECBF}"/>
              </a:ext>
            </a:extLst>
          </p:cNvPr>
          <p:cNvSpPr txBox="1">
            <a:spLocks/>
          </p:cNvSpPr>
          <p:nvPr/>
        </p:nvSpPr>
        <p:spPr>
          <a:xfrm>
            <a:off x="4109836" y="932334"/>
            <a:ext cx="1619286" cy="4891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600" dirty="0">
                <a:solidFill>
                  <a:srgbClr val="333F50"/>
                </a:solidFill>
                <a:latin typeface="微軟正黑體" panose="020B0604030504040204" pitchFamily="34" charset="-120"/>
                <a:ea typeface="微軟正黑體" panose="020B0604030504040204" pitchFamily="34" charset="-120"/>
              </a:rPr>
              <a:t>商品辨識</a:t>
            </a:r>
          </a:p>
        </p:txBody>
      </p:sp>
      <p:sp>
        <p:nvSpPr>
          <p:cNvPr id="52" name="矩形: 圓角 51">
            <a:extLst>
              <a:ext uri="{FF2B5EF4-FFF2-40B4-BE49-F238E27FC236}">
                <a16:creationId xmlns:a16="http://schemas.microsoft.com/office/drawing/2014/main" id="{E5588F36-D4FF-4C4A-B48E-7DD6AF493330}"/>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a:extLst>
              <a:ext uri="{FF2B5EF4-FFF2-40B4-BE49-F238E27FC236}">
                <a16:creationId xmlns:a16="http://schemas.microsoft.com/office/drawing/2014/main" id="{55E3FE75-A000-4494-BC9A-0FBFB55F56AB}"/>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50A5479-21C3-4110-BF94-E9C5EC64B48D}"/>
              </a:ext>
            </a:extLst>
          </p:cNvPr>
          <p:cNvSpPr/>
          <p:nvPr/>
        </p:nvSpPr>
        <p:spPr>
          <a:xfrm>
            <a:off x="6659342" y="473427"/>
            <a:ext cx="147273" cy="45719"/>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DC0915E5-9C92-4409-9415-14338715615F}"/>
              </a:ext>
            </a:extLst>
          </p:cNvPr>
          <p:cNvSpPr/>
          <p:nvPr/>
        </p:nvSpPr>
        <p:spPr>
          <a:xfrm>
            <a:off x="650142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09622BAC-B9AA-429B-8EC8-6AFA24DA9686}"/>
              </a:ext>
            </a:extLst>
          </p:cNvPr>
          <p:cNvSpPr/>
          <p:nvPr/>
        </p:nvSpPr>
        <p:spPr>
          <a:xfrm>
            <a:off x="696357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1964A5F1-1A75-4199-9AA3-8F70E8C91D00}"/>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404414A1-C9B5-471C-87D2-B0CE2FFA8CDB}"/>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BD1A204C-D938-4563-8F7D-A830246401F4}"/>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F1CB86C8-161F-471E-874D-CF63943F6CD0}"/>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EB21892C-E68E-4E32-A088-AFE464D2B78A}"/>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F14230AA-696C-4F56-8363-4D02F2B34CF1}"/>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ECD4CBCF-9BF1-41EF-9BFF-D5EE0116AA47}"/>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FB59D762-3D78-4225-A4A7-A4545CF5B962}"/>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標題 5">
            <a:extLst>
              <a:ext uri="{FF2B5EF4-FFF2-40B4-BE49-F238E27FC236}">
                <a16:creationId xmlns:a16="http://schemas.microsoft.com/office/drawing/2014/main" id="{39073660-DBD2-4BEE-91B1-3343ACAEF1CF}"/>
              </a:ext>
            </a:extLst>
          </p:cNvPr>
          <p:cNvSpPr txBox="1">
            <a:spLocks/>
          </p:cNvSpPr>
          <p:nvPr/>
        </p:nvSpPr>
        <p:spPr>
          <a:xfrm>
            <a:off x="605011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01</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73" name="標題 5">
            <a:extLst>
              <a:ext uri="{FF2B5EF4-FFF2-40B4-BE49-F238E27FC236}">
                <a16:creationId xmlns:a16="http://schemas.microsoft.com/office/drawing/2014/main" id="{5001FD41-A3B3-4E53-BF12-DB4BD517A449}"/>
              </a:ext>
            </a:extLst>
          </p:cNvPr>
          <p:cNvSpPr txBox="1">
            <a:spLocks/>
          </p:cNvSpPr>
          <p:nvPr/>
        </p:nvSpPr>
        <p:spPr>
          <a:xfrm>
            <a:off x="6290512" y="616846"/>
            <a:ext cx="747171" cy="264200"/>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顧客端</a:t>
            </a:r>
          </a:p>
        </p:txBody>
      </p:sp>
      <p:sp>
        <p:nvSpPr>
          <p:cNvPr id="9" name="投影片編號版面配置區 8">
            <a:extLst>
              <a:ext uri="{FF2B5EF4-FFF2-40B4-BE49-F238E27FC236}">
                <a16:creationId xmlns:a16="http://schemas.microsoft.com/office/drawing/2014/main" id="{8E8A9E35-5D7E-49DD-9E51-5CE0069B439F}"/>
              </a:ext>
            </a:extLst>
          </p:cNvPr>
          <p:cNvSpPr>
            <a:spLocks noGrp="1"/>
          </p:cNvSpPr>
          <p:nvPr>
            <p:ph type="sldNum" sz="quarter" idx="12"/>
          </p:nvPr>
        </p:nvSpPr>
        <p:spPr>
          <a:xfrm>
            <a:off x="9427534" y="6525104"/>
            <a:ext cx="2743200" cy="365125"/>
          </a:xfrm>
        </p:spPr>
        <p:txBody>
          <a:bodyPr/>
          <a:lstStyle/>
          <a:p>
            <a:fld id="{707EBC05-AD4A-43C3-A6DF-1409246104C0}" type="slidenum">
              <a:rPr lang="zh-TW" altLang="en-US" smtClean="0"/>
              <a:pPr/>
              <a:t>6</a:t>
            </a:fld>
            <a:endParaRPr lang="zh-TW" altLang="en-US" dirty="0"/>
          </a:p>
        </p:txBody>
      </p:sp>
    </p:spTree>
    <p:extLst>
      <p:ext uri="{BB962C8B-B14F-4D97-AF65-F5344CB8AC3E}">
        <p14:creationId xmlns:p14="http://schemas.microsoft.com/office/powerpoint/2010/main" val="197993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9;p11">
            <a:extLst>
              <a:ext uri="{FF2B5EF4-FFF2-40B4-BE49-F238E27FC236}">
                <a16:creationId xmlns:a16="http://schemas.microsoft.com/office/drawing/2014/main" id="{D25C935D-9559-432D-9FCD-84E0148BC8F5}"/>
              </a:ext>
            </a:extLst>
          </p:cNvPr>
          <p:cNvPicPr preferRelativeResize="0"/>
          <p:nvPr/>
        </p:nvPicPr>
        <p:blipFill rotWithShape="1">
          <a:blip r:embed="rId3">
            <a:alphaModFix/>
          </a:blip>
          <a:srcRect/>
          <a:stretch/>
        </p:blipFill>
        <p:spPr>
          <a:xfrm>
            <a:off x="7234056" y="3928900"/>
            <a:ext cx="3836067" cy="2179800"/>
          </a:xfrm>
          <a:prstGeom prst="rect">
            <a:avLst/>
          </a:prstGeom>
          <a:noFill/>
          <a:ln>
            <a:noFill/>
          </a:ln>
        </p:spPr>
      </p:pic>
      <p:pic>
        <p:nvPicPr>
          <p:cNvPr id="5" name="Google Shape;210;p11">
            <a:extLst>
              <a:ext uri="{FF2B5EF4-FFF2-40B4-BE49-F238E27FC236}">
                <a16:creationId xmlns:a16="http://schemas.microsoft.com/office/drawing/2014/main" id="{8A51E820-E49F-411E-94BE-6331298AA253}"/>
              </a:ext>
            </a:extLst>
          </p:cNvPr>
          <p:cNvPicPr preferRelativeResize="0"/>
          <p:nvPr/>
        </p:nvPicPr>
        <p:blipFill rotWithShape="1">
          <a:blip r:embed="rId4">
            <a:alphaModFix/>
          </a:blip>
          <a:srcRect/>
          <a:stretch/>
        </p:blipFill>
        <p:spPr>
          <a:xfrm>
            <a:off x="1026785" y="4672144"/>
            <a:ext cx="2992291" cy="1436555"/>
          </a:xfrm>
          <a:prstGeom prst="rect">
            <a:avLst/>
          </a:prstGeom>
          <a:noFill/>
          <a:ln>
            <a:noFill/>
          </a:ln>
        </p:spPr>
      </p:pic>
      <p:pic>
        <p:nvPicPr>
          <p:cNvPr id="6" name="Google Shape;211;p11">
            <a:extLst>
              <a:ext uri="{FF2B5EF4-FFF2-40B4-BE49-F238E27FC236}">
                <a16:creationId xmlns:a16="http://schemas.microsoft.com/office/drawing/2014/main" id="{771CDE7C-C12D-4D4D-8FAB-369382ABFAE0}"/>
              </a:ext>
            </a:extLst>
          </p:cNvPr>
          <p:cNvPicPr preferRelativeResize="0"/>
          <p:nvPr/>
        </p:nvPicPr>
        <p:blipFill rotWithShape="1">
          <a:blip r:embed="rId5">
            <a:alphaModFix/>
          </a:blip>
          <a:srcRect/>
          <a:stretch/>
        </p:blipFill>
        <p:spPr>
          <a:xfrm>
            <a:off x="4040520" y="4672145"/>
            <a:ext cx="2992291" cy="1436554"/>
          </a:xfrm>
          <a:prstGeom prst="rect">
            <a:avLst/>
          </a:prstGeom>
          <a:noFill/>
          <a:ln>
            <a:noFill/>
          </a:ln>
        </p:spPr>
      </p:pic>
      <p:pic>
        <p:nvPicPr>
          <p:cNvPr id="7" name="Google Shape;213;p11">
            <a:extLst>
              <a:ext uri="{FF2B5EF4-FFF2-40B4-BE49-F238E27FC236}">
                <a16:creationId xmlns:a16="http://schemas.microsoft.com/office/drawing/2014/main" id="{13DFD6F4-0E9E-4E23-A938-2A607896BC1A}"/>
              </a:ext>
            </a:extLst>
          </p:cNvPr>
          <p:cNvPicPr preferRelativeResize="0"/>
          <p:nvPr/>
        </p:nvPicPr>
        <p:blipFill rotWithShape="1">
          <a:blip r:embed="rId6">
            <a:alphaModFix/>
          </a:blip>
          <a:srcRect/>
          <a:stretch/>
        </p:blipFill>
        <p:spPr>
          <a:xfrm>
            <a:off x="1026785" y="1445057"/>
            <a:ext cx="2988000" cy="1594800"/>
          </a:xfrm>
          <a:prstGeom prst="rect">
            <a:avLst/>
          </a:prstGeom>
          <a:noFill/>
          <a:ln>
            <a:noFill/>
          </a:ln>
        </p:spPr>
      </p:pic>
      <p:pic>
        <p:nvPicPr>
          <p:cNvPr id="8" name="Google Shape;214;p11">
            <a:extLst>
              <a:ext uri="{FF2B5EF4-FFF2-40B4-BE49-F238E27FC236}">
                <a16:creationId xmlns:a16="http://schemas.microsoft.com/office/drawing/2014/main" id="{63548CD9-7757-41F2-B568-DB0C6B8EB4B1}"/>
              </a:ext>
            </a:extLst>
          </p:cNvPr>
          <p:cNvPicPr preferRelativeResize="0"/>
          <p:nvPr/>
        </p:nvPicPr>
        <p:blipFill rotWithShape="1">
          <a:blip r:embed="rId7">
            <a:alphaModFix/>
          </a:blip>
          <a:srcRect/>
          <a:stretch/>
        </p:blipFill>
        <p:spPr>
          <a:xfrm>
            <a:off x="7234056" y="1803762"/>
            <a:ext cx="3836067" cy="1968138"/>
          </a:xfrm>
          <a:prstGeom prst="rect">
            <a:avLst/>
          </a:prstGeom>
          <a:noFill/>
          <a:ln>
            <a:noFill/>
          </a:ln>
        </p:spPr>
      </p:pic>
      <p:pic>
        <p:nvPicPr>
          <p:cNvPr id="9" name="Google Shape;215;p11">
            <a:extLst>
              <a:ext uri="{FF2B5EF4-FFF2-40B4-BE49-F238E27FC236}">
                <a16:creationId xmlns:a16="http://schemas.microsoft.com/office/drawing/2014/main" id="{AF9EF813-9074-4E5C-A484-CF7E3D589FE2}"/>
              </a:ext>
            </a:extLst>
          </p:cNvPr>
          <p:cNvPicPr preferRelativeResize="0"/>
          <p:nvPr/>
        </p:nvPicPr>
        <p:blipFill rotWithShape="1">
          <a:blip r:embed="rId8">
            <a:alphaModFix/>
          </a:blip>
          <a:srcRect/>
          <a:stretch/>
        </p:blipFill>
        <p:spPr>
          <a:xfrm>
            <a:off x="4037646" y="1445057"/>
            <a:ext cx="2988000" cy="1594800"/>
          </a:xfrm>
          <a:prstGeom prst="rect">
            <a:avLst/>
          </a:prstGeom>
          <a:noFill/>
          <a:ln>
            <a:noFill/>
          </a:ln>
        </p:spPr>
      </p:pic>
      <p:pic>
        <p:nvPicPr>
          <p:cNvPr id="10" name="Google Shape;216;p11">
            <a:extLst>
              <a:ext uri="{FF2B5EF4-FFF2-40B4-BE49-F238E27FC236}">
                <a16:creationId xmlns:a16="http://schemas.microsoft.com/office/drawing/2014/main" id="{5FE1BB3B-715D-420F-9BEB-48D8E42F2A55}"/>
              </a:ext>
            </a:extLst>
          </p:cNvPr>
          <p:cNvPicPr preferRelativeResize="0"/>
          <p:nvPr/>
        </p:nvPicPr>
        <p:blipFill rotWithShape="1">
          <a:blip r:embed="rId9">
            <a:alphaModFix/>
          </a:blip>
          <a:srcRect/>
          <a:stretch/>
        </p:blipFill>
        <p:spPr>
          <a:xfrm>
            <a:off x="1026785" y="3055097"/>
            <a:ext cx="2987999" cy="1594800"/>
          </a:xfrm>
          <a:prstGeom prst="rect">
            <a:avLst/>
          </a:prstGeom>
          <a:noFill/>
          <a:ln>
            <a:noFill/>
          </a:ln>
        </p:spPr>
      </p:pic>
      <p:pic>
        <p:nvPicPr>
          <p:cNvPr id="11" name="Google Shape;223;p11">
            <a:extLst>
              <a:ext uri="{FF2B5EF4-FFF2-40B4-BE49-F238E27FC236}">
                <a16:creationId xmlns:a16="http://schemas.microsoft.com/office/drawing/2014/main" id="{EAC02A94-AD61-4A3A-82AC-2BC354915886}"/>
              </a:ext>
            </a:extLst>
          </p:cNvPr>
          <p:cNvPicPr preferRelativeResize="0"/>
          <p:nvPr/>
        </p:nvPicPr>
        <p:blipFill rotWithShape="1">
          <a:blip r:embed="rId10">
            <a:alphaModFix/>
          </a:blip>
          <a:srcRect/>
          <a:stretch/>
        </p:blipFill>
        <p:spPr>
          <a:xfrm>
            <a:off x="4037646" y="3055085"/>
            <a:ext cx="2988000" cy="1594800"/>
          </a:xfrm>
          <a:prstGeom prst="rect">
            <a:avLst/>
          </a:prstGeom>
          <a:noFill/>
          <a:ln>
            <a:noFill/>
          </a:ln>
        </p:spPr>
      </p:pic>
      <p:sp>
        <p:nvSpPr>
          <p:cNvPr id="12" name="Google Shape;224;p11">
            <a:extLst>
              <a:ext uri="{FF2B5EF4-FFF2-40B4-BE49-F238E27FC236}">
                <a16:creationId xmlns:a16="http://schemas.microsoft.com/office/drawing/2014/main" id="{7063633E-3D4F-4B78-B2BD-008D959E7D8F}"/>
              </a:ext>
            </a:extLst>
          </p:cNvPr>
          <p:cNvSpPr txBox="1"/>
          <p:nvPr/>
        </p:nvSpPr>
        <p:spPr>
          <a:xfrm>
            <a:off x="7248393" y="4287053"/>
            <a:ext cx="645300" cy="343910"/>
          </a:xfrm>
          <a:prstGeom prst="rect">
            <a:avLst/>
          </a:prstGeom>
          <a:noFill/>
          <a:ln>
            <a:noFill/>
          </a:ln>
        </p:spPr>
        <p:txBody>
          <a:bodyPr spcFirstLastPara="1" wrap="square" lIns="91425" tIns="91425" rIns="91425" bIns="91425" anchor="t" anchorCtr="0">
            <a:spAutoFit/>
          </a:bodyPr>
          <a:lstStyle>
            <a:defPPr>
              <a:defRPr lang="zh-TW"/>
            </a:defPPr>
            <a:lvl1pPr marR="0" lvl="0" indent="0">
              <a:lnSpc>
                <a:spcPct val="115000"/>
              </a:lnSpc>
              <a:spcBef>
                <a:spcPts val="0"/>
              </a:spcBef>
              <a:spcAft>
                <a:spcPts val="0"/>
              </a:spcAft>
              <a:buClr>
                <a:srgbClr val="000000"/>
              </a:buClr>
              <a:buSzPts val="700"/>
              <a:buFont typeface="Arial"/>
              <a:buNone/>
              <a:defRPr sz="900" b="1" i="0" u="none" strike="noStrike" cap="none">
                <a:solidFill>
                  <a:schemeClr val="lt1"/>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sym typeface="Arial"/>
              </a:rPr>
              <a:t>第</a:t>
            </a:r>
            <a:r>
              <a:rPr lang="en-US" altLang="zh-TW" dirty="0">
                <a:sym typeface="Arial"/>
              </a:rPr>
              <a:t>0</a:t>
            </a:r>
            <a:r>
              <a:rPr lang="zh-TW" altLang="en-US" dirty="0">
                <a:sym typeface="Arial"/>
              </a:rPr>
              <a:t>群</a:t>
            </a:r>
            <a:endParaRPr dirty="0">
              <a:sym typeface="Arial"/>
            </a:endParaRPr>
          </a:p>
        </p:txBody>
      </p:sp>
      <p:sp>
        <p:nvSpPr>
          <p:cNvPr id="13" name="Google Shape;225;p11">
            <a:extLst>
              <a:ext uri="{FF2B5EF4-FFF2-40B4-BE49-F238E27FC236}">
                <a16:creationId xmlns:a16="http://schemas.microsoft.com/office/drawing/2014/main" id="{57340ED2-5348-41A1-AA99-35CCC567E05E}"/>
              </a:ext>
            </a:extLst>
          </p:cNvPr>
          <p:cNvSpPr txBox="1"/>
          <p:nvPr/>
        </p:nvSpPr>
        <p:spPr>
          <a:xfrm>
            <a:off x="1101411" y="5849270"/>
            <a:ext cx="645300" cy="34391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900" b="1" i="0" u="none" strike="noStrike" cap="none">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a:rPr>
              <a:t>第1群</a:t>
            </a:r>
            <a:endParaRPr sz="1100" b="1" i="0" u="none" strike="noStrike" cap="none">
              <a:solidFill>
                <a:schemeClr val="lt1"/>
              </a:solidFill>
              <a:latin typeface="Helvetica" panose="020B0604020202020204" pitchFamily="34" charset="0"/>
              <a:ea typeface="微軟正黑體" panose="020B0604030504040204" pitchFamily="34" charset="-120"/>
              <a:cs typeface="Helvetica" panose="020B0604020202020204" pitchFamily="34" charset="0"/>
              <a:sym typeface="Arial"/>
            </a:endParaRPr>
          </a:p>
        </p:txBody>
      </p:sp>
      <p:sp>
        <p:nvSpPr>
          <p:cNvPr id="14" name="Google Shape;226;p11">
            <a:extLst>
              <a:ext uri="{FF2B5EF4-FFF2-40B4-BE49-F238E27FC236}">
                <a16:creationId xmlns:a16="http://schemas.microsoft.com/office/drawing/2014/main" id="{C6E0FDEB-4AD0-4005-B3E4-377025708E47}"/>
              </a:ext>
            </a:extLst>
          </p:cNvPr>
          <p:cNvSpPr txBox="1"/>
          <p:nvPr/>
        </p:nvSpPr>
        <p:spPr>
          <a:xfrm>
            <a:off x="4196511" y="5861265"/>
            <a:ext cx="645300" cy="343910"/>
          </a:xfrm>
          <a:prstGeom prst="rect">
            <a:avLst/>
          </a:prstGeom>
          <a:noFill/>
          <a:ln>
            <a:noFill/>
          </a:ln>
        </p:spPr>
        <p:txBody>
          <a:bodyPr spcFirstLastPara="1" wrap="square" lIns="91425" tIns="91425" rIns="91425" bIns="91425" anchor="t" anchorCtr="0">
            <a:spAutoFit/>
          </a:bodyPr>
          <a:lstStyle>
            <a:defPPr>
              <a:defRPr lang="zh-TW"/>
            </a:defPPr>
            <a:lvl1pPr marR="0" lvl="0" indent="0">
              <a:lnSpc>
                <a:spcPct val="115000"/>
              </a:lnSpc>
              <a:spcBef>
                <a:spcPts val="0"/>
              </a:spcBef>
              <a:spcAft>
                <a:spcPts val="0"/>
              </a:spcAft>
              <a:buClr>
                <a:srgbClr val="000000"/>
              </a:buClr>
              <a:buSzPts val="700"/>
              <a:buFont typeface="Arial"/>
              <a:buNone/>
              <a:defRPr sz="900" b="1" i="0" u="none" strike="noStrike" cap="none">
                <a:solidFill>
                  <a:schemeClr val="lt1"/>
                </a:solidFill>
                <a:latin typeface="Helvetica" panose="020B0604020202020204" pitchFamily="34" charset="0"/>
                <a:ea typeface="微軟正黑體" panose="020B0604030504040204" pitchFamily="34" charset="-120"/>
                <a:cs typeface="Helvetica" panose="020B0604020202020204" pitchFamily="34" charset="0"/>
              </a:defRPr>
            </a:lvl1pPr>
          </a:lstStyle>
          <a:p>
            <a:r>
              <a:rPr lang="zh-TW" altLang="en-US" dirty="0">
                <a:sym typeface="Arial"/>
              </a:rPr>
              <a:t>第</a:t>
            </a:r>
            <a:r>
              <a:rPr lang="en-US" altLang="zh-TW" dirty="0">
                <a:sym typeface="Arial"/>
              </a:rPr>
              <a:t>2</a:t>
            </a:r>
            <a:r>
              <a:rPr lang="zh-TW" altLang="en-US" dirty="0">
                <a:sym typeface="Arial"/>
              </a:rPr>
              <a:t>群</a:t>
            </a:r>
            <a:endParaRPr dirty="0">
              <a:sym typeface="Arial"/>
            </a:endParaRPr>
          </a:p>
        </p:txBody>
      </p:sp>
      <p:sp>
        <p:nvSpPr>
          <p:cNvPr id="15" name="Google Shape;217;p11">
            <a:extLst>
              <a:ext uri="{FF2B5EF4-FFF2-40B4-BE49-F238E27FC236}">
                <a16:creationId xmlns:a16="http://schemas.microsoft.com/office/drawing/2014/main" id="{12DC78B0-D2B0-4BF4-AEB3-B899B3E3AE69}"/>
              </a:ext>
            </a:extLst>
          </p:cNvPr>
          <p:cNvSpPr/>
          <p:nvPr/>
        </p:nvSpPr>
        <p:spPr>
          <a:xfrm>
            <a:off x="1214819" y="1115265"/>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333F50"/>
              </a:solidFill>
              <a:latin typeface="Helvetica" panose="020B0604020202020204" pitchFamily="34" charset="0"/>
              <a:cs typeface="Helvetica" panose="020B0604020202020204" pitchFamily="34" charset="0"/>
              <a:sym typeface="Arial"/>
            </a:endParaRPr>
          </a:p>
        </p:txBody>
      </p:sp>
      <p:sp>
        <p:nvSpPr>
          <p:cNvPr id="16" name="Google Shape;218;p11">
            <a:extLst>
              <a:ext uri="{FF2B5EF4-FFF2-40B4-BE49-F238E27FC236}">
                <a16:creationId xmlns:a16="http://schemas.microsoft.com/office/drawing/2014/main" id="{5D8F07F8-49BB-49E0-9C51-DFCE663F3AAB}"/>
              </a:ext>
            </a:extLst>
          </p:cNvPr>
          <p:cNvSpPr txBox="1"/>
          <p:nvPr/>
        </p:nvSpPr>
        <p:spPr>
          <a:xfrm>
            <a:off x="938093" y="1092313"/>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panose="020B0604020202020204" pitchFamily="34" charset="0"/>
                <a:cs typeface="Helvetica" panose="020B0604020202020204" pitchFamily="34" charset="0"/>
                <a:sym typeface="Arial"/>
              </a:rPr>
              <a:t>R</a:t>
            </a:r>
            <a:endParaRPr sz="1400" b="1" i="0" u="none" strike="noStrike" cap="none">
              <a:solidFill>
                <a:srgbClr val="333F50"/>
              </a:solidFill>
              <a:latin typeface="Helvetica" panose="020B0604020202020204" pitchFamily="34" charset="0"/>
              <a:cs typeface="Helvetica" panose="020B0604020202020204" pitchFamily="34" charset="0"/>
              <a:sym typeface="Arial"/>
            </a:endParaRPr>
          </a:p>
        </p:txBody>
      </p:sp>
      <p:sp>
        <p:nvSpPr>
          <p:cNvPr id="17" name="Google Shape;219;p11">
            <a:extLst>
              <a:ext uri="{FF2B5EF4-FFF2-40B4-BE49-F238E27FC236}">
                <a16:creationId xmlns:a16="http://schemas.microsoft.com/office/drawing/2014/main" id="{F0E65D22-5B83-48DF-8BE0-B894605F5B71}"/>
              </a:ext>
            </a:extLst>
          </p:cNvPr>
          <p:cNvSpPr/>
          <p:nvPr/>
        </p:nvSpPr>
        <p:spPr>
          <a:xfrm>
            <a:off x="1714128" y="1115264"/>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333F50"/>
              </a:solidFill>
              <a:latin typeface="Helvetica" panose="020B0604020202020204" pitchFamily="34" charset="0"/>
              <a:cs typeface="Helvetica" panose="020B0604020202020204" pitchFamily="34" charset="0"/>
              <a:sym typeface="Arial"/>
            </a:endParaRPr>
          </a:p>
        </p:txBody>
      </p:sp>
      <p:sp>
        <p:nvSpPr>
          <p:cNvPr id="18" name="Google Shape;220;p11">
            <a:extLst>
              <a:ext uri="{FF2B5EF4-FFF2-40B4-BE49-F238E27FC236}">
                <a16:creationId xmlns:a16="http://schemas.microsoft.com/office/drawing/2014/main" id="{E870CD26-AE92-4E13-897B-E83AC98F5A6C}"/>
              </a:ext>
            </a:extLst>
          </p:cNvPr>
          <p:cNvSpPr txBox="1"/>
          <p:nvPr/>
        </p:nvSpPr>
        <p:spPr>
          <a:xfrm>
            <a:off x="1451443" y="1092313"/>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dirty="0">
                <a:solidFill>
                  <a:srgbClr val="333F50"/>
                </a:solidFill>
                <a:latin typeface="Helvetica" panose="020B0604020202020204" pitchFamily="34" charset="0"/>
                <a:cs typeface="Helvetica" panose="020B0604020202020204" pitchFamily="34" charset="0"/>
                <a:sym typeface="Arial"/>
              </a:rPr>
              <a:t>F</a:t>
            </a:r>
            <a:endParaRPr sz="1400" b="1" i="0" u="none" strike="noStrike" cap="none" dirty="0">
              <a:solidFill>
                <a:srgbClr val="333F50"/>
              </a:solidFill>
              <a:latin typeface="Helvetica" panose="020B0604020202020204" pitchFamily="34" charset="0"/>
              <a:cs typeface="Helvetica" panose="020B0604020202020204" pitchFamily="34" charset="0"/>
              <a:sym typeface="Arial"/>
            </a:endParaRPr>
          </a:p>
        </p:txBody>
      </p:sp>
      <p:sp>
        <p:nvSpPr>
          <p:cNvPr id="19" name="Google Shape;221;p11">
            <a:extLst>
              <a:ext uri="{FF2B5EF4-FFF2-40B4-BE49-F238E27FC236}">
                <a16:creationId xmlns:a16="http://schemas.microsoft.com/office/drawing/2014/main" id="{6F3E01AB-619F-4AD6-882B-656B33158CA5}"/>
              </a:ext>
            </a:extLst>
          </p:cNvPr>
          <p:cNvSpPr/>
          <p:nvPr/>
        </p:nvSpPr>
        <p:spPr>
          <a:xfrm>
            <a:off x="2246849" y="1123283"/>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333F50"/>
              </a:solidFill>
              <a:latin typeface="Helvetica" panose="020B0604020202020204" pitchFamily="34" charset="0"/>
              <a:cs typeface="Helvetica" panose="020B0604020202020204" pitchFamily="34" charset="0"/>
              <a:sym typeface="Arial"/>
            </a:endParaRPr>
          </a:p>
        </p:txBody>
      </p:sp>
      <p:sp>
        <p:nvSpPr>
          <p:cNvPr id="20" name="Google Shape;222;p11">
            <a:extLst>
              <a:ext uri="{FF2B5EF4-FFF2-40B4-BE49-F238E27FC236}">
                <a16:creationId xmlns:a16="http://schemas.microsoft.com/office/drawing/2014/main" id="{62A5EC9A-4E57-4226-9690-17C15C06435F}"/>
              </a:ext>
            </a:extLst>
          </p:cNvPr>
          <p:cNvSpPr txBox="1"/>
          <p:nvPr/>
        </p:nvSpPr>
        <p:spPr>
          <a:xfrm>
            <a:off x="1948736" y="1092313"/>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panose="020B0604020202020204" pitchFamily="34" charset="0"/>
                <a:cs typeface="Helvetica" panose="020B0604020202020204" pitchFamily="34" charset="0"/>
                <a:sym typeface="Arial"/>
              </a:rPr>
              <a:t>M</a:t>
            </a:r>
            <a:endParaRPr sz="1400" b="1" i="0" u="none" strike="noStrike" cap="none">
              <a:solidFill>
                <a:srgbClr val="333F50"/>
              </a:solidFill>
              <a:latin typeface="Helvetica" panose="020B0604020202020204" pitchFamily="34" charset="0"/>
              <a:cs typeface="Helvetica" panose="020B0604020202020204" pitchFamily="34" charset="0"/>
              <a:sym typeface="Arial"/>
            </a:endParaRPr>
          </a:p>
        </p:txBody>
      </p:sp>
      <p:sp>
        <p:nvSpPr>
          <p:cNvPr id="24" name="文字方塊 23">
            <a:extLst>
              <a:ext uri="{FF2B5EF4-FFF2-40B4-BE49-F238E27FC236}">
                <a16:creationId xmlns:a16="http://schemas.microsoft.com/office/drawing/2014/main" id="{B79F4852-F921-42CA-BBE4-446F86FEB12F}"/>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K-means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分群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重要價值客戶</a:t>
            </a:r>
          </a:p>
        </p:txBody>
      </p:sp>
      <p:grpSp>
        <p:nvGrpSpPr>
          <p:cNvPr id="21" name="群組 20">
            <a:extLst>
              <a:ext uri="{FF2B5EF4-FFF2-40B4-BE49-F238E27FC236}">
                <a16:creationId xmlns:a16="http://schemas.microsoft.com/office/drawing/2014/main" id="{6F15E436-1DD1-4A9E-A2DB-E9254E704A62}"/>
              </a:ext>
            </a:extLst>
          </p:cNvPr>
          <p:cNvGrpSpPr/>
          <p:nvPr/>
        </p:nvGrpSpPr>
        <p:grpSpPr>
          <a:xfrm>
            <a:off x="6315613" y="261142"/>
            <a:ext cx="3552287" cy="683557"/>
            <a:chOff x="6315613" y="261142"/>
            <a:chExt cx="3552287" cy="683557"/>
          </a:xfrm>
        </p:grpSpPr>
        <p:sp>
          <p:nvSpPr>
            <p:cNvPr id="22" name="矩形: 圓角 21">
              <a:extLst>
                <a:ext uri="{FF2B5EF4-FFF2-40B4-BE49-F238E27FC236}">
                  <a16:creationId xmlns:a16="http://schemas.microsoft.com/office/drawing/2014/main" id="{50EA3FEE-23C1-4635-8986-485653212BF7}"/>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1C978BB0-95E1-45DB-8060-FCBD8D78ECB4}"/>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進度條">
              <a:extLst>
                <a:ext uri="{FF2B5EF4-FFF2-40B4-BE49-F238E27FC236}">
                  <a16:creationId xmlns:a16="http://schemas.microsoft.com/office/drawing/2014/main" id="{918B0EED-9753-4FA9-A470-34DB5D933FFA}"/>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橢圓 25">
              <a:extLst>
                <a:ext uri="{FF2B5EF4-FFF2-40B4-BE49-F238E27FC236}">
                  <a16:creationId xmlns:a16="http://schemas.microsoft.com/office/drawing/2014/main" id="{7CC17308-0C99-4553-AF90-701F6C8A20F8}"/>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橢圓 26">
              <a:extLst>
                <a:ext uri="{FF2B5EF4-FFF2-40B4-BE49-F238E27FC236}">
                  <a16:creationId xmlns:a16="http://schemas.microsoft.com/office/drawing/2014/main" id="{B68B1857-CE68-470F-B3B2-2E3279D2A246}"/>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850C48D9-BBC6-4662-A41E-8D25B1B58B17}"/>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707B20ED-A88F-450C-8A58-06D8B9DCD859}"/>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標題 5">
              <a:extLst>
                <a:ext uri="{FF2B5EF4-FFF2-40B4-BE49-F238E27FC236}">
                  <a16:creationId xmlns:a16="http://schemas.microsoft.com/office/drawing/2014/main" id="{2ABDEF2F-C687-44C6-A575-3B4EBFB2C1CD}"/>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1" name="標題 5">
              <a:extLst>
                <a:ext uri="{FF2B5EF4-FFF2-40B4-BE49-F238E27FC236}">
                  <a16:creationId xmlns:a16="http://schemas.microsoft.com/office/drawing/2014/main" id="{D133100E-A799-413B-A6E1-23269B61BA32}"/>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32" name="橢圓 31">
              <a:extLst>
                <a:ext uri="{FF2B5EF4-FFF2-40B4-BE49-F238E27FC236}">
                  <a16:creationId xmlns:a16="http://schemas.microsoft.com/office/drawing/2014/main" id="{D7C79C4C-56CC-41FA-A7F1-801D77A19848}"/>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橢圓 32">
              <a:extLst>
                <a:ext uri="{FF2B5EF4-FFF2-40B4-BE49-F238E27FC236}">
                  <a16:creationId xmlns:a16="http://schemas.microsoft.com/office/drawing/2014/main" id="{22CF998D-838F-4550-8B48-8D559F78BDBF}"/>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5CA6BE19-E97A-4FF0-97EB-FA55BDB4A098}"/>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1CCBD227-2057-4092-83C5-4714E8F89FC8}"/>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C3EB1FC6-D3C5-4A7D-8090-D409EFA82542}"/>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63AE6E1B-F546-4F5C-86E7-190B65ED89BC}"/>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5510174E-4BE2-46B7-B326-715A420C297C}"/>
              </a:ext>
            </a:extLst>
          </p:cNvPr>
          <p:cNvSpPr>
            <a:spLocks noGrp="1"/>
          </p:cNvSpPr>
          <p:nvPr>
            <p:ph type="sldNum" sz="quarter" idx="12"/>
          </p:nvPr>
        </p:nvSpPr>
        <p:spPr/>
        <p:txBody>
          <a:bodyPr/>
          <a:lstStyle/>
          <a:p>
            <a:fld id="{707EBC05-AD4A-43C3-A6DF-1409246104C0}" type="slidenum">
              <a:rPr lang="zh-TW" altLang="en-US" smtClean="0"/>
              <a:pPr/>
              <a:t>60</a:t>
            </a:fld>
            <a:endParaRPr lang="zh-TW" altLang="en-US" dirty="0"/>
          </a:p>
        </p:txBody>
      </p:sp>
    </p:spTree>
    <p:extLst>
      <p:ext uri="{BB962C8B-B14F-4D97-AF65-F5344CB8AC3E}">
        <p14:creationId xmlns:p14="http://schemas.microsoft.com/office/powerpoint/2010/main" val="2748364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32;p12">
            <a:extLst>
              <a:ext uri="{FF2B5EF4-FFF2-40B4-BE49-F238E27FC236}">
                <a16:creationId xmlns:a16="http://schemas.microsoft.com/office/drawing/2014/main" id="{D4A32371-F5DA-4513-BAE7-8B9E87590252}"/>
              </a:ext>
            </a:extLst>
          </p:cNvPr>
          <p:cNvPicPr preferRelativeResize="0"/>
          <p:nvPr/>
        </p:nvPicPr>
        <p:blipFill rotWithShape="1">
          <a:blip r:embed="rId3">
            <a:alphaModFix/>
          </a:blip>
          <a:srcRect/>
          <a:stretch/>
        </p:blipFill>
        <p:spPr>
          <a:xfrm>
            <a:off x="1739900" y="1853078"/>
            <a:ext cx="8382000" cy="4039722"/>
          </a:xfrm>
          <a:prstGeom prst="rect">
            <a:avLst/>
          </a:prstGeom>
          <a:noFill/>
          <a:ln>
            <a:noFill/>
          </a:ln>
        </p:spPr>
      </p:pic>
      <p:sp>
        <p:nvSpPr>
          <p:cNvPr id="6" name="Google Shape;234;p12">
            <a:extLst>
              <a:ext uri="{FF2B5EF4-FFF2-40B4-BE49-F238E27FC236}">
                <a16:creationId xmlns:a16="http://schemas.microsoft.com/office/drawing/2014/main" id="{1148581F-3057-4FAC-BC68-119A8A332E7F}"/>
              </a:ext>
            </a:extLst>
          </p:cNvPr>
          <p:cNvSpPr txBox="1"/>
          <p:nvPr/>
        </p:nvSpPr>
        <p:spPr>
          <a:xfrm>
            <a:off x="1752600" y="1501410"/>
            <a:ext cx="2767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dirty="0">
                <a:solidFill>
                  <a:srgbClr val="333F50"/>
                </a:solidFill>
                <a:latin typeface="Helvetica" panose="020B0604020202020204" pitchFamily="34" charset="0"/>
                <a:cs typeface="Helvetica" panose="020B0604020202020204" pitchFamily="34" charset="0"/>
                <a:sym typeface="Arial"/>
              </a:rPr>
              <a:t>R</a:t>
            </a:r>
            <a:endParaRPr sz="1400" b="1" i="0" u="none" strike="noStrike" cap="none" dirty="0">
              <a:solidFill>
                <a:srgbClr val="333F50"/>
              </a:solidFill>
              <a:latin typeface="Helvetica" panose="020B0604020202020204" pitchFamily="34" charset="0"/>
              <a:cs typeface="Helvetica" panose="020B0604020202020204" pitchFamily="34" charset="0"/>
              <a:sym typeface="Arial"/>
            </a:endParaRPr>
          </a:p>
        </p:txBody>
      </p:sp>
      <p:sp>
        <p:nvSpPr>
          <p:cNvPr id="8" name="Google Shape;236;p12">
            <a:extLst>
              <a:ext uri="{FF2B5EF4-FFF2-40B4-BE49-F238E27FC236}">
                <a16:creationId xmlns:a16="http://schemas.microsoft.com/office/drawing/2014/main" id="{1D0736C4-E27E-4CC7-A3FB-4670B4608E3E}"/>
              </a:ext>
            </a:extLst>
          </p:cNvPr>
          <p:cNvSpPr txBox="1"/>
          <p:nvPr/>
        </p:nvSpPr>
        <p:spPr>
          <a:xfrm>
            <a:off x="2265950" y="1501410"/>
            <a:ext cx="2767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333F50"/>
                </a:solidFill>
                <a:latin typeface="Helvetica" panose="020B0604020202020204" pitchFamily="34" charset="0"/>
                <a:cs typeface="Helvetica" panose="020B0604020202020204" pitchFamily="34" charset="0"/>
                <a:sym typeface="Arial"/>
              </a:rPr>
              <a:t>F</a:t>
            </a:r>
            <a:endParaRPr sz="1400" b="1" i="0" u="none" strike="noStrike" cap="none">
              <a:solidFill>
                <a:srgbClr val="333F50"/>
              </a:solidFill>
              <a:latin typeface="Helvetica" panose="020B0604020202020204" pitchFamily="34" charset="0"/>
              <a:cs typeface="Helvetica" panose="020B0604020202020204" pitchFamily="34" charset="0"/>
              <a:sym typeface="Arial"/>
            </a:endParaRPr>
          </a:p>
        </p:txBody>
      </p:sp>
      <p:sp>
        <p:nvSpPr>
          <p:cNvPr id="10" name="Google Shape;238;p12">
            <a:extLst>
              <a:ext uri="{FF2B5EF4-FFF2-40B4-BE49-F238E27FC236}">
                <a16:creationId xmlns:a16="http://schemas.microsoft.com/office/drawing/2014/main" id="{FC4B4198-1E23-4D90-8B52-4269DE5AF710}"/>
              </a:ext>
            </a:extLst>
          </p:cNvPr>
          <p:cNvSpPr txBox="1"/>
          <p:nvPr/>
        </p:nvSpPr>
        <p:spPr>
          <a:xfrm>
            <a:off x="2839443" y="1501410"/>
            <a:ext cx="2767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dirty="0">
                <a:solidFill>
                  <a:srgbClr val="333F50"/>
                </a:solidFill>
                <a:latin typeface="Helvetica" panose="020B0604020202020204" pitchFamily="34" charset="0"/>
                <a:cs typeface="Helvetica" panose="020B0604020202020204" pitchFamily="34" charset="0"/>
                <a:sym typeface="Arial"/>
              </a:rPr>
              <a:t>M</a:t>
            </a:r>
            <a:endParaRPr sz="1400" b="1" i="0" u="none" strike="noStrike" cap="none" dirty="0">
              <a:solidFill>
                <a:srgbClr val="333F50"/>
              </a:solidFill>
              <a:latin typeface="Helvetica" panose="020B0604020202020204" pitchFamily="34" charset="0"/>
              <a:cs typeface="Helvetica" panose="020B0604020202020204" pitchFamily="34" charset="0"/>
              <a:sym typeface="Arial"/>
            </a:endParaRPr>
          </a:p>
        </p:txBody>
      </p:sp>
      <p:sp>
        <p:nvSpPr>
          <p:cNvPr id="14" name="文字方塊 13">
            <a:extLst>
              <a:ext uri="{FF2B5EF4-FFF2-40B4-BE49-F238E27FC236}">
                <a16:creationId xmlns:a16="http://schemas.microsoft.com/office/drawing/2014/main" id="{FA713404-4EC1-49E4-9D03-18DFD1351FCE}"/>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K-means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分群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一般挽留顧客</a:t>
            </a:r>
          </a:p>
        </p:txBody>
      </p:sp>
      <p:grpSp>
        <p:nvGrpSpPr>
          <p:cNvPr id="11" name="群組 10">
            <a:extLst>
              <a:ext uri="{FF2B5EF4-FFF2-40B4-BE49-F238E27FC236}">
                <a16:creationId xmlns:a16="http://schemas.microsoft.com/office/drawing/2014/main" id="{D79B2935-E3BC-4401-9933-58FD98BA9DE3}"/>
              </a:ext>
            </a:extLst>
          </p:cNvPr>
          <p:cNvGrpSpPr/>
          <p:nvPr/>
        </p:nvGrpSpPr>
        <p:grpSpPr>
          <a:xfrm>
            <a:off x="6315613" y="261142"/>
            <a:ext cx="3552287" cy="683557"/>
            <a:chOff x="6315613" y="261142"/>
            <a:chExt cx="3552287" cy="683557"/>
          </a:xfrm>
        </p:grpSpPr>
        <p:sp>
          <p:nvSpPr>
            <p:cNvPr id="12" name="矩形: 圓角 11">
              <a:extLst>
                <a:ext uri="{FF2B5EF4-FFF2-40B4-BE49-F238E27FC236}">
                  <a16:creationId xmlns:a16="http://schemas.microsoft.com/office/drawing/2014/main" id="{640EF15D-D379-4552-BDA1-65A152C4D64D}"/>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EF294FC-6E99-422B-AC21-307A65863E55}"/>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進度條">
              <a:extLst>
                <a:ext uri="{FF2B5EF4-FFF2-40B4-BE49-F238E27FC236}">
                  <a16:creationId xmlns:a16="http://schemas.microsoft.com/office/drawing/2014/main" id="{441455FE-87D5-44CF-8681-94A513653517}"/>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27BF0885-2FA9-4250-90C9-55578AAF5AF5}"/>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橢圓 16">
              <a:extLst>
                <a:ext uri="{FF2B5EF4-FFF2-40B4-BE49-F238E27FC236}">
                  <a16:creationId xmlns:a16="http://schemas.microsoft.com/office/drawing/2014/main" id="{55368668-E58C-4D5F-BB70-8B791B4C83EA}"/>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9E848FF2-61EF-4BAD-9A31-457D81472C2E}"/>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70767B7D-54CA-4054-9D44-162F0F5B2FA0}"/>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標題 5">
              <a:extLst>
                <a:ext uri="{FF2B5EF4-FFF2-40B4-BE49-F238E27FC236}">
                  <a16:creationId xmlns:a16="http://schemas.microsoft.com/office/drawing/2014/main" id="{9B0B3AB3-DA25-4FEE-B82C-7FFB28E1BBC7}"/>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1" name="標題 5">
              <a:extLst>
                <a:ext uri="{FF2B5EF4-FFF2-40B4-BE49-F238E27FC236}">
                  <a16:creationId xmlns:a16="http://schemas.microsoft.com/office/drawing/2014/main" id="{54039F12-7F62-4C4A-BFD2-EE159E834331}"/>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22" name="橢圓 21">
              <a:extLst>
                <a:ext uri="{FF2B5EF4-FFF2-40B4-BE49-F238E27FC236}">
                  <a16:creationId xmlns:a16="http://schemas.microsoft.com/office/drawing/2014/main" id="{CB064FFF-EE6D-433B-ADA2-6295153F9480}"/>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a:extLst>
                <a:ext uri="{FF2B5EF4-FFF2-40B4-BE49-F238E27FC236}">
                  <a16:creationId xmlns:a16="http://schemas.microsoft.com/office/drawing/2014/main" id="{38767ADE-BF4B-47CE-BD15-3669513800FE}"/>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B72BA86C-B877-4D9C-99CD-9CC58FA6CC37}"/>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2C1400AB-5FC2-4EDD-A468-405BCF3AD33B}"/>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288EF9B0-2E51-45F0-B287-9B19690FCB28}"/>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0601493A-869B-4148-994C-2580662D27A4}"/>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2EE96363-7ADB-4E27-9886-1098D9EAEE16}"/>
              </a:ext>
            </a:extLst>
          </p:cNvPr>
          <p:cNvSpPr>
            <a:spLocks noGrp="1"/>
          </p:cNvSpPr>
          <p:nvPr>
            <p:ph type="sldNum" sz="quarter" idx="12"/>
          </p:nvPr>
        </p:nvSpPr>
        <p:spPr/>
        <p:txBody>
          <a:bodyPr/>
          <a:lstStyle/>
          <a:p>
            <a:fld id="{707EBC05-AD4A-43C3-A6DF-1409246104C0}" type="slidenum">
              <a:rPr lang="zh-TW" altLang="en-US" smtClean="0"/>
              <a:pPr/>
              <a:t>61</a:t>
            </a:fld>
            <a:endParaRPr lang="zh-TW" altLang="en-US" dirty="0"/>
          </a:p>
        </p:txBody>
      </p:sp>
      <p:sp>
        <p:nvSpPr>
          <p:cNvPr id="28" name="Google Shape;248;p13">
            <a:extLst>
              <a:ext uri="{FF2B5EF4-FFF2-40B4-BE49-F238E27FC236}">
                <a16:creationId xmlns:a16="http://schemas.microsoft.com/office/drawing/2014/main" id="{6FCDC66C-3666-47E8-ABB5-D47D09C4BC80}"/>
              </a:ext>
            </a:extLst>
          </p:cNvPr>
          <p:cNvSpPr/>
          <p:nvPr/>
        </p:nvSpPr>
        <p:spPr>
          <a:xfrm rot="10800000">
            <a:off x="2034303" y="1532380"/>
            <a:ext cx="253792" cy="241200"/>
          </a:xfrm>
          <a:prstGeom prst="upArrow">
            <a:avLst>
              <a:gd name="adj1" fmla="val 50000"/>
              <a:gd name="adj2" fmla="val 50000"/>
            </a:avLst>
          </a:prstGeom>
          <a:solidFill>
            <a:srgbClr val="FFC000"/>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mn-ea"/>
              <a:cs typeface="Arial"/>
              <a:sym typeface="Arial"/>
            </a:endParaRPr>
          </a:p>
        </p:txBody>
      </p:sp>
      <p:sp>
        <p:nvSpPr>
          <p:cNvPr id="29" name="Google Shape;248;p13">
            <a:extLst>
              <a:ext uri="{FF2B5EF4-FFF2-40B4-BE49-F238E27FC236}">
                <a16:creationId xmlns:a16="http://schemas.microsoft.com/office/drawing/2014/main" id="{E390C04C-A9A9-4376-BADA-8D5F7AA4B20D}"/>
              </a:ext>
            </a:extLst>
          </p:cNvPr>
          <p:cNvSpPr/>
          <p:nvPr/>
        </p:nvSpPr>
        <p:spPr>
          <a:xfrm rot="10800000">
            <a:off x="2549431" y="1534312"/>
            <a:ext cx="253792" cy="241200"/>
          </a:xfrm>
          <a:prstGeom prst="upArrow">
            <a:avLst>
              <a:gd name="adj1" fmla="val 50000"/>
              <a:gd name="adj2" fmla="val 50000"/>
            </a:avLst>
          </a:prstGeom>
          <a:solidFill>
            <a:srgbClr val="FFC000"/>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mn-ea"/>
              <a:cs typeface="Arial"/>
              <a:sym typeface="Arial"/>
            </a:endParaRPr>
          </a:p>
        </p:txBody>
      </p:sp>
      <p:sp>
        <p:nvSpPr>
          <p:cNvPr id="30" name="Google Shape;248;p13">
            <a:extLst>
              <a:ext uri="{FF2B5EF4-FFF2-40B4-BE49-F238E27FC236}">
                <a16:creationId xmlns:a16="http://schemas.microsoft.com/office/drawing/2014/main" id="{30AB02FE-DA66-423A-9EF5-F3D5D25330D7}"/>
              </a:ext>
            </a:extLst>
          </p:cNvPr>
          <p:cNvSpPr/>
          <p:nvPr/>
        </p:nvSpPr>
        <p:spPr>
          <a:xfrm rot="10800000">
            <a:off x="3147841" y="1529449"/>
            <a:ext cx="253792" cy="241200"/>
          </a:xfrm>
          <a:prstGeom prst="upArrow">
            <a:avLst>
              <a:gd name="adj1" fmla="val 50000"/>
              <a:gd name="adj2" fmla="val 50000"/>
            </a:avLst>
          </a:prstGeom>
          <a:solidFill>
            <a:srgbClr val="FFC000"/>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mn-ea"/>
              <a:cs typeface="Arial"/>
              <a:sym typeface="Arial"/>
            </a:endParaRPr>
          </a:p>
        </p:txBody>
      </p:sp>
    </p:spTree>
    <p:extLst>
      <p:ext uri="{BB962C8B-B14F-4D97-AF65-F5344CB8AC3E}">
        <p14:creationId xmlns:p14="http://schemas.microsoft.com/office/powerpoint/2010/main" val="1552780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43;p13">
            <a:extLst>
              <a:ext uri="{FF2B5EF4-FFF2-40B4-BE49-F238E27FC236}">
                <a16:creationId xmlns:a16="http://schemas.microsoft.com/office/drawing/2014/main" id="{92B978EF-C135-4C87-9F70-7F667BA1C78B}"/>
              </a:ext>
            </a:extLst>
          </p:cNvPr>
          <p:cNvPicPr preferRelativeResize="0"/>
          <p:nvPr/>
        </p:nvPicPr>
        <p:blipFill rotWithShape="1">
          <a:blip r:embed="rId3">
            <a:alphaModFix/>
          </a:blip>
          <a:srcRect/>
          <a:stretch/>
        </p:blipFill>
        <p:spPr>
          <a:xfrm>
            <a:off x="4090249" y="1333284"/>
            <a:ext cx="2988000" cy="1594800"/>
          </a:xfrm>
          <a:prstGeom prst="rect">
            <a:avLst/>
          </a:prstGeom>
          <a:noFill/>
          <a:ln>
            <a:noFill/>
          </a:ln>
        </p:spPr>
      </p:pic>
      <p:pic>
        <p:nvPicPr>
          <p:cNvPr id="5" name="Google Shape;244;p13">
            <a:extLst>
              <a:ext uri="{FF2B5EF4-FFF2-40B4-BE49-F238E27FC236}">
                <a16:creationId xmlns:a16="http://schemas.microsoft.com/office/drawing/2014/main" id="{39272310-F619-4841-853A-148BB38FCF50}"/>
              </a:ext>
            </a:extLst>
          </p:cNvPr>
          <p:cNvPicPr preferRelativeResize="0"/>
          <p:nvPr/>
        </p:nvPicPr>
        <p:blipFill rotWithShape="1">
          <a:blip r:embed="rId4">
            <a:alphaModFix/>
          </a:blip>
          <a:srcRect/>
          <a:stretch/>
        </p:blipFill>
        <p:spPr>
          <a:xfrm>
            <a:off x="1112310" y="2929546"/>
            <a:ext cx="2988000" cy="1594801"/>
          </a:xfrm>
          <a:prstGeom prst="rect">
            <a:avLst/>
          </a:prstGeom>
          <a:noFill/>
          <a:ln>
            <a:noFill/>
          </a:ln>
        </p:spPr>
      </p:pic>
      <p:pic>
        <p:nvPicPr>
          <p:cNvPr id="6" name="Google Shape;246;p13">
            <a:extLst>
              <a:ext uri="{FF2B5EF4-FFF2-40B4-BE49-F238E27FC236}">
                <a16:creationId xmlns:a16="http://schemas.microsoft.com/office/drawing/2014/main" id="{FD3249EF-9ECD-4122-9E8C-42F841F9D170}"/>
              </a:ext>
            </a:extLst>
          </p:cNvPr>
          <p:cNvPicPr preferRelativeResize="0"/>
          <p:nvPr/>
        </p:nvPicPr>
        <p:blipFill rotWithShape="1">
          <a:blip r:embed="rId5">
            <a:alphaModFix/>
          </a:blip>
          <a:srcRect/>
          <a:stretch/>
        </p:blipFill>
        <p:spPr>
          <a:xfrm>
            <a:off x="1112310" y="1334031"/>
            <a:ext cx="2987999" cy="1594800"/>
          </a:xfrm>
          <a:prstGeom prst="rect">
            <a:avLst/>
          </a:prstGeom>
          <a:noFill/>
          <a:ln>
            <a:noFill/>
          </a:ln>
        </p:spPr>
      </p:pic>
      <p:pic>
        <p:nvPicPr>
          <p:cNvPr id="7" name="Google Shape;247;p13">
            <a:extLst>
              <a:ext uri="{FF2B5EF4-FFF2-40B4-BE49-F238E27FC236}">
                <a16:creationId xmlns:a16="http://schemas.microsoft.com/office/drawing/2014/main" id="{FAB59087-5F37-4000-9677-3E8FAF86A209}"/>
              </a:ext>
            </a:extLst>
          </p:cNvPr>
          <p:cNvPicPr preferRelativeResize="0"/>
          <p:nvPr/>
        </p:nvPicPr>
        <p:blipFill rotWithShape="1">
          <a:blip r:embed="rId6">
            <a:alphaModFix/>
          </a:blip>
          <a:srcRect/>
          <a:stretch/>
        </p:blipFill>
        <p:spPr>
          <a:xfrm>
            <a:off x="7175273" y="1719992"/>
            <a:ext cx="3685945" cy="1960539"/>
          </a:xfrm>
          <a:prstGeom prst="rect">
            <a:avLst/>
          </a:prstGeom>
          <a:noFill/>
          <a:ln>
            <a:noFill/>
          </a:ln>
        </p:spPr>
      </p:pic>
      <p:pic>
        <p:nvPicPr>
          <p:cNvPr id="8" name="Google Shape;254;p13">
            <a:extLst>
              <a:ext uri="{FF2B5EF4-FFF2-40B4-BE49-F238E27FC236}">
                <a16:creationId xmlns:a16="http://schemas.microsoft.com/office/drawing/2014/main" id="{E09D6951-E95A-4E60-8108-70733E944491}"/>
              </a:ext>
            </a:extLst>
          </p:cNvPr>
          <p:cNvPicPr preferRelativeResize="0"/>
          <p:nvPr/>
        </p:nvPicPr>
        <p:blipFill rotWithShape="1">
          <a:blip r:embed="rId7">
            <a:alphaModFix/>
          </a:blip>
          <a:srcRect/>
          <a:stretch/>
        </p:blipFill>
        <p:spPr>
          <a:xfrm>
            <a:off x="4090249" y="2929544"/>
            <a:ext cx="2987999" cy="1594800"/>
          </a:xfrm>
          <a:prstGeom prst="rect">
            <a:avLst/>
          </a:prstGeom>
          <a:noFill/>
          <a:ln>
            <a:noFill/>
          </a:ln>
        </p:spPr>
      </p:pic>
      <p:pic>
        <p:nvPicPr>
          <p:cNvPr id="9" name="Google Shape;255;p13">
            <a:extLst>
              <a:ext uri="{FF2B5EF4-FFF2-40B4-BE49-F238E27FC236}">
                <a16:creationId xmlns:a16="http://schemas.microsoft.com/office/drawing/2014/main" id="{E7DCA887-0AB1-4995-82DB-509CDD596AA7}"/>
              </a:ext>
            </a:extLst>
          </p:cNvPr>
          <p:cNvPicPr preferRelativeResize="0"/>
          <p:nvPr/>
        </p:nvPicPr>
        <p:blipFill rotWithShape="1">
          <a:blip r:embed="rId8">
            <a:alphaModFix/>
          </a:blip>
          <a:srcRect/>
          <a:stretch/>
        </p:blipFill>
        <p:spPr>
          <a:xfrm>
            <a:off x="7187973" y="3726208"/>
            <a:ext cx="3673245" cy="1960539"/>
          </a:xfrm>
          <a:prstGeom prst="rect">
            <a:avLst/>
          </a:prstGeom>
          <a:noFill/>
          <a:ln>
            <a:noFill/>
          </a:ln>
        </p:spPr>
      </p:pic>
      <p:sp>
        <p:nvSpPr>
          <p:cNvPr id="10" name="Google Shape;256;p13">
            <a:extLst>
              <a:ext uri="{FF2B5EF4-FFF2-40B4-BE49-F238E27FC236}">
                <a16:creationId xmlns:a16="http://schemas.microsoft.com/office/drawing/2014/main" id="{AA949F60-D4D0-4C33-ABB4-AB78908527D2}"/>
              </a:ext>
            </a:extLst>
          </p:cNvPr>
          <p:cNvSpPr txBox="1"/>
          <p:nvPr/>
        </p:nvSpPr>
        <p:spPr>
          <a:xfrm>
            <a:off x="8568450" y="4359750"/>
            <a:ext cx="645300" cy="3085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1" i="0" u="none" strike="noStrike" cap="none">
                <a:solidFill>
                  <a:schemeClr val="lt1"/>
                </a:solidFill>
                <a:latin typeface="+mn-ea"/>
                <a:cs typeface="Arial"/>
                <a:sym typeface="Arial"/>
              </a:rPr>
              <a:t>第0群</a:t>
            </a:r>
            <a:endParaRPr sz="1000" b="1" i="0" u="none" strike="noStrike" cap="none">
              <a:solidFill>
                <a:schemeClr val="lt1"/>
              </a:solidFill>
              <a:latin typeface="+mn-ea"/>
              <a:cs typeface="Arial"/>
              <a:sym typeface="Arial"/>
            </a:endParaRPr>
          </a:p>
        </p:txBody>
      </p:sp>
      <p:pic>
        <p:nvPicPr>
          <p:cNvPr id="11" name="Google Shape;257;p13">
            <a:extLst>
              <a:ext uri="{FF2B5EF4-FFF2-40B4-BE49-F238E27FC236}">
                <a16:creationId xmlns:a16="http://schemas.microsoft.com/office/drawing/2014/main" id="{12C7ABFF-B406-44CC-9216-7F20B39C8990}"/>
              </a:ext>
            </a:extLst>
          </p:cNvPr>
          <p:cNvPicPr preferRelativeResize="0"/>
          <p:nvPr/>
        </p:nvPicPr>
        <p:blipFill rotWithShape="1">
          <a:blip r:embed="rId9">
            <a:alphaModFix/>
          </a:blip>
          <a:srcRect/>
          <a:stretch/>
        </p:blipFill>
        <p:spPr>
          <a:xfrm>
            <a:off x="1121043" y="4521642"/>
            <a:ext cx="2979266" cy="1538710"/>
          </a:xfrm>
          <a:prstGeom prst="rect">
            <a:avLst/>
          </a:prstGeom>
          <a:noFill/>
          <a:ln>
            <a:noFill/>
          </a:ln>
        </p:spPr>
      </p:pic>
      <p:sp>
        <p:nvSpPr>
          <p:cNvPr id="12" name="Google Shape;258;p13">
            <a:extLst>
              <a:ext uri="{FF2B5EF4-FFF2-40B4-BE49-F238E27FC236}">
                <a16:creationId xmlns:a16="http://schemas.microsoft.com/office/drawing/2014/main" id="{1184D7CA-DBE7-4A3D-8784-D0ABDEE3AF13}"/>
              </a:ext>
            </a:extLst>
          </p:cNvPr>
          <p:cNvSpPr txBox="1"/>
          <p:nvPr/>
        </p:nvSpPr>
        <p:spPr>
          <a:xfrm>
            <a:off x="4330200" y="5727300"/>
            <a:ext cx="6453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0" i="0" u="none" strike="noStrike" cap="none">
                <a:solidFill>
                  <a:schemeClr val="lt1"/>
                </a:solidFill>
                <a:latin typeface="Arial"/>
                <a:ea typeface="Arial"/>
                <a:cs typeface="Arial"/>
                <a:sym typeface="Arial"/>
              </a:rPr>
              <a:t>第1群</a:t>
            </a:r>
            <a:endParaRPr sz="1000" b="0" i="0" u="none" strike="noStrike" cap="none">
              <a:solidFill>
                <a:schemeClr val="lt1"/>
              </a:solidFill>
              <a:latin typeface="Arial"/>
              <a:ea typeface="Arial"/>
              <a:cs typeface="Arial"/>
              <a:sym typeface="Arial"/>
            </a:endParaRPr>
          </a:p>
        </p:txBody>
      </p:sp>
      <p:pic>
        <p:nvPicPr>
          <p:cNvPr id="13" name="Google Shape;259;p13">
            <a:extLst>
              <a:ext uri="{FF2B5EF4-FFF2-40B4-BE49-F238E27FC236}">
                <a16:creationId xmlns:a16="http://schemas.microsoft.com/office/drawing/2014/main" id="{E71F26CB-47AB-4F37-A63B-15A49368AC0A}"/>
              </a:ext>
            </a:extLst>
          </p:cNvPr>
          <p:cNvPicPr preferRelativeResize="0"/>
          <p:nvPr/>
        </p:nvPicPr>
        <p:blipFill rotWithShape="1">
          <a:blip r:embed="rId10">
            <a:alphaModFix/>
          </a:blip>
          <a:srcRect/>
          <a:stretch/>
        </p:blipFill>
        <p:spPr>
          <a:xfrm>
            <a:off x="4090249" y="4506490"/>
            <a:ext cx="2987999" cy="1538710"/>
          </a:xfrm>
          <a:prstGeom prst="rect">
            <a:avLst/>
          </a:prstGeom>
          <a:noFill/>
          <a:ln>
            <a:noFill/>
          </a:ln>
        </p:spPr>
      </p:pic>
      <p:sp>
        <p:nvSpPr>
          <p:cNvPr id="14" name="Google Shape;260;p13">
            <a:extLst>
              <a:ext uri="{FF2B5EF4-FFF2-40B4-BE49-F238E27FC236}">
                <a16:creationId xmlns:a16="http://schemas.microsoft.com/office/drawing/2014/main" id="{F772AA33-3CE6-4BBF-8608-B0E6BEAC0CFA}"/>
              </a:ext>
            </a:extLst>
          </p:cNvPr>
          <p:cNvSpPr txBox="1"/>
          <p:nvPr/>
        </p:nvSpPr>
        <p:spPr>
          <a:xfrm>
            <a:off x="7141925" y="5727300"/>
            <a:ext cx="6453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700"/>
              <a:buFont typeface="Arial"/>
              <a:buNone/>
            </a:pPr>
            <a:r>
              <a:rPr lang="zh-TW" sz="700" b="0" i="0" u="none" strike="noStrike" cap="none">
                <a:solidFill>
                  <a:schemeClr val="lt1"/>
                </a:solidFill>
                <a:latin typeface="Arial"/>
                <a:ea typeface="Arial"/>
                <a:cs typeface="Arial"/>
                <a:sym typeface="Arial"/>
              </a:rPr>
              <a:t>第2群</a:t>
            </a:r>
            <a:endParaRPr sz="1000" b="0" i="0" u="none" strike="noStrike" cap="none">
              <a:solidFill>
                <a:schemeClr val="lt1"/>
              </a:solidFill>
              <a:latin typeface="Arial"/>
              <a:ea typeface="Arial"/>
              <a:cs typeface="Arial"/>
              <a:sym typeface="Arial"/>
            </a:endParaRPr>
          </a:p>
        </p:txBody>
      </p:sp>
      <p:sp>
        <p:nvSpPr>
          <p:cNvPr id="15" name="Google Shape;248;p13">
            <a:extLst>
              <a:ext uri="{FF2B5EF4-FFF2-40B4-BE49-F238E27FC236}">
                <a16:creationId xmlns:a16="http://schemas.microsoft.com/office/drawing/2014/main" id="{DC647A14-D3C7-4AFE-8F67-4C6AD239D834}"/>
              </a:ext>
            </a:extLst>
          </p:cNvPr>
          <p:cNvSpPr/>
          <p:nvPr/>
        </p:nvSpPr>
        <p:spPr>
          <a:xfrm rot="10800000">
            <a:off x="1364458" y="989985"/>
            <a:ext cx="253792" cy="241200"/>
          </a:xfrm>
          <a:prstGeom prst="upArrow">
            <a:avLst>
              <a:gd name="adj1" fmla="val 50000"/>
              <a:gd name="adj2" fmla="val 50000"/>
            </a:avLst>
          </a:prstGeom>
          <a:solidFill>
            <a:srgbClr val="FFC000"/>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mn-ea"/>
              <a:cs typeface="Arial"/>
              <a:sym typeface="Arial"/>
            </a:endParaRPr>
          </a:p>
        </p:txBody>
      </p:sp>
      <p:sp>
        <p:nvSpPr>
          <p:cNvPr id="16" name="Google Shape;249;p13">
            <a:extLst>
              <a:ext uri="{FF2B5EF4-FFF2-40B4-BE49-F238E27FC236}">
                <a16:creationId xmlns:a16="http://schemas.microsoft.com/office/drawing/2014/main" id="{78AB6F42-EC29-4275-AD58-66BB4612159E}"/>
              </a:ext>
            </a:extLst>
          </p:cNvPr>
          <p:cNvSpPr txBox="1"/>
          <p:nvPr/>
        </p:nvSpPr>
        <p:spPr>
          <a:xfrm>
            <a:off x="1104900" y="984574"/>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dirty="0">
                <a:solidFill>
                  <a:srgbClr val="333F50"/>
                </a:solidFill>
                <a:latin typeface="Helvetica" panose="020B0604020202020204" pitchFamily="34" charset="0"/>
                <a:cs typeface="Helvetica" panose="020B0604020202020204" pitchFamily="34" charset="0"/>
                <a:sym typeface="Arial"/>
              </a:rPr>
              <a:t>R</a:t>
            </a:r>
            <a:endParaRPr sz="1400" b="1" i="0" u="none" strike="noStrike" cap="none" dirty="0">
              <a:solidFill>
                <a:srgbClr val="333F50"/>
              </a:solidFill>
              <a:latin typeface="Helvetica" panose="020B0604020202020204" pitchFamily="34" charset="0"/>
              <a:cs typeface="Helvetica" panose="020B0604020202020204" pitchFamily="34" charset="0"/>
              <a:sym typeface="Arial"/>
            </a:endParaRPr>
          </a:p>
        </p:txBody>
      </p:sp>
      <p:sp>
        <p:nvSpPr>
          <p:cNvPr id="17" name="Google Shape;250;p13">
            <a:extLst>
              <a:ext uri="{FF2B5EF4-FFF2-40B4-BE49-F238E27FC236}">
                <a16:creationId xmlns:a16="http://schemas.microsoft.com/office/drawing/2014/main" id="{54D83D1B-C782-466B-855B-6A7E29EB3BDE}"/>
              </a:ext>
            </a:extLst>
          </p:cNvPr>
          <p:cNvSpPr/>
          <p:nvPr/>
        </p:nvSpPr>
        <p:spPr>
          <a:xfrm>
            <a:off x="1919035" y="1007385"/>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mn-ea"/>
              <a:cs typeface="Arial"/>
              <a:sym typeface="Arial"/>
            </a:endParaRPr>
          </a:p>
        </p:txBody>
      </p:sp>
      <p:sp>
        <p:nvSpPr>
          <p:cNvPr id="18" name="Google Shape;251;p13">
            <a:extLst>
              <a:ext uri="{FF2B5EF4-FFF2-40B4-BE49-F238E27FC236}">
                <a16:creationId xmlns:a16="http://schemas.microsoft.com/office/drawing/2014/main" id="{C8B9E604-5B8C-488C-8CB3-9BF64F58AB69}"/>
              </a:ext>
            </a:extLst>
          </p:cNvPr>
          <p:cNvSpPr txBox="1"/>
          <p:nvPr/>
        </p:nvSpPr>
        <p:spPr>
          <a:xfrm>
            <a:off x="1618250" y="984574"/>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dirty="0">
                <a:solidFill>
                  <a:srgbClr val="333F50"/>
                </a:solidFill>
                <a:latin typeface="Helvetica" panose="020B0604020202020204" pitchFamily="34" charset="0"/>
                <a:cs typeface="Helvetica" panose="020B0604020202020204" pitchFamily="34" charset="0"/>
                <a:sym typeface="Arial"/>
              </a:rPr>
              <a:t>F</a:t>
            </a:r>
            <a:endParaRPr sz="1400" b="1" i="0" u="none" strike="noStrike" cap="none" dirty="0">
              <a:solidFill>
                <a:srgbClr val="333F50"/>
              </a:solidFill>
              <a:latin typeface="Helvetica" panose="020B0604020202020204" pitchFamily="34" charset="0"/>
              <a:cs typeface="Helvetica" panose="020B0604020202020204" pitchFamily="34" charset="0"/>
              <a:sym typeface="Arial"/>
            </a:endParaRPr>
          </a:p>
        </p:txBody>
      </p:sp>
      <p:sp>
        <p:nvSpPr>
          <p:cNvPr id="19" name="Google Shape;252;p13">
            <a:extLst>
              <a:ext uri="{FF2B5EF4-FFF2-40B4-BE49-F238E27FC236}">
                <a16:creationId xmlns:a16="http://schemas.microsoft.com/office/drawing/2014/main" id="{A87EA591-12CE-43E9-A062-F06F520378BB}"/>
              </a:ext>
            </a:extLst>
          </p:cNvPr>
          <p:cNvSpPr/>
          <p:nvPr/>
        </p:nvSpPr>
        <p:spPr>
          <a:xfrm>
            <a:off x="2540656" y="1007385"/>
            <a:ext cx="204600" cy="206400"/>
          </a:xfrm>
          <a:prstGeom prst="upArrow">
            <a:avLst>
              <a:gd name="adj1" fmla="val 50000"/>
              <a:gd name="adj2" fmla="val 50000"/>
            </a:avLst>
          </a:prstGeom>
          <a:solidFill>
            <a:srgbClr val="0070C0"/>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mn-ea"/>
              <a:cs typeface="Arial"/>
              <a:sym typeface="Arial"/>
            </a:endParaRPr>
          </a:p>
        </p:txBody>
      </p:sp>
      <p:sp>
        <p:nvSpPr>
          <p:cNvPr id="20" name="Google Shape;253;p13">
            <a:extLst>
              <a:ext uri="{FF2B5EF4-FFF2-40B4-BE49-F238E27FC236}">
                <a16:creationId xmlns:a16="http://schemas.microsoft.com/office/drawing/2014/main" id="{80C144E0-238B-4F18-8D2C-FBD8C8E5E7A4}"/>
              </a:ext>
            </a:extLst>
          </p:cNvPr>
          <p:cNvSpPr txBox="1"/>
          <p:nvPr/>
        </p:nvSpPr>
        <p:spPr>
          <a:xfrm>
            <a:off x="2191743" y="984574"/>
            <a:ext cx="276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dirty="0">
                <a:solidFill>
                  <a:srgbClr val="333F50"/>
                </a:solidFill>
                <a:latin typeface="Helvetica" panose="020B0604020202020204" pitchFamily="34" charset="0"/>
                <a:cs typeface="Helvetica" panose="020B0604020202020204" pitchFamily="34" charset="0"/>
                <a:sym typeface="Arial"/>
              </a:rPr>
              <a:t>M</a:t>
            </a:r>
            <a:endParaRPr sz="1400" b="1" i="0" u="none" strike="noStrike" cap="none" dirty="0">
              <a:solidFill>
                <a:srgbClr val="333F50"/>
              </a:solidFill>
              <a:latin typeface="Helvetica" panose="020B0604020202020204" pitchFamily="34" charset="0"/>
              <a:cs typeface="Helvetica" panose="020B0604020202020204" pitchFamily="34" charset="0"/>
              <a:sym typeface="Arial"/>
            </a:endParaRPr>
          </a:p>
        </p:txBody>
      </p:sp>
      <p:sp>
        <p:nvSpPr>
          <p:cNvPr id="24" name="文字方塊 23">
            <a:extLst>
              <a:ext uri="{FF2B5EF4-FFF2-40B4-BE49-F238E27FC236}">
                <a16:creationId xmlns:a16="http://schemas.microsoft.com/office/drawing/2014/main" id="{ECDDFB7D-271F-402B-9E84-040D64271C5B}"/>
              </a:ext>
            </a:extLst>
          </p:cNvPr>
          <p:cNvSpPr txBox="1"/>
          <p:nvPr/>
        </p:nvSpPr>
        <p:spPr>
          <a:xfrm>
            <a:off x="471317" y="324642"/>
            <a:ext cx="5363425" cy="523220"/>
          </a:xfrm>
          <a:prstGeom prst="rect">
            <a:avLst/>
          </a:prstGeom>
          <a:noFill/>
        </p:spPr>
        <p:txBody>
          <a:bodyPr wrap="square" rtlCol="0">
            <a:spAutoFit/>
          </a:bodyPr>
          <a:lstStyle/>
          <a:p>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K-means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分群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重要保持顧客</a:t>
            </a:r>
          </a:p>
        </p:txBody>
      </p:sp>
      <p:grpSp>
        <p:nvGrpSpPr>
          <p:cNvPr id="38" name="群組 37">
            <a:extLst>
              <a:ext uri="{FF2B5EF4-FFF2-40B4-BE49-F238E27FC236}">
                <a16:creationId xmlns:a16="http://schemas.microsoft.com/office/drawing/2014/main" id="{D85A1DB6-1F0A-422C-AA97-D1C7FE929AE6}"/>
              </a:ext>
            </a:extLst>
          </p:cNvPr>
          <p:cNvGrpSpPr/>
          <p:nvPr/>
        </p:nvGrpSpPr>
        <p:grpSpPr>
          <a:xfrm>
            <a:off x="6315613" y="261142"/>
            <a:ext cx="3552287" cy="683557"/>
            <a:chOff x="6315613" y="261142"/>
            <a:chExt cx="3552287" cy="683557"/>
          </a:xfrm>
        </p:grpSpPr>
        <p:sp>
          <p:nvSpPr>
            <p:cNvPr id="39" name="矩形: 圓角 38">
              <a:extLst>
                <a:ext uri="{FF2B5EF4-FFF2-40B4-BE49-F238E27FC236}">
                  <a16:creationId xmlns:a16="http://schemas.microsoft.com/office/drawing/2014/main" id="{0887CC94-E589-424C-B2D5-15DF1D0C9014}"/>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A917F53F-06E2-4F8D-868E-9D8B723E7A33}"/>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進度條">
              <a:extLst>
                <a:ext uri="{FF2B5EF4-FFF2-40B4-BE49-F238E27FC236}">
                  <a16:creationId xmlns:a16="http://schemas.microsoft.com/office/drawing/2014/main" id="{2E40437B-C9E2-4935-8164-690D9E4DE1A2}"/>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橢圓 41">
              <a:extLst>
                <a:ext uri="{FF2B5EF4-FFF2-40B4-BE49-F238E27FC236}">
                  <a16:creationId xmlns:a16="http://schemas.microsoft.com/office/drawing/2014/main" id="{BCE50E5F-D35B-41F4-98FE-EBB51FB9996E}"/>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橢圓 42">
              <a:extLst>
                <a:ext uri="{FF2B5EF4-FFF2-40B4-BE49-F238E27FC236}">
                  <a16:creationId xmlns:a16="http://schemas.microsoft.com/office/drawing/2014/main" id="{08021981-DC43-4567-88B9-D7C41ECE9458}"/>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C99B871C-9A5F-4779-BF67-7C440C225376}"/>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7941E6C5-1757-412B-9371-257D18CAF120}"/>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標題 5">
              <a:extLst>
                <a:ext uri="{FF2B5EF4-FFF2-40B4-BE49-F238E27FC236}">
                  <a16:creationId xmlns:a16="http://schemas.microsoft.com/office/drawing/2014/main" id="{AFC07A07-0F02-41C9-B78F-01016EA30151}"/>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7" name="標題 5">
              <a:extLst>
                <a:ext uri="{FF2B5EF4-FFF2-40B4-BE49-F238E27FC236}">
                  <a16:creationId xmlns:a16="http://schemas.microsoft.com/office/drawing/2014/main" id="{10B683CE-EE6B-4FF8-8C5D-8D43E4C77D32}"/>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48" name="橢圓 47">
              <a:extLst>
                <a:ext uri="{FF2B5EF4-FFF2-40B4-BE49-F238E27FC236}">
                  <a16:creationId xmlns:a16="http://schemas.microsoft.com/office/drawing/2014/main" id="{756467F2-E08E-4739-926C-06FB4445E47E}"/>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9" name="橢圓 48">
              <a:extLst>
                <a:ext uri="{FF2B5EF4-FFF2-40B4-BE49-F238E27FC236}">
                  <a16:creationId xmlns:a16="http://schemas.microsoft.com/office/drawing/2014/main" id="{170859C7-867F-4AB5-8ED7-6E602C444AA6}"/>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4BA617E9-2F0A-41DF-869B-03684A86EED0}"/>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F27BEC2E-B72E-4F19-A212-F1B3DB1B4B5D}"/>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4BCF30FF-95D5-471F-B7E9-EE76C61FFE10}"/>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66AFAC76-7FA6-40FD-9EA9-FFAECA2A2694}"/>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FFDFAE57-4216-4854-8BD1-F2DBCA25E3BD}"/>
              </a:ext>
            </a:extLst>
          </p:cNvPr>
          <p:cNvSpPr>
            <a:spLocks noGrp="1"/>
          </p:cNvSpPr>
          <p:nvPr>
            <p:ph type="sldNum" sz="quarter" idx="12"/>
          </p:nvPr>
        </p:nvSpPr>
        <p:spPr/>
        <p:txBody>
          <a:bodyPr/>
          <a:lstStyle/>
          <a:p>
            <a:fld id="{707EBC05-AD4A-43C3-A6DF-1409246104C0}" type="slidenum">
              <a:rPr lang="zh-TW" altLang="en-US" smtClean="0"/>
              <a:pPr/>
              <a:t>62</a:t>
            </a:fld>
            <a:endParaRPr lang="zh-TW" altLang="en-US" dirty="0"/>
          </a:p>
        </p:txBody>
      </p:sp>
    </p:spTree>
    <p:extLst>
      <p:ext uri="{BB962C8B-B14F-4D97-AF65-F5344CB8AC3E}">
        <p14:creationId xmlns:p14="http://schemas.microsoft.com/office/powerpoint/2010/main" val="486270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924740"/>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資料分析</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Data Analysis</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7" name="投影片編號版面配置區 6">
            <a:extLst>
              <a:ext uri="{FF2B5EF4-FFF2-40B4-BE49-F238E27FC236}">
                <a16:creationId xmlns:a16="http://schemas.microsoft.com/office/drawing/2014/main" id="{C3B35F7E-A320-4EBB-B286-4DEB3CF3AFC9}"/>
              </a:ext>
            </a:extLst>
          </p:cNvPr>
          <p:cNvSpPr>
            <a:spLocks noGrp="1"/>
          </p:cNvSpPr>
          <p:nvPr>
            <p:ph type="sldNum" sz="quarter" idx="12"/>
          </p:nvPr>
        </p:nvSpPr>
        <p:spPr/>
        <p:txBody>
          <a:bodyPr/>
          <a:lstStyle/>
          <a:p>
            <a:fld id="{AC24A62B-7E8F-4F0C-BD73-B02141D4C960}" type="slidenum">
              <a:rPr lang="zh-TW" altLang="en-US" smtClean="0"/>
              <a:t>63</a:t>
            </a:fld>
            <a:endParaRPr lang="zh-TW" altLang="en-US"/>
          </a:p>
        </p:txBody>
      </p:sp>
      <p:sp>
        <p:nvSpPr>
          <p:cNvPr id="10" name="文字方塊 9">
            <a:extLst>
              <a:ext uri="{FF2B5EF4-FFF2-40B4-BE49-F238E27FC236}">
                <a16:creationId xmlns:a16="http://schemas.microsoft.com/office/drawing/2014/main" id="{F8F4B45D-1004-4493-BB17-602B51F3E434}"/>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林芷如</a:t>
            </a:r>
          </a:p>
        </p:txBody>
      </p:sp>
      <p:sp>
        <p:nvSpPr>
          <p:cNvPr id="11" name="文字方塊 10">
            <a:extLst>
              <a:ext uri="{FF2B5EF4-FFF2-40B4-BE49-F238E27FC236}">
                <a16:creationId xmlns:a16="http://schemas.microsoft.com/office/drawing/2014/main" id="{52A759E5-41FD-423C-8BD5-5C2D7A264ABA}"/>
              </a:ext>
            </a:extLst>
          </p:cNvPr>
          <p:cNvSpPr txBox="1"/>
          <p:nvPr/>
        </p:nvSpPr>
        <p:spPr>
          <a:xfrm>
            <a:off x="3346077" y="2992342"/>
            <a:ext cx="1107996" cy="369332"/>
          </a:xfrm>
          <a:prstGeom prst="rect">
            <a:avLst/>
          </a:prstGeom>
          <a:solidFill>
            <a:srgbClr val="333F50"/>
          </a:solidFill>
          <a:ln>
            <a:noFill/>
          </a:ln>
        </p:spPr>
        <p:txBody>
          <a:bodyPr wrap="none" rtlCol="0">
            <a:spAutoFit/>
          </a:bodyPr>
          <a:lstStyle>
            <a:defPPr>
              <a:defRPr lang="zh-TW"/>
            </a:defPPr>
            <a:lvl1pPr>
              <a:defRPr b="1">
                <a:solidFill>
                  <a:schemeClr val="bg1"/>
                </a:solidFill>
              </a:defRPr>
            </a:lvl1pPr>
          </a:lstStyle>
          <a:p>
            <a:r>
              <a:rPr lang="zh-TW" altLang="en-US" dirty="0"/>
              <a:t>敘述統計</a:t>
            </a:r>
          </a:p>
        </p:txBody>
      </p:sp>
    </p:spTree>
    <p:extLst>
      <p:ext uri="{BB962C8B-B14F-4D97-AF65-F5344CB8AC3E}">
        <p14:creationId xmlns:p14="http://schemas.microsoft.com/office/powerpoint/2010/main" val="1191172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4">
            <a:extLst>
              <a:ext uri="{FF2B5EF4-FFF2-40B4-BE49-F238E27FC236}">
                <a16:creationId xmlns:a16="http://schemas.microsoft.com/office/drawing/2014/main" id="{7BD5D89A-4697-4380-80EB-2B5FEFE42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90" y="5032869"/>
            <a:ext cx="4844685" cy="8598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a:extLst>
              <a:ext uri="{FF2B5EF4-FFF2-40B4-BE49-F238E27FC236}">
                <a16:creationId xmlns:a16="http://schemas.microsoft.com/office/drawing/2014/main" id="{C6410ED5-0430-4E57-96C8-766B2C1F7351}"/>
              </a:ext>
            </a:extLst>
          </p:cNvPr>
          <p:cNvGrpSpPr/>
          <p:nvPr/>
        </p:nvGrpSpPr>
        <p:grpSpPr>
          <a:xfrm>
            <a:off x="874091" y="1602311"/>
            <a:ext cx="9985490" cy="3214659"/>
            <a:chOff x="-515477" y="910305"/>
            <a:chExt cx="12638110" cy="4040334"/>
          </a:xfrm>
          <a:noFill/>
        </p:grpSpPr>
        <p:pic>
          <p:nvPicPr>
            <p:cNvPr id="6" name="Picture 17">
              <a:extLst>
                <a:ext uri="{FF2B5EF4-FFF2-40B4-BE49-F238E27FC236}">
                  <a16:creationId xmlns:a16="http://schemas.microsoft.com/office/drawing/2014/main" id="{F84307AC-58AC-4BF5-8A45-14EDF652B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514" y="1491255"/>
              <a:ext cx="6296119" cy="2353011"/>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群組 6">
              <a:extLst>
                <a:ext uri="{FF2B5EF4-FFF2-40B4-BE49-F238E27FC236}">
                  <a16:creationId xmlns:a16="http://schemas.microsoft.com/office/drawing/2014/main" id="{C8B9B6C1-29C2-47FC-8DCD-151F155D3522}"/>
                </a:ext>
              </a:extLst>
            </p:cNvPr>
            <p:cNvGrpSpPr/>
            <p:nvPr/>
          </p:nvGrpSpPr>
          <p:grpSpPr>
            <a:xfrm>
              <a:off x="-515477" y="910305"/>
              <a:ext cx="12638109" cy="4040334"/>
              <a:chOff x="-515477" y="910305"/>
              <a:chExt cx="12638109" cy="4040334"/>
            </a:xfrm>
            <a:grpFill/>
          </p:grpSpPr>
          <p:pic>
            <p:nvPicPr>
              <p:cNvPr id="8" name="Picture 16">
                <a:extLst>
                  <a:ext uri="{FF2B5EF4-FFF2-40B4-BE49-F238E27FC236}">
                    <a16:creationId xmlns:a16="http://schemas.microsoft.com/office/drawing/2014/main" id="{3450C105-CDEB-4356-AB04-C946DF6EB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477" y="910305"/>
                <a:ext cx="6131665" cy="404033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174B74C5-31EE-49BC-8448-375C1F227AD9}"/>
                  </a:ext>
                </a:extLst>
              </p:cNvPr>
              <p:cNvSpPr/>
              <p:nvPr/>
            </p:nvSpPr>
            <p:spPr>
              <a:xfrm>
                <a:off x="5826513" y="1711903"/>
                <a:ext cx="6296119" cy="250696"/>
              </a:xfrm>
              <a:prstGeom prst="rect">
                <a:avLst/>
              </a:prstGeom>
              <a:grp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3" name="文字方塊 12">
            <a:extLst>
              <a:ext uri="{FF2B5EF4-FFF2-40B4-BE49-F238E27FC236}">
                <a16:creationId xmlns:a16="http://schemas.microsoft.com/office/drawing/2014/main" id="{F8921BC9-B1D4-4A32-A233-9E602EDA387E}"/>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統計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產品資料</a:t>
            </a:r>
          </a:p>
        </p:txBody>
      </p:sp>
      <p:grpSp>
        <p:nvGrpSpPr>
          <p:cNvPr id="10" name="群組 9">
            <a:extLst>
              <a:ext uri="{FF2B5EF4-FFF2-40B4-BE49-F238E27FC236}">
                <a16:creationId xmlns:a16="http://schemas.microsoft.com/office/drawing/2014/main" id="{66F3DE23-B505-4B50-A1A1-90C519803738}"/>
              </a:ext>
            </a:extLst>
          </p:cNvPr>
          <p:cNvGrpSpPr/>
          <p:nvPr/>
        </p:nvGrpSpPr>
        <p:grpSpPr>
          <a:xfrm>
            <a:off x="6315613" y="261142"/>
            <a:ext cx="3552287" cy="683557"/>
            <a:chOff x="6315613" y="261142"/>
            <a:chExt cx="3552287" cy="683557"/>
          </a:xfrm>
        </p:grpSpPr>
        <p:sp>
          <p:nvSpPr>
            <p:cNvPr id="11" name="矩形: 圓角 10">
              <a:extLst>
                <a:ext uri="{FF2B5EF4-FFF2-40B4-BE49-F238E27FC236}">
                  <a16:creationId xmlns:a16="http://schemas.microsoft.com/office/drawing/2014/main" id="{F79BE36D-31A1-4281-BBB4-BDE3D248322B}"/>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56CBD45D-D36B-4FB0-AB50-61990D7B15C1}"/>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進度條">
              <a:extLst>
                <a:ext uri="{FF2B5EF4-FFF2-40B4-BE49-F238E27FC236}">
                  <a16:creationId xmlns:a16="http://schemas.microsoft.com/office/drawing/2014/main" id="{8684E318-368B-4005-92BD-D027707369F5}"/>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4156042A-26E5-4238-87FF-199DB94065CA}"/>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9D1859AB-D006-4693-BC47-07364EC485C3}"/>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4B34CF58-BC2A-408C-8B7B-A304FEE2E763}"/>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C0910A1-5A99-4010-8A0D-8510881862F3}"/>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標題 5">
              <a:extLst>
                <a:ext uri="{FF2B5EF4-FFF2-40B4-BE49-F238E27FC236}">
                  <a16:creationId xmlns:a16="http://schemas.microsoft.com/office/drawing/2014/main" id="{C25361CD-72CE-4169-93CD-B4B71CA5D038}"/>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0" name="標題 5">
              <a:extLst>
                <a:ext uri="{FF2B5EF4-FFF2-40B4-BE49-F238E27FC236}">
                  <a16:creationId xmlns:a16="http://schemas.microsoft.com/office/drawing/2014/main" id="{EBEE0E8D-896A-4933-80E2-CADB63295887}"/>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21" name="橢圓 20">
              <a:extLst>
                <a:ext uri="{FF2B5EF4-FFF2-40B4-BE49-F238E27FC236}">
                  <a16:creationId xmlns:a16="http://schemas.microsoft.com/office/drawing/2014/main" id="{FEC0E8EE-4D1B-4C76-940A-CBE4AEDF7ADD}"/>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a:extLst>
                <a:ext uri="{FF2B5EF4-FFF2-40B4-BE49-F238E27FC236}">
                  <a16:creationId xmlns:a16="http://schemas.microsoft.com/office/drawing/2014/main" id="{900DF8E2-2816-4DB4-B539-DBF4F5FB039B}"/>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C992E72F-AD14-4411-936F-C855B7CE6C5D}"/>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0F98CF1E-D186-4EAB-8D79-F16B8E8D8034}"/>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D97DA49C-792B-4E8D-A6EE-57B9E7269F88}"/>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9C011D40-5759-4410-B74D-7543DF78AB7B}"/>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B4F6E763-D44A-4367-ACD8-E442C49B2CC0}"/>
              </a:ext>
            </a:extLst>
          </p:cNvPr>
          <p:cNvSpPr>
            <a:spLocks noGrp="1"/>
          </p:cNvSpPr>
          <p:nvPr>
            <p:ph type="sldNum" sz="quarter" idx="12"/>
          </p:nvPr>
        </p:nvSpPr>
        <p:spPr/>
        <p:txBody>
          <a:bodyPr/>
          <a:lstStyle/>
          <a:p>
            <a:fld id="{707EBC05-AD4A-43C3-A6DF-1409246104C0}" type="slidenum">
              <a:rPr lang="zh-TW" altLang="en-US" smtClean="0"/>
              <a:pPr/>
              <a:t>64</a:t>
            </a:fld>
            <a:endParaRPr lang="zh-TW" altLang="en-US" dirty="0"/>
          </a:p>
        </p:txBody>
      </p:sp>
    </p:spTree>
    <p:extLst>
      <p:ext uri="{BB962C8B-B14F-4D97-AF65-F5344CB8AC3E}">
        <p14:creationId xmlns:p14="http://schemas.microsoft.com/office/powerpoint/2010/main" val="2976540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5F962F6B-A70B-4DA4-8451-36D794D53DC0}"/>
              </a:ext>
            </a:extLst>
          </p:cNvPr>
          <p:cNvGrpSpPr/>
          <p:nvPr/>
        </p:nvGrpSpPr>
        <p:grpSpPr>
          <a:xfrm>
            <a:off x="748001" y="1683048"/>
            <a:ext cx="10605799" cy="2764902"/>
            <a:chOff x="94456" y="1260516"/>
            <a:chExt cx="12003088" cy="3139584"/>
          </a:xfrm>
        </p:grpSpPr>
        <p:pic>
          <p:nvPicPr>
            <p:cNvPr id="5" name="Picture 9">
              <a:extLst>
                <a:ext uri="{FF2B5EF4-FFF2-40B4-BE49-F238E27FC236}">
                  <a16:creationId xmlns:a16="http://schemas.microsoft.com/office/drawing/2014/main" id="{4B8221C9-A0FD-4748-BE98-2456B6CB3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6" y="1369850"/>
              <a:ext cx="12003088" cy="30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群組 5">
              <a:extLst>
                <a:ext uri="{FF2B5EF4-FFF2-40B4-BE49-F238E27FC236}">
                  <a16:creationId xmlns:a16="http://schemas.microsoft.com/office/drawing/2014/main" id="{895293ED-E8F3-4747-ADDA-8B495981B093}"/>
                </a:ext>
              </a:extLst>
            </p:cNvPr>
            <p:cNvGrpSpPr/>
            <p:nvPr/>
          </p:nvGrpSpPr>
          <p:grpSpPr>
            <a:xfrm>
              <a:off x="3106314" y="1260516"/>
              <a:ext cx="2058190" cy="918248"/>
              <a:chOff x="2996565" y="650714"/>
              <a:chExt cx="2058190" cy="918248"/>
            </a:xfrm>
          </p:grpSpPr>
          <p:sp>
            <p:nvSpPr>
              <p:cNvPr id="10" name="流程圖: 接點 9">
                <a:extLst>
                  <a:ext uri="{FF2B5EF4-FFF2-40B4-BE49-F238E27FC236}">
                    <a16:creationId xmlns:a16="http://schemas.microsoft.com/office/drawing/2014/main" id="{4B6840A8-ADF9-4627-AC8B-27387A88D057}"/>
                  </a:ext>
                </a:extLst>
              </p:cNvPr>
              <p:cNvSpPr/>
              <p:nvPr/>
            </p:nvSpPr>
            <p:spPr>
              <a:xfrm>
                <a:off x="3912243" y="1388962"/>
                <a:ext cx="180000" cy="180000"/>
              </a:xfrm>
              <a:prstGeom prst="flowChartConnector">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1" name="Picture 10">
                <a:extLst>
                  <a:ext uri="{FF2B5EF4-FFF2-40B4-BE49-F238E27FC236}">
                    <a16:creationId xmlns:a16="http://schemas.microsoft.com/office/drawing/2014/main" id="{3145A152-10A4-4324-9A28-AB2391FF95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5"/>
              <a:stretch/>
            </p:blipFill>
            <p:spPr bwMode="auto">
              <a:xfrm>
                <a:off x="2996565" y="650714"/>
                <a:ext cx="205819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群組 6">
              <a:extLst>
                <a:ext uri="{FF2B5EF4-FFF2-40B4-BE49-F238E27FC236}">
                  <a16:creationId xmlns:a16="http://schemas.microsoft.com/office/drawing/2014/main" id="{7E0E5FA6-9F31-4CEC-B29F-429D4EE8FA80}"/>
                </a:ext>
              </a:extLst>
            </p:cNvPr>
            <p:cNvGrpSpPr/>
            <p:nvPr/>
          </p:nvGrpSpPr>
          <p:grpSpPr>
            <a:xfrm>
              <a:off x="8989720" y="1263782"/>
              <a:ext cx="2200275" cy="914982"/>
              <a:chOff x="8899720" y="650714"/>
              <a:chExt cx="2200275" cy="914982"/>
            </a:xfrm>
          </p:grpSpPr>
          <p:sp>
            <p:nvSpPr>
              <p:cNvPr id="8" name="流程圖: 接點 7">
                <a:extLst>
                  <a:ext uri="{FF2B5EF4-FFF2-40B4-BE49-F238E27FC236}">
                    <a16:creationId xmlns:a16="http://schemas.microsoft.com/office/drawing/2014/main" id="{26BFA131-D7DB-431C-A6A7-9DFDA9B8A574}"/>
                  </a:ext>
                </a:extLst>
              </p:cNvPr>
              <p:cNvSpPr/>
              <p:nvPr/>
            </p:nvSpPr>
            <p:spPr>
              <a:xfrm>
                <a:off x="9909858" y="1385696"/>
                <a:ext cx="180000" cy="180000"/>
              </a:xfrm>
              <a:prstGeom prst="flowChartConnector">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9" name="Picture 11">
                <a:extLst>
                  <a:ext uri="{FF2B5EF4-FFF2-40B4-BE49-F238E27FC236}">
                    <a16:creationId xmlns:a16="http://schemas.microsoft.com/office/drawing/2014/main" id="{371AE960-3B85-40ED-8020-776117DAE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9720" y="650714"/>
                <a:ext cx="22002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2" name="Picture 14">
            <a:extLst>
              <a:ext uri="{FF2B5EF4-FFF2-40B4-BE49-F238E27FC236}">
                <a16:creationId xmlns:a16="http://schemas.microsoft.com/office/drawing/2014/main" id="{FD133FE4-D874-4C40-85EE-70BC9D513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001" y="4541360"/>
            <a:ext cx="5314367" cy="943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標題 1">
            <a:extLst>
              <a:ext uri="{FF2B5EF4-FFF2-40B4-BE49-F238E27FC236}">
                <a16:creationId xmlns:a16="http://schemas.microsoft.com/office/drawing/2014/main" id="{1B57CD18-FAE9-46D9-A5E3-D4472566B36F}"/>
              </a:ext>
            </a:extLst>
          </p:cNvPr>
          <p:cNvSpPr txBox="1">
            <a:spLocks/>
          </p:cNvSpPr>
          <p:nvPr/>
        </p:nvSpPr>
        <p:spPr>
          <a:xfrm>
            <a:off x="200369" y="1123837"/>
            <a:ext cx="1771824" cy="46011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100" b="1" kern="1200" spc="-60" baseline="0">
                <a:solidFill>
                  <a:srgbClr val="FFFFFF"/>
                </a:solidFill>
                <a:latin typeface="+mj-ea"/>
                <a:ea typeface="+mj-ea"/>
                <a:cs typeface="+mj-cs"/>
              </a:defRPr>
            </a:lvl1pPr>
          </a:lstStyle>
          <a:p>
            <a:r>
              <a:rPr lang="zh-TW" altLang="en-US"/>
              <a:t>統計</a:t>
            </a:r>
            <a:br>
              <a:rPr lang="en-US" altLang="zh-TW"/>
            </a:br>
            <a:r>
              <a:rPr lang="en-US" altLang="zh-TW"/>
              <a:t>-</a:t>
            </a:r>
            <a:r>
              <a:rPr lang="zh-TW" altLang="en-US"/>
              <a:t>產品資料</a:t>
            </a:r>
            <a:endParaRPr lang="zh-TW" altLang="en-US" dirty="0"/>
          </a:p>
        </p:txBody>
      </p:sp>
      <p:sp>
        <p:nvSpPr>
          <p:cNvPr id="16" name="文字方塊 15">
            <a:extLst>
              <a:ext uri="{FF2B5EF4-FFF2-40B4-BE49-F238E27FC236}">
                <a16:creationId xmlns:a16="http://schemas.microsoft.com/office/drawing/2014/main" id="{161F20B4-925A-46D3-A257-003612144381}"/>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統計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產品資料</a:t>
            </a:r>
          </a:p>
        </p:txBody>
      </p:sp>
      <p:grpSp>
        <p:nvGrpSpPr>
          <p:cNvPr id="13" name="群組 12">
            <a:extLst>
              <a:ext uri="{FF2B5EF4-FFF2-40B4-BE49-F238E27FC236}">
                <a16:creationId xmlns:a16="http://schemas.microsoft.com/office/drawing/2014/main" id="{C7E9D1CC-270C-4D60-B45C-6E45D00AEF34}"/>
              </a:ext>
            </a:extLst>
          </p:cNvPr>
          <p:cNvGrpSpPr/>
          <p:nvPr/>
        </p:nvGrpSpPr>
        <p:grpSpPr>
          <a:xfrm>
            <a:off x="6315613" y="261142"/>
            <a:ext cx="3552287" cy="683557"/>
            <a:chOff x="6315613" y="261142"/>
            <a:chExt cx="3552287" cy="683557"/>
          </a:xfrm>
        </p:grpSpPr>
        <p:sp>
          <p:nvSpPr>
            <p:cNvPr id="14" name="矩形: 圓角 13">
              <a:extLst>
                <a:ext uri="{FF2B5EF4-FFF2-40B4-BE49-F238E27FC236}">
                  <a16:creationId xmlns:a16="http://schemas.microsoft.com/office/drawing/2014/main" id="{40B70418-5490-4C3B-B0BF-D5FDC6DD67FF}"/>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AED6A27E-5608-4E96-9490-DC379EE09494}"/>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進度條">
              <a:extLst>
                <a:ext uri="{FF2B5EF4-FFF2-40B4-BE49-F238E27FC236}">
                  <a16:creationId xmlns:a16="http://schemas.microsoft.com/office/drawing/2014/main" id="{0E0E7224-4D80-4FCC-AAA8-46D05B315E06}"/>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橢圓 18">
              <a:extLst>
                <a:ext uri="{FF2B5EF4-FFF2-40B4-BE49-F238E27FC236}">
                  <a16:creationId xmlns:a16="http://schemas.microsoft.com/office/drawing/2014/main" id="{506AE90A-6D38-47FC-A904-7ECCD5BE91F3}"/>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橢圓 19">
              <a:extLst>
                <a:ext uri="{FF2B5EF4-FFF2-40B4-BE49-F238E27FC236}">
                  <a16:creationId xmlns:a16="http://schemas.microsoft.com/office/drawing/2014/main" id="{61586C7E-076D-44ED-941E-6573D3920435}"/>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329ADE37-A76E-4FFE-8630-9D4D4BE7856E}"/>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45877E7E-5998-490E-8B71-579544EE1B52}"/>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標題 5">
              <a:extLst>
                <a:ext uri="{FF2B5EF4-FFF2-40B4-BE49-F238E27FC236}">
                  <a16:creationId xmlns:a16="http://schemas.microsoft.com/office/drawing/2014/main" id="{D5D6CA5A-15E3-40B0-968E-8708D0AD39AC}"/>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4" name="標題 5">
              <a:extLst>
                <a:ext uri="{FF2B5EF4-FFF2-40B4-BE49-F238E27FC236}">
                  <a16:creationId xmlns:a16="http://schemas.microsoft.com/office/drawing/2014/main" id="{5908E782-448A-4FA8-A698-E47075EA88AC}"/>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25" name="橢圓 24">
              <a:extLst>
                <a:ext uri="{FF2B5EF4-FFF2-40B4-BE49-F238E27FC236}">
                  <a16:creationId xmlns:a16="http://schemas.microsoft.com/office/drawing/2014/main" id="{8F3C4BCF-954A-40DF-B3FB-29A08774B0AC}"/>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橢圓 25">
              <a:extLst>
                <a:ext uri="{FF2B5EF4-FFF2-40B4-BE49-F238E27FC236}">
                  <a16:creationId xmlns:a16="http://schemas.microsoft.com/office/drawing/2014/main" id="{30ACFBC1-4C54-4841-9999-7837FEBC2C16}"/>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FC5704D8-BB71-4C0C-BA0A-7F802113A973}"/>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7AE40C1D-1E68-49FE-9505-9C7D7CEC43C2}"/>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822A76A7-75FC-470A-B218-415240D76EA4}"/>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7789998D-43D9-40BF-A513-08E3992D0ABC}"/>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F86E733-F2A1-487B-A750-14CD5429A804}"/>
              </a:ext>
            </a:extLst>
          </p:cNvPr>
          <p:cNvSpPr>
            <a:spLocks noGrp="1"/>
          </p:cNvSpPr>
          <p:nvPr>
            <p:ph type="sldNum" sz="quarter" idx="12"/>
          </p:nvPr>
        </p:nvSpPr>
        <p:spPr/>
        <p:txBody>
          <a:bodyPr/>
          <a:lstStyle/>
          <a:p>
            <a:fld id="{707EBC05-AD4A-43C3-A6DF-1409246104C0}" type="slidenum">
              <a:rPr lang="zh-TW" altLang="en-US" smtClean="0"/>
              <a:pPr/>
              <a:t>65</a:t>
            </a:fld>
            <a:endParaRPr lang="zh-TW" altLang="en-US" dirty="0"/>
          </a:p>
        </p:txBody>
      </p:sp>
    </p:spTree>
    <p:extLst>
      <p:ext uri="{BB962C8B-B14F-4D97-AF65-F5344CB8AC3E}">
        <p14:creationId xmlns:p14="http://schemas.microsoft.com/office/powerpoint/2010/main" val="702300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7544D457-FFF0-4310-AB30-D912C75540F5}"/>
              </a:ext>
            </a:extLst>
          </p:cNvPr>
          <p:cNvGrpSpPr/>
          <p:nvPr/>
        </p:nvGrpSpPr>
        <p:grpSpPr>
          <a:xfrm>
            <a:off x="384434" y="1345777"/>
            <a:ext cx="8350052" cy="731813"/>
            <a:chOff x="94456" y="860264"/>
            <a:chExt cx="8914385" cy="800100"/>
          </a:xfrm>
        </p:grpSpPr>
        <p:pic>
          <p:nvPicPr>
            <p:cNvPr id="5" name="Picture 14">
              <a:extLst>
                <a:ext uri="{FF2B5EF4-FFF2-40B4-BE49-F238E27FC236}">
                  <a16:creationId xmlns:a16="http://schemas.microsoft.com/office/drawing/2014/main" id="{9CD501FB-C69F-43E9-A638-2D7F65FCE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6" y="879314"/>
              <a:ext cx="44005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3">
              <a:extLst>
                <a:ext uri="{FF2B5EF4-FFF2-40B4-BE49-F238E27FC236}">
                  <a16:creationId xmlns:a16="http://schemas.microsoft.com/office/drawing/2014/main" id="{21E04657-A1D5-45E4-8E77-CBC7B5505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7"/>
            <a:stretch/>
          </p:blipFill>
          <p:spPr bwMode="auto">
            <a:xfrm>
              <a:off x="4625171" y="860264"/>
              <a:ext cx="438367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群組 6">
            <a:extLst>
              <a:ext uri="{FF2B5EF4-FFF2-40B4-BE49-F238E27FC236}">
                <a16:creationId xmlns:a16="http://schemas.microsoft.com/office/drawing/2014/main" id="{771709FD-9A07-4E55-90E5-8BB9B533B013}"/>
              </a:ext>
            </a:extLst>
          </p:cNvPr>
          <p:cNvGrpSpPr/>
          <p:nvPr/>
        </p:nvGrpSpPr>
        <p:grpSpPr>
          <a:xfrm>
            <a:off x="341304" y="1948275"/>
            <a:ext cx="11202344" cy="3827545"/>
            <a:chOff x="94456" y="1350072"/>
            <a:chExt cx="11984038" cy="4770523"/>
          </a:xfrm>
        </p:grpSpPr>
        <p:pic>
          <p:nvPicPr>
            <p:cNvPr id="8" name="Picture 3">
              <a:extLst>
                <a:ext uri="{FF2B5EF4-FFF2-40B4-BE49-F238E27FC236}">
                  <a16:creationId xmlns:a16="http://schemas.microsoft.com/office/drawing/2014/main" id="{731BC3DC-396B-4832-BA75-C212E87D7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6" y="1672420"/>
              <a:ext cx="11984038"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群組 8">
              <a:extLst>
                <a:ext uri="{FF2B5EF4-FFF2-40B4-BE49-F238E27FC236}">
                  <a16:creationId xmlns:a16="http://schemas.microsoft.com/office/drawing/2014/main" id="{F907C203-9ACC-46E5-A95F-422097EC5045}"/>
                </a:ext>
              </a:extLst>
            </p:cNvPr>
            <p:cNvGrpSpPr/>
            <p:nvPr/>
          </p:nvGrpSpPr>
          <p:grpSpPr>
            <a:xfrm>
              <a:off x="2408855" y="1815833"/>
              <a:ext cx="2449130" cy="628650"/>
              <a:chOff x="2419109" y="1786761"/>
              <a:chExt cx="2449130" cy="628650"/>
            </a:xfrm>
          </p:grpSpPr>
          <p:pic>
            <p:nvPicPr>
              <p:cNvPr id="13" name="Picture 4">
                <a:extLst>
                  <a:ext uri="{FF2B5EF4-FFF2-40B4-BE49-F238E27FC236}">
                    <a16:creationId xmlns:a16="http://schemas.microsoft.com/office/drawing/2014/main" id="{8D6B69CA-5F24-484D-A6ED-240071F29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414" y="1786761"/>
                <a:ext cx="20288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直線單箭頭接點 13">
                <a:extLst>
                  <a:ext uri="{FF2B5EF4-FFF2-40B4-BE49-F238E27FC236}">
                    <a16:creationId xmlns:a16="http://schemas.microsoft.com/office/drawing/2014/main" id="{8DE7D246-C216-411C-8EBC-0B10A54CE039}"/>
                  </a:ext>
                </a:extLst>
              </p:cNvPr>
              <p:cNvCxnSpPr/>
              <p:nvPr/>
            </p:nvCxnSpPr>
            <p:spPr>
              <a:xfrm flipH="1">
                <a:off x="2419109" y="2089511"/>
                <a:ext cx="312516" cy="121815"/>
              </a:xfrm>
              <a:prstGeom prst="straightConnector1">
                <a:avLst/>
              </a:prstGeom>
              <a:ln w="12700">
                <a:solidFill>
                  <a:srgbClr val="FFC000"/>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0" name="群組 9">
              <a:extLst>
                <a:ext uri="{FF2B5EF4-FFF2-40B4-BE49-F238E27FC236}">
                  <a16:creationId xmlns:a16="http://schemas.microsoft.com/office/drawing/2014/main" id="{0887E286-F701-496C-8D67-0955FE364937}"/>
                </a:ext>
              </a:extLst>
            </p:cNvPr>
            <p:cNvGrpSpPr/>
            <p:nvPr/>
          </p:nvGrpSpPr>
          <p:grpSpPr>
            <a:xfrm>
              <a:off x="9687527" y="1350072"/>
              <a:ext cx="2095500" cy="931521"/>
              <a:chOff x="9676538" y="1316455"/>
              <a:chExt cx="2095500" cy="931521"/>
            </a:xfrm>
          </p:grpSpPr>
          <p:pic>
            <p:nvPicPr>
              <p:cNvPr id="11" name="Picture 5">
                <a:extLst>
                  <a:ext uri="{FF2B5EF4-FFF2-40B4-BE49-F238E27FC236}">
                    <a16:creationId xmlns:a16="http://schemas.microsoft.com/office/drawing/2014/main" id="{A12D1B01-794F-47D9-96D4-17E880BF54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6538" y="1316455"/>
                <a:ext cx="20955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線單箭頭接點 11">
                <a:extLst>
                  <a:ext uri="{FF2B5EF4-FFF2-40B4-BE49-F238E27FC236}">
                    <a16:creationId xmlns:a16="http://schemas.microsoft.com/office/drawing/2014/main" id="{FA8A05DE-07A6-42FA-904D-8D4BE28F1515}"/>
                  </a:ext>
                </a:extLst>
              </p:cNvPr>
              <p:cNvCxnSpPr/>
              <p:nvPr/>
            </p:nvCxnSpPr>
            <p:spPr>
              <a:xfrm>
                <a:off x="10724288" y="1985336"/>
                <a:ext cx="0" cy="262640"/>
              </a:xfrm>
              <a:prstGeom prst="straightConnector1">
                <a:avLst/>
              </a:prstGeom>
              <a:ln w="12700">
                <a:solidFill>
                  <a:srgbClr val="FFC000"/>
                </a:solidFill>
                <a:headEnd type="oval"/>
                <a:tailEnd type="none"/>
              </a:ln>
            </p:spPr>
            <p:style>
              <a:lnRef idx="1">
                <a:schemeClr val="accent1"/>
              </a:lnRef>
              <a:fillRef idx="0">
                <a:schemeClr val="accent1"/>
              </a:fillRef>
              <a:effectRef idx="0">
                <a:schemeClr val="accent1"/>
              </a:effectRef>
              <a:fontRef idx="minor">
                <a:schemeClr val="tx1"/>
              </a:fontRef>
            </p:style>
          </p:cxnSp>
        </p:grpSp>
      </p:grpSp>
      <p:sp>
        <p:nvSpPr>
          <p:cNvPr id="18" name="文字方塊 17">
            <a:extLst>
              <a:ext uri="{FF2B5EF4-FFF2-40B4-BE49-F238E27FC236}">
                <a16:creationId xmlns:a16="http://schemas.microsoft.com/office/drawing/2014/main" id="{377036C3-86F6-491D-8D58-D158AA4A38C0}"/>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統計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產品資料</a:t>
            </a:r>
          </a:p>
        </p:txBody>
      </p:sp>
      <p:grpSp>
        <p:nvGrpSpPr>
          <p:cNvPr id="15" name="群組 14">
            <a:extLst>
              <a:ext uri="{FF2B5EF4-FFF2-40B4-BE49-F238E27FC236}">
                <a16:creationId xmlns:a16="http://schemas.microsoft.com/office/drawing/2014/main" id="{4F527C60-2B5D-4D9E-BC69-1C1453B828B0}"/>
              </a:ext>
            </a:extLst>
          </p:cNvPr>
          <p:cNvGrpSpPr/>
          <p:nvPr/>
        </p:nvGrpSpPr>
        <p:grpSpPr>
          <a:xfrm>
            <a:off x="6315613" y="261142"/>
            <a:ext cx="3552287" cy="683557"/>
            <a:chOff x="6315613" y="261142"/>
            <a:chExt cx="3552287" cy="683557"/>
          </a:xfrm>
        </p:grpSpPr>
        <p:sp>
          <p:nvSpPr>
            <p:cNvPr id="16" name="矩形: 圓角 15">
              <a:extLst>
                <a:ext uri="{FF2B5EF4-FFF2-40B4-BE49-F238E27FC236}">
                  <a16:creationId xmlns:a16="http://schemas.microsoft.com/office/drawing/2014/main" id="{73C158E3-B00A-4771-989D-7C495BE77E42}"/>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88A20E45-9EA8-4A45-8177-2DAC5C96E6F2}"/>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進度條">
              <a:extLst>
                <a:ext uri="{FF2B5EF4-FFF2-40B4-BE49-F238E27FC236}">
                  <a16:creationId xmlns:a16="http://schemas.microsoft.com/office/drawing/2014/main" id="{D08D5285-CCBC-4169-B21E-2BE3CD0F9846}"/>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橢圓 19">
              <a:extLst>
                <a:ext uri="{FF2B5EF4-FFF2-40B4-BE49-F238E27FC236}">
                  <a16:creationId xmlns:a16="http://schemas.microsoft.com/office/drawing/2014/main" id="{F52F77C6-D85D-4F37-AD73-F109D061ADD2}"/>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a:extLst>
                <a:ext uri="{FF2B5EF4-FFF2-40B4-BE49-F238E27FC236}">
                  <a16:creationId xmlns:a16="http://schemas.microsoft.com/office/drawing/2014/main" id="{2F8FFAE8-41E1-4882-811E-4257FFE71AC4}"/>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00BAC6D4-CB12-4B31-BCFB-D6431E64BEB1}"/>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7B1B302A-01D9-4BF3-894C-FA8DA3704AA2}"/>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標題 5">
              <a:extLst>
                <a:ext uri="{FF2B5EF4-FFF2-40B4-BE49-F238E27FC236}">
                  <a16:creationId xmlns:a16="http://schemas.microsoft.com/office/drawing/2014/main" id="{9ABBCA77-FB6E-40ED-A2C3-1C4D7ACB5DB2}"/>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5" name="標題 5">
              <a:extLst>
                <a:ext uri="{FF2B5EF4-FFF2-40B4-BE49-F238E27FC236}">
                  <a16:creationId xmlns:a16="http://schemas.microsoft.com/office/drawing/2014/main" id="{7B6ACF3A-6270-44C6-B4DE-4C51B6056C86}"/>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26" name="橢圓 25">
              <a:extLst>
                <a:ext uri="{FF2B5EF4-FFF2-40B4-BE49-F238E27FC236}">
                  <a16:creationId xmlns:a16="http://schemas.microsoft.com/office/drawing/2014/main" id="{6325AB36-CA4E-4AC7-AA4F-3903F088CE11}"/>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橢圓 26">
              <a:extLst>
                <a:ext uri="{FF2B5EF4-FFF2-40B4-BE49-F238E27FC236}">
                  <a16:creationId xmlns:a16="http://schemas.microsoft.com/office/drawing/2014/main" id="{FE398330-B03A-4AD8-9628-0A6BA580234C}"/>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DA36F17B-A0E5-459C-AC93-7870C4605A25}"/>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D82E3D0B-4B12-4531-AE76-715CBAE75223}"/>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A6188D75-98B7-466E-B6AA-0643424CBFC9}"/>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9A5C68EF-EDC8-445D-8C54-E3038EDD8A6D}"/>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C26154EF-D00E-4D74-99E5-5268C1520B1E}"/>
              </a:ext>
            </a:extLst>
          </p:cNvPr>
          <p:cNvSpPr>
            <a:spLocks noGrp="1"/>
          </p:cNvSpPr>
          <p:nvPr>
            <p:ph type="sldNum" sz="quarter" idx="12"/>
          </p:nvPr>
        </p:nvSpPr>
        <p:spPr/>
        <p:txBody>
          <a:bodyPr/>
          <a:lstStyle/>
          <a:p>
            <a:fld id="{707EBC05-AD4A-43C3-A6DF-1409246104C0}" type="slidenum">
              <a:rPr lang="zh-TW" altLang="en-US" smtClean="0"/>
              <a:pPr/>
              <a:t>66</a:t>
            </a:fld>
            <a:endParaRPr lang="zh-TW" altLang="en-US" dirty="0"/>
          </a:p>
        </p:txBody>
      </p:sp>
    </p:spTree>
    <p:extLst>
      <p:ext uri="{BB962C8B-B14F-4D97-AF65-F5344CB8AC3E}">
        <p14:creationId xmlns:p14="http://schemas.microsoft.com/office/powerpoint/2010/main" val="2045095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4AB9F7B1-5AA9-4210-B95B-BB9E54FB3BB6}"/>
              </a:ext>
            </a:extLst>
          </p:cNvPr>
          <p:cNvGrpSpPr/>
          <p:nvPr/>
        </p:nvGrpSpPr>
        <p:grpSpPr>
          <a:xfrm>
            <a:off x="1030513" y="1004215"/>
            <a:ext cx="8811057" cy="5462187"/>
            <a:chOff x="225225" y="553601"/>
            <a:chExt cx="9957586" cy="5813835"/>
          </a:xfrm>
        </p:grpSpPr>
        <p:pic>
          <p:nvPicPr>
            <p:cNvPr id="5" name="Picture 12">
              <a:extLst>
                <a:ext uri="{FF2B5EF4-FFF2-40B4-BE49-F238E27FC236}">
                  <a16:creationId xmlns:a16="http://schemas.microsoft.com/office/drawing/2014/main" id="{16E3D161-33F8-4AC7-BFAC-F47331CB2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585" y="553601"/>
              <a:ext cx="5628476" cy="245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1">
              <a:extLst>
                <a:ext uri="{FF2B5EF4-FFF2-40B4-BE49-F238E27FC236}">
                  <a16:creationId xmlns:a16="http://schemas.microsoft.com/office/drawing/2014/main" id="{BFBBBB84-935D-4A2F-83A1-40B807349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25" y="748682"/>
              <a:ext cx="3524882" cy="214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1AA12684-6B9B-4C90-B329-61BADD5BB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225" y="3012820"/>
              <a:ext cx="9957586" cy="335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文字方塊 11">
            <a:extLst>
              <a:ext uri="{FF2B5EF4-FFF2-40B4-BE49-F238E27FC236}">
                <a16:creationId xmlns:a16="http://schemas.microsoft.com/office/drawing/2014/main" id="{3036EE7A-2F5D-4195-A695-054B8E59B5D5}"/>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統計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顧客分析</a:t>
            </a:r>
          </a:p>
        </p:txBody>
      </p:sp>
      <p:sp>
        <p:nvSpPr>
          <p:cNvPr id="13" name="文字方塊 12">
            <a:extLst>
              <a:ext uri="{FF2B5EF4-FFF2-40B4-BE49-F238E27FC236}">
                <a16:creationId xmlns:a16="http://schemas.microsoft.com/office/drawing/2014/main" id="{0886BDEE-94A4-4EED-B4E6-AA570F390021}"/>
              </a:ext>
            </a:extLst>
          </p:cNvPr>
          <p:cNvSpPr txBox="1"/>
          <p:nvPr/>
        </p:nvSpPr>
        <p:spPr>
          <a:xfrm>
            <a:off x="3961999" y="3343717"/>
            <a:ext cx="2729088" cy="523220"/>
          </a:xfrm>
          <a:prstGeom prst="rect">
            <a:avLst/>
          </a:prstGeom>
          <a:noFill/>
        </p:spPr>
        <p:txBody>
          <a:bodyPr wrap="square" rtlCol="0">
            <a:spAutoFit/>
          </a:bodyPr>
          <a:lstStyle/>
          <a:p>
            <a:r>
              <a:rPr lang="zh-TW" altLang="en-US" sz="28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rPr>
              <a:t>顧客消費頻率</a:t>
            </a:r>
            <a:r>
              <a:rPr lang="en-US" altLang="zh-TW" sz="2800"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rPr>
              <a:t>?</a:t>
            </a:r>
          </a:p>
        </p:txBody>
      </p:sp>
      <p:grpSp>
        <p:nvGrpSpPr>
          <p:cNvPr id="8" name="群組 7">
            <a:extLst>
              <a:ext uri="{FF2B5EF4-FFF2-40B4-BE49-F238E27FC236}">
                <a16:creationId xmlns:a16="http://schemas.microsoft.com/office/drawing/2014/main" id="{CE0C5213-FCE0-4225-B298-480E2FA4470D}"/>
              </a:ext>
            </a:extLst>
          </p:cNvPr>
          <p:cNvGrpSpPr/>
          <p:nvPr/>
        </p:nvGrpSpPr>
        <p:grpSpPr>
          <a:xfrm>
            <a:off x="6315613" y="261142"/>
            <a:ext cx="3552287" cy="683557"/>
            <a:chOff x="6315613" y="261142"/>
            <a:chExt cx="3552287" cy="683557"/>
          </a:xfrm>
        </p:grpSpPr>
        <p:sp>
          <p:nvSpPr>
            <p:cNvPr id="9" name="矩形: 圓角 8">
              <a:extLst>
                <a:ext uri="{FF2B5EF4-FFF2-40B4-BE49-F238E27FC236}">
                  <a16:creationId xmlns:a16="http://schemas.microsoft.com/office/drawing/2014/main" id="{6F369443-49F1-4A2D-9F42-7300C25B6D0C}"/>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3014597-B56D-427C-A52C-7BF3402EB510}"/>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進度條">
              <a:extLst>
                <a:ext uri="{FF2B5EF4-FFF2-40B4-BE49-F238E27FC236}">
                  <a16:creationId xmlns:a16="http://schemas.microsoft.com/office/drawing/2014/main" id="{58B5D971-09C2-43E0-8F2C-7780E989BC43}"/>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2C2E0208-6657-4293-B41D-AF14A779881F}"/>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74213272-CAE0-4C07-8888-FB8BAEE451E3}"/>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E6CA3702-2689-4EE2-8C37-8253FBF82467}"/>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0170AFCA-7E80-478C-881A-C30564EC6450}"/>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5">
              <a:extLst>
                <a:ext uri="{FF2B5EF4-FFF2-40B4-BE49-F238E27FC236}">
                  <a16:creationId xmlns:a16="http://schemas.microsoft.com/office/drawing/2014/main" id="{FBDBC0D2-8405-4CDC-9188-C7413275DE0B}"/>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9" name="標題 5">
              <a:extLst>
                <a:ext uri="{FF2B5EF4-FFF2-40B4-BE49-F238E27FC236}">
                  <a16:creationId xmlns:a16="http://schemas.microsoft.com/office/drawing/2014/main" id="{8A143705-A6E0-46FF-8BD6-FC6E82B24DD9}"/>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20" name="橢圓 19">
              <a:extLst>
                <a:ext uri="{FF2B5EF4-FFF2-40B4-BE49-F238E27FC236}">
                  <a16:creationId xmlns:a16="http://schemas.microsoft.com/office/drawing/2014/main" id="{E689A8D8-61E4-48BC-BD51-C078AD3BFDFC}"/>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a:extLst>
                <a:ext uri="{FF2B5EF4-FFF2-40B4-BE49-F238E27FC236}">
                  <a16:creationId xmlns:a16="http://schemas.microsoft.com/office/drawing/2014/main" id="{D585CEF6-BCC8-4778-8F7D-7780833E259D}"/>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08B200B6-354E-43CD-9830-34FC1D5FDB70}"/>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295B5A92-14F6-478A-A99B-B0366C9A9501}"/>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71C1780C-2E5A-4085-AC1C-236E0917A5F5}"/>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01EF95C9-BB6B-4E01-942F-956D026608A8}"/>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27366E77-BC30-4FCF-9AE6-3749F5D8C4D5}"/>
              </a:ext>
            </a:extLst>
          </p:cNvPr>
          <p:cNvSpPr>
            <a:spLocks noGrp="1"/>
          </p:cNvSpPr>
          <p:nvPr>
            <p:ph type="sldNum" sz="quarter" idx="12"/>
          </p:nvPr>
        </p:nvSpPr>
        <p:spPr/>
        <p:txBody>
          <a:bodyPr/>
          <a:lstStyle/>
          <a:p>
            <a:fld id="{707EBC05-AD4A-43C3-A6DF-1409246104C0}" type="slidenum">
              <a:rPr lang="zh-TW" altLang="en-US" smtClean="0"/>
              <a:pPr/>
              <a:t>67</a:t>
            </a:fld>
            <a:endParaRPr lang="zh-TW" altLang="en-US" dirty="0"/>
          </a:p>
        </p:txBody>
      </p:sp>
    </p:spTree>
    <p:extLst>
      <p:ext uri="{BB962C8B-B14F-4D97-AF65-F5344CB8AC3E}">
        <p14:creationId xmlns:p14="http://schemas.microsoft.com/office/powerpoint/2010/main" val="154179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BE227C-2D0A-4A2E-A46A-D47EC0007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463" y="1672998"/>
            <a:ext cx="10263074" cy="4598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字方塊 7">
            <a:extLst>
              <a:ext uri="{FF2B5EF4-FFF2-40B4-BE49-F238E27FC236}">
                <a16:creationId xmlns:a16="http://schemas.microsoft.com/office/drawing/2014/main" id="{60722CF8-6897-4662-8F3F-4446CC3158C0}"/>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統計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顧客分析</a:t>
            </a:r>
          </a:p>
        </p:txBody>
      </p:sp>
      <p:grpSp>
        <p:nvGrpSpPr>
          <p:cNvPr id="5" name="群組 4">
            <a:extLst>
              <a:ext uri="{FF2B5EF4-FFF2-40B4-BE49-F238E27FC236}">
                <a16:creationId xmlns:a16="http://schemas.microsoft.com/office/drawing/2014/main" id="{5E90CC05-19C5-4DEF-A5CE-4B7F98691B43}"/>
              </a:ext>
            </a:extLst>
          </p:cNvPr>
          <p:cNvGrpSpPr/>
          <p:nvPr/>
        </p:nvGrpSpPr>
        <p:grpSpPr>
          <a:xfrm>
            <a:off x="6315613" y="261142"/>
            <a:ext cx="3552287" cy="683557"/>
            <a:chOff x="6315613" y="261142"/>
            <a:chExt cx="3552287" cy="683557"/>
          </a:xfrm>
        </p:grpSpPr>
        <p:sp>
          <p:nvSpPr>
            <p:cNvPr id="6" name="矩形: 圓角 5">
              <a:extLst>
                <a:ext uri="{FF2B5EF4-FFF2-40B4-BE49-F238E27FC236}">
                  <a16:creationId xmlns:a16="http://schemas.microsoft.com/office/drawing/2014/main" id="{BCB8F98E-658B-4323-A044-336AA20215B6}"/>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44A81AC4-9A97-4780-8503-8ABC7BC178EA}"/>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進度條">
              <a:extLst>
                <a:ext uri="{FF2B5EF4-FFF2-40B4-BE49-F238E27FC236}">
                  <a16:creationId xmlns:a16="http://schemas.microsoft.com/office/drawing/2014/main" id="{800348C7-12BB-4F60-9E8D-575AE96B81F8}"/>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a:extLst>
                <a:ext uri="{FF2B5EF4-FFF2-40B4-BE49-F238E27FC236}">
                  <a16:creationId xmlns:a16="http://schemas.microsoft.com/office/drawing/2014/main" id="{85B6B099-5F26-4417-B96C-7091075EFC56}"/>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FBE6E62E-30A2-4B7A-B21E-F9A8F6C443F9}"/>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0FDAA05C-490B-427C-A1D9-A65D32B650B6}"/>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B7672216-21E6-4E43-BD45-0CE41AFD6FBF}"/>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標題 5">
              <a:extLst>
                <a:ext uri="{FF2B5EF4-FFF2-40B4-BE49-F238E27FC236}">
                  <a16:creationId xmlns:a16="http://schemas.microsoft.com/office/drawing/2014/main" id="{B30B1069-F7EA-4E06-BD5E-D0D39B893F1B}"/>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5" name="標題 5">
              <a:extLst>
                <a:ext uri="{FF2B5EF4-FFF2-40B4-BE49-F238E27FC236}">
                  <a16:creationId xmlns:a16="http://schemas.microsoft.com/office/drawing/2014/main" id="{6EC240C6-10F5-4885-9C37-FD6B68750199}"/>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16" name="橢圓 15">
              <a:extLst>
                <a:ext uri="{FF2B5EF4-FFF2-40B4-BE49-F238E27FC236}">
                  <a16:creationId xmlns:a16="http://schemas.microsoft.com/office/drawing/2014/main" id="{250E1832-4F5B-48EE-AF01-427EA1D77E9D}"/>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橢圓 16">
              <a:extLst>
                <a:ext uri="{FF2B5EF4-FFF2-40B4-BE49-F238E27FC236}">
                  <a16:creationId xmlns:a16="http://schemas.microsoft.com/office/drawing/2014/main" id="{D651C27A-640E-48FE-B4FE-D4600BB1F50F}"/>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AAA4DB2-D968-4E75-A396-A6E53B546B07}"/>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0BD48E56-6773-4C0E-9364-BA727E015B68}"/>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E5EE88BE-61C5-49F1-B758-5091B3322B95}"/>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DE344B2D-6EA5-4012-8B66-7A1767268173}"/>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1CF8A33C-17F5-4799-8B29-459F4E302BA9}"/>
              </a:ext>
            </a:extLst>
          </p:cNvPr>
          <p:cNvSpPr>
            <a:spLocks noGrp="1"/>
          </p:cNvSpPr>
          <p:nvPr>
            <p:ph type="sldNum" sz="quarter" idx="12"/>
          </p:nvPr>
        </p:nvSpPr>
        <p:spPr/>
        <p:txBody>
          <a:bodyPr/>
          <a:lstStyle/>
          <a:p>
            <a:fld id="{707EBC05-AD4A-43C3-A6DF-1409246104C0}" type="slidenum">
              <a:rPr lang="zh-TW" altLang="en-US" smtClean="0"/>
              <a:pPr/>
              <a:t>68</a:t>
            </a:fld>
            <a:endParaRPr lang="zh-TW" altLang="en-US" dirty="0"/>
          </a:p>
        </p:txBody>
      </p:sp>
    </p:spTree>
    <p:extLst>
      <p:ext uri="{BB962C8B-B14F-4D97-AF65-F5344CB8AC3E}">
        <p14:creationId xmlns:p14="http://schemas.microsoft.com/office/powerpoint/2010/main" val="4286438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924740"/>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資料分析</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Data Analysis</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7" name="投影片編號版面配置區 6">
            <a:extLst>
              <a:ext uri="{FF2B5EF4-FFF2-40B4-BE49-F238E27FC236}">
                <a16:creationId xmlns:a16="http://schemas.microsoft.com/office/drawing/2014/main" id="{8FA2D30B-F5CA-465E-93A2-D4E4F848E58C}"/>
              </a:ext>
            </a:extLst>
          </p:cNvPr>
          <p:cNvSpPr>
            <a:spLocks noGrp="1"/>
          </p:cNvSpPr>
          <p:nvPr>
            <p:ph type="sldNum" sz="quarter" idx="12"/>
          </p:nvPr>
        </p:nvSpPr>
        <p:spPr/>
        <p:txBody>
          <a:bodyPr/>
          <a:lstStyle/>
          <a:p>
            <a:fld id="{AC24A62B-7E8F-4F0C-BD73-B02141D4C960}" type="slidenum">
              <a:rPr lang="zh-TW" altLang="en-US" smtClean="0"/>
              <a:t>69</a:t>
            </a:fld>
            <a:endParaRPr lang="zh-TW" altLang="en-US"/>
          </a:p>
        </p:txBody>
      </p:sp>
      <p:sp>
        <p:nvSpPr>
          <p:cNvPr id="10" name="文字方塊 9">
            <a:extLst>
              <a:ext uri="{FF2B5EF4-FFF2-40B4-BE49-F238E27FC236}">
                <a16:creationId xmlns:a16="http://schemas.microsoft.com/office/drawing/2014/main" id="{47D460AA-A899-4384-831A-558DC372235B}"/>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許維哲</a:t>
            </a:r>
          </a:p>
        </p:txBody>
      </p:sp>
      <p:sp>
        <p:nvSpPr>
          <p:cNvPr id="11" name="文字方塊 10">
            <a:extLst>
              <a:ext uri="{FF2B5EF4-FFF2-40B4-BE49-F238E27FC236}">
                <a16:creationId xmlns:a16="http://schemas.microsoft.com/office/drawing/2014/main" id="{94BD82C0-4CEA-49A8-A04B-C6516B8FCB64}"/>
              </a:ext>
            </a:extLst>
          </p:cNvPr>
          <p:cNvSpPr txBox="1"/>
          <p:nvPr/>
        </p:nvSpPr>
        <p:spPr>
          <a:xfrm>
            <a:off x="3346077" y="2992342"/>
            <a:ext cx="1338828" cy="369332"/>
          </a:xfrm>
          <a:prstGeom prst="rect">
            <a:avLst/>
          </a:prstGeom>
          <a:solidFill>
            <a:srgbClr val="333F50"/>
          </a:solidFill>
          <a:ln>
            <a:noFill/>
          </a:ln>
        </p:spPr>
        <p:txBody>
          <a:bodyPr wrap="none" rtlCol="0">
            <a:spAutoFit/>
          </a:bodyPr>
          <a:lstStyle>
            <a:defPPr>
              <a:defRPr lang="zh-TW"/>
            </a:defPPr>
            <a:lvl1pPr>
              <a:defRPr b="1">
                <a:solidFill>
                  <a:schemeClr val="bg1"/>
                </a:solidFill>
              </a:defRPr>
            </a:lvl1pPr>
          </a:lstStyle>
          <a:p>
            <a:r>
              <a:rPr lang="zh-TW" altLang="en-US" dirty="0"/>
              <a:t>購物籃分析</a:t>
            </a:r>
          </a:p>
        </p:txBody>
      </p:sp>
    </p:spTree>
    <p:extLst>
      <p:ext uri="{BB962C8B-B14F-4D97-AF65-F5344CB8AC3E}">
        <p14:creationId xmlns:p14="http://schemas.microsoft.com/office/powerpoint/2010/main" val="372170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F8BFBFE-B9C4-4CF0-8910-A4518CA4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6159" y="3330984"/>
            <a:ext cx="1200970" cy="631279"/>
          </a:xfrm>
          <a:prstGeom prst="rect">
            <a:avLst/>
          </a:prstGeom>
        </p:spPr>
      </p:pic>
      <p:sp>
        <p:nvSpPr>
          <p:cNvPr id="16" name="流程圖: 準備作業 15">
            <a:extLst>
              <a:ext uri="{FF2B5EF4-FFF2-40B4-BE49-F238E27FC236}">
                <a16:creationId xmlns:a16="http://schemas.microsoft.com/office/drawing/2014/main" id="{93ACFED7-2858-422A-B95F-8F52105D4591}"/>
              </a:ext>
            </a:extLst>
          </p:cNvPr>
          <p:cNvSpPr/>
          <p:nvPr/>
        </p:nvSpPr>
        <p:spPr>
          <a:xfrm>
            <a:off x="8007983" y="3185708"/>
            <a:ext cx="1462384" cy="921829"/>
          </a:xfrm>
          <a:prstGeom prst="flowChartPreparation">
            <a:avLst/>
          </a:prstGeom>
          <a:solidFill>
            <a:schemeClr val="bg1">
              <a:lumMod val="9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2F8C3895-AEEF-427F-90D0-E25E310AD326}"/>
              </a:ext>
            </a:extLst>
          </p:cNvPr>
          <p:cNvGrpSpPr/>
          <p:nvPr/>
        </p:nvGrpSpPr>
        <p:grpSpPr>
          <a:xfrm>
            <a:off x="8290920" y="3156448"/>
            <a:ext cx="947936" cy="806730"/>
            <a:chOff x="4877001" y="2780937"/>
            <a:chExt cx="1387244" cy="1012120"/>
          </a:xfrm>
        </p:grpSpPr>
        <p:pic>
          <p:nvPicPr>
            <p:cNvPr id="18" name="圖片 17">
              <a:extLst>
                <a:ext uri="{FF2B5EF4-FFF2-40B4-BE49-F238E27FC236}">
                  <a16:creationId xmlns:a16="http://schemas.microsoft.com/office/drawing/2014/main" id="{04FB73CD-DAA7-4D40-9A28-4B8B70B703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968" b="20175"/>
            <a:stretch/>
          </p:blipFill>
          <p:spPr>
            <a:xfrm>
              <a:off x="4877001" y="2780937"/>
              <a:ext cx="1260000" cy="791998"/>
            </a:xfrm>
            <a:prstGeom prst="rect">
              <a:avLst/>
            </a:prstGeom>
          </p:spPr>
        </p:pic>
        <p:pic>
          <p:nvPicPr>
            <p:cNvPr id="19" name="圖片 18">
              <a:extLst>
                <a:ext uri="{FF2B5EF4-FFF2-40B4-BE49-F238E27FC236}">
                  <a16:creationId xmlns:a16="http://schemas.microsoft.com/office/drawing/2014/main" id="{E1F3FA1A-6FFB-4E82-95D3-380B16463B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4245" y="3433057"/>
              <a:ext cx="360000" cy="360000"/>
            </a:xfrm>
            <a:prstGeom prst="rect">
              <a:avLst/>
            </a:prstGeom>
          </p:spPr>
        </p:pic>
      </p:grpSp>
      <p:pic>
        <p:nvPicPr>
          <p:cNvPr id="12" name="圖片 11">
            <a:extLst>
              <a:ext uri="{FF2B5EF4-FFF2-40B4-BE49-F238E27FC236}">
                <a16:creationId xmlns:a16="http://schemas.microsoft.com/office/drawing/2014/main" id="{8EBB1238-67CC-4244-9C5C-BDEB69FCAEFB}"/>
              </a:ext>
            </a:extLst>
          </p:cNvPr>
          <p:cNvPicPr>
            <a:picLocks noChangeAspect="1"/>
          </p:cNvPicPr>
          <p:nvPr/>
        </p:nvPicPr>
        <p:blipFill>
          <a:blip r:embed="rId6"/>
          <a:stretch>
            <a:fillRect/>
          </a:stretch>
        </p:blipFill>
        <p:spPr>
          <a:xfrm>
            <a:off x="2807267" y="1064313"/>
            <a:ext cx="2700000" cy="4802400"/>
          </a:xfrm>
          <a:prstGeom prst="rect">
            <a:avLst/>
          </a:prstGeom>
          <a:ln w="25400">
            <a:solidFill>
              <a:srgbClr val="0070C0"/>
            </a:solidFill>
          </a:ln>
        </p:spPr>
      </p:pic>
      <p:sp>
        <p:nvSpPr>
          <p:cNvPr id="20" name="文字方塊 19">
            <a:extLst>
              <a:ext uri="{FF2B5EF4-FFF2-40B4-BE49-F238E27FC236}">
                <a16:creationId xmlns:a16="http://schemas.microsoft.com/office/drawing/2014/main" id="{06F32565-69A7-4512-AD2B-291AB69EA752}"/>
              </a:ext>
            </a:extLst>
          </p:cNvPr>
          <p:cNvSpPr txBox="1"/>
          <p:nvPr/>
        </p:nvSpPr>
        <p:spPr>
          <a:xfrm>
            <a:off x="471318" y="324642"/>
            <a:ext cx="1620957" cy="523220"/>
          </a:xfrm>
          <a:prstGeom prst="rect">
            <a:avLst/>
          </a:prstGeom>
          <a:noFill/>
        </p:spPr>
        <p:txBody>
          <a:bodyPr wrap="none" rtlCol="0">
            <a:spAutoFit/>
          </a:bodyPr>
          <a:lstStyle/>
          <a:p>
            <a:r>
              <a:rPr lang="zh-TW" altLang="en-US" sz="2800" b="1" dirty="0">
                <a:solidFill>
                  <a:srgbClr val="333F50"/>
                </a:solidFill>
                <a:latin typeface="微軟正黑體" panose="020B0604030504040204" pitchFamily="34" charset="-120"/>
                <a:ea typeface="微軟正黑體" panose="020B0604030504040204" pitchFamily="34" charset="-120"/>
              </a:rPr>
              <a:t>會員註冊</a:t>
            </a:r>
          </a:p>
        </p:txBody>
      </p:sp>
      <p:cxnSp>
        <p:nvCxnSpPr>
          <p:cNvPr id="22" name="直線單箭頭接點 21">
            <a:extLst>
              <a:ext uri="{FF2B5EF4-FFF2-40B4-BE49-F238E27FC236}">
                <a16:creationId xmlns:a16="http://schemas.microsoft.com/office/drawing/2014/main" id="{72E256C2-E852-43F0-BF9E-00A7D98DB527}"/>
              </a:ext>
            </a:extLst>
          </p:cNvPr>
          <p:cNvCxnSpPr>
            <a:cxnSpLocks/>
          </p:cNvCxnSpPr>
          <p:nvPr/>
        </p:nvCxnSpPr>
        <p:spPr>
          <a:xfrm>
            <a:off x="5790980" y="3647205"/>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23" name="直線單箭頭接點 22">
            <a:extLst>
              <a:ext uri="{FF2B5EF4-FFF2-40B4-BE49-F238E27FC236}">
                <a16:creationId xmlns:a16="http://schemas.microsoft.com/office/drawing/2014/main" id="{15B1BD3A-DB84-4059-9E83-51E33D72C6D9}"/>
              </a:ext>
            </a:extLst>
          </p:cNvPr>
          <p:cNvCxnSpPr>
            <a:cxnSpLocks/>
          </p:cNvCxnSpPr>
          <p:nvPr/>
        </p:nvCxnSpPr>
        <p:spPr>
          <a:xfrm>
            <a:off x="7525438" y="3647205"/>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5" name="群組 4">
            <a:extLst>
              <a:ext uri="{FF2B5EF4-FFF2-40B4-BE49-F238E27FC236}">
                <a16:creationId xmlns:a16="http://schemas.microsoft.com/office/drawing/2014/main" id="{6C0A0ED6-2F1B-4F53-A197-B2002772D580}"/>
              </a:ext>
            </a:extLst>
          </p:cNvPr>
          <p:cNvGrpSpPr/>
          <p:nvPr/>
        </p:nvGrpSpPr>
        <p:grpSpPr>
          <a:xfrm>
            <a:off x="6050113" y="261142"/>
            <a:ext cx="3817787" cy="619904"/>
            <a:chOff x="6050113" y="261142"/>
            <a:chExt cx="3817787" cy="619904"/>
          </a:xfrm>
        </p:grpSpPr>
        <p:sp>
          <p:nvSpPr>
            <p:cNvPr id="11" name="矩形: 圓角 10">
              <a:extLst>
                <a:ext uri="{FF2B5EF4-FFF2-40B4-BE49-F238E27FC236}">
                  <a16:creationId xmlns:a16="http://schemas.microsoft.com/office/drawing/2014/main" id="{D5854602-A9BB-471B-9108-47709DFBD60B}"/>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30AF80B-FB4F-4BBD-926F-2D582C5B7757}"/>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進度條">
              <a:extLst>
                <a:ext uri="{FF2B5EF4-FFF2-40B4-BE49-F238E27FC236}">
                  <a16:creationId xmlns:a16="http://schemas.microsoft.com/office/drawing/2014/main" id="{4F9634FB-955B-4C4C-A08D-4A98A2509DB8}"/>
                </a:ext>
              </a:extLst>
            </p:cNvPr>
            <p:cNvSpPr/>
            <p:nvPr/>
          </p:nvSpPr>
          <p:spPr>
            <a:xfrm>
              <a:off x="6659342" y="473427"/>
              <a:ext cx="208183" cy="45719"/>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188999FE-44A8-456F-9323-4C3DE8F9B885}"/>
                </a:ext>
              </a:extLst>
            </p:cNvPr>
            <p:cNvSpPr/>
            <p:nvPr/>
          </p:nvSpPr>
          <p:spPr>
            <a:xfrm>
              <a:off x="650142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A34BC6D9-153E-4863-B86A-3F00A429B1FD}"/>
                </a:ext>
              </a:extLst>
            </p:cNvPr>
            <p:cNvSpPr/>
            <p:nvPr/>
          </p:nvSpPr>
          <p:spPr>
            <a:xfrm>
              <a:off x="696357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033B0AB7-67A1-4E48-B753-AC32E686D8B6}"/>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81275F79-14AA-4DC7-ACC7-C6984E429E34}"/>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E8010F7D-48DD-4F1C-AC6B-E0ADD892DD4F}"/>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1AFEAFF2-F10C-44BC-A8E1-232B4553A1D0}"/>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75C17F01-91EE-4FCF-B7D3-6935F7FB1F15}"/>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548955FB-9525-4547-ABD6-D9C88D488A41}"/>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3997A0E4-302A-4AAB-A59E-7C9349DA2B2C}"/>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853BC7F5-CCA9-4A32-BBA2-903B218D9FD4}"/>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標題 5">
              <a:extLst>
                <a:ext uri="{FF2B5EF4-FFF2-40B4-BE49-F238E27FC236}">
                  <a16:creationId xmlns:a16="http://schemas.microsoft.com/office/drawing/2014/main" id="{0A2AF662-B20A-4C31-BAE7-C86580805256}"/>
                </a:ext>
              </a:extLst>
            </p:cNvPr>
            <p:cNvSpPr txBox="1">
              <a:spLocks/>
            </p:cNvSpPr>
            <p:nvPr/>
          </p:nvSpPr>
          <p:spPr>
            <a:xfrm>
              <a:off x="605011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01</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3" name="標題 5">
              <a:extLst>
                <a:ext uri="{FF2B5EF4-FFF2-40B4-BE49-F238E27FC236}">
                  <a16:creationId xmlns:a16="http://schemas.microsoft.com/office/drawing/2014/main" id="{1EF056E4-D8CE-4B61-86CD-3130DB5FDCDD}"/>
                </a:ext>
              </a:extLst>
            </p:cNvPr>
            <p:cNvSpPr txBox="1">
              <a:spLocks/>
            </p:cNvSpPr>
            <p:nvPr/>
          </p:nvSpPr>
          <p:spPr>
            <a:xfrm>
              <a:off x="6290512" y="616846"/>
              <a:ext cx="747171" cy="264200"/>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顧客端</a:t>
              </a:r>
            </a:p>
          </p:txBody>
        </p:sp>
      </p:grpSp>
      <p:sp>
        <p:nvSpPr>
          <p:cNvPr id="6" name="投影片編號版面配置區 5">
            <a:extLst>
              <a:ext uri="{FF2B5EF4-FFF2-40B4-BE49-F238E27FC236}">
                <a16:creationId xmlns:a16="http://schemas.microsoft.com/office/drawing/2014/main" id="{04866A8D-DD6B-4CAA-8F35-C87E2B8E3C58}"/>
              </a:ext>
            </a:extLst>
          </p:cNvPr>
          <p:cNvSpPr>
            <a:spLocks noGrp="1"/>
          </p:cNvSpPr>
          <p:nvPr>
            <p:ph type="sldNum" sz="quarter" idx="12"/>
          </p:nvPr>
        </p:nvSpPr>
        <p:spPr>
          <a:xfrm>
            <a:off x="9427534" y="6525104"/>
            <a:ext cx="2743200" cy="365125"/>
          </a:xfrm>
        </p:spPr>
        <p:txBody>
          <a:bodyPr/>
          <a:lstStyle/>
          <a:p>
            <a:fld id="{707EBC05-AD4A-43C3-A6DF-1409246104C0}" type="slidenum">
              <a:rPr lang="zh-TW" altLang="en-US" smtClean="0"/>
              <a:pPr/>
              <a:t>7</a:t>
            </a:fld>
            <a:endParaRPr lang="zh-TW" altLang="en-US" dirty="0"/>
          </a:p>
        </p:txBody>
      </p:sp>
    </p:spTree>
    <p:extLst>
      <p:ext uri="{BB962C8B-B14F-4D97-AF65-F5344CB8AC3E}">
        <p14:creationId xmlns:p14="http://schemas.microsoft.com/office/powerpoint/2010/main" val="3647054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oogle Shape;74;p2">
            <a:extLst>
              <a:ext uri="{FF2B5EF4-FFF2-40B4-BE49-F238E27FC236}">
                <a16:creationId xmlns:a16="http://schemas.microsoft.com/office/drawing/2014/main" id="{EFA1068D-7422-4488-A439-CDB9FCE6F2BF}"/>
              </a:ext>
            </a:extLst>
          </p:cNvPr>
          <p:cNvGraphicFramePr/>
          <p:nvPr>
            <p:extLst>
              <p:ext uri="{D42A27DB-BD31-4B8C-83A1-F6EECF244321}">
                <p14:modId xmlns:p14="http://schemas.microsoft.com/office/powerpoint/2010/main" val="17879075"/>
              </p:ext>
            </p:extLst>
          </p:nvPr>
        </p:nvGraphicFramePr>
        <p:xfrm>
          <a:off x="609600" y="1984592"/>
          <a:ext cx="7272403" cy="3908211"/>
        </p:xfrm>
        <a:graphic>
          <a:graphicData uri="http://schemas.openxmlformats.org/drawingml/2006/table">
            <a:tbl>
              <a:tblPr>
                <a:noFill/>
              </a:tblPr>
              <a:tblGrid>
                <a:gridCol w="1755650">
                  <a:extLst>
                    <a:ext uri="{9D8B030D-6E8A-4147-A177-3AD203B41FA5}">
                      <a16:colId xmlns:a16="http://schemas.microsoft.com/office/drawing/2014/main" val="20000"/>
                    </a:ext>
                  </a:extLst>
                </a:gridCol>
                <a:gridCol w="1613236">
                  <a:extLst>
                    <a:ext uri="{9D8B030D-6E8A-4147-A177-3AD203B41FA5}">
                      <a16:colId xmlns:a16="http://schemas.microsoft.com/office/drawing/2014/main" val="20001"/>
                    </a:ext>
                  </a:extLst>
                </a:gridCol>
                <a:gridCol w="1267249">
                  <a:extLst>
                    <a:ext uri="{9D8B030D-6E8A-4147-A177-3AD203B41FA5}">
                      <a16:colId xmlns:a16="http://schemas.microsoft.com/office/drawing/2014/main" val="20002"/>
                    </a:ext>
                  </a:extLst>
                </a:gridCol>
                <a:gridCol w="1412893">
                  <a:extLst>
                    <a:ext uri="{9D8B030D-6E8A-4147-A177-3AD203B41FA5}">
                      <a16:colId xmlns:a16="http://schemas.microsoft.com/office/drawing/2014/main" val="20003"/>
                    </a:ext>
                  </a:extLst>
                </a:gridCol>
                <a:gridCol w="1223375">
                  <a:extLst>
                    <a:ext uri="{9D8B030D-6E8A-4147-A177-3AD203B41FA5}">
                      <a16:colId xmlns:a16="http://schemas.microsoft.com/office/drawing/2014/main" val="20004"/>
                    </a:ext>
                  </a:extLst>
                </a:gridCol>
              </a:tblGrid>
              <a:tr h="494137">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dirty="0">
                          <a:solidFill>
                            <a:srgbClr val="333F50"/>
                          </a:solidFill>
                          <a:latin typeface="微軟正黑體" panose="020B0604030504040204" pitchFamily="34" charset="-120"/>
                          <a:ea typeface="微軟正黑體" panose="020B0604030504040204" pitchFamily="34" charset="-120"/>
                        </a:rPr>
                        <a:t>商品名稱</a:t>
                      </a:r>
                      <a:endParaRPr sz="1400" b="1" u="none" strike="noStrike" cap="none" dirty="0">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dirty="0">
                          <a:solidFill>
                            <a:srgbClr val="333F50"/>
                          </a:solidFill>
                          <a:latin typeface="微軟正黑體" panose="020B0604030504040204" pitchFamily="34" charset="-120"/>
                          <a:ea typeface="微軟正黑體" panose="020B0604030504040204" pitchFamily="34" charset="-120"/>
                        </a:rPr>
                        <a:t>商品名稱</a:t>
                      </a:r>
                      <a:endParaRPr sz="1400" b="1" u="none" strike="noStrike" cap="none" dirty="0">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dirty="0">
                          <a:solidFill>
                            <a:srgbClr val="333F50"/>
                          </a:solidFill>
                          <a:latin typeface="微軟正黑體" panose="020B0604030504040204" pitchFamily="34" charset="-120"/>
                          <a:ea typeface="微軟正黑體" panose="020B0604030504040204" pitchFamily="34" charset="-120"/>
                        </a:rPr>
                        <a:t>support</a:t>
                      </a:r>
                      <a:endParaRPr sz="1400" b="1" u="none" strike="noStrike" cap="none" dirty="0">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dirty="0">
                          <a:solidFill>
                            <a:srgbClr val="333F50"/>
                          </a:solidFill>
                          <a:latin typeface="微軟正黑體" panose="020B0604030504040204" pitchFamily="34" charset="-120"/>
                          <a:ea typeface="微軟正黑體" panose="020B0604030504040204" pitchFamily="34" charset="-120"/>
                        </a:rPr>
                        <a:t>confidence</a:t>
                      </a:r>
                      <a:endParaRPr sz="1400" b="1" u="none" strike="noStrike" cap="none" dirty="0">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dirty="0">
                          <a:solidFill>
                            <a:srgbClr val="333F50"/>
                          </a:solidFill>
                          <a:latin typeface="微軟正黑體" panose="020B0604030504040204" pitchFamily="34" charset="-120"/>
                          <a:ea typeface="微軟正黑體" panose="020B0604030504040204" pitchFamily="34" charset="-120"/>
                        </a:rPr>
                        <a:t>lift</a:t>
                      </a:r>
                      <a:endParaRPr sz="1400" b="1" u="none" strike="noStrike" cap="none" dirty="0">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9D6AF"/>
                    </a:solidFill>
                  </a:tcPr>
                </a:tc>
                <a:extLst>
                  <a:ext uri="{0D108BD9-81ED-4DB2-BD59-A6C34878D82A}">
                    <a16:rowId xmlns:a16="http://schemas.microsoft.com/office/drawing/2014/main" val="10000"/>
                  </a:ext>
                </a:extLst>
              </a:tr>
              <a:tr h="494137">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義大利麵醬</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義大利麵</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0.03</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0.54</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dirty="0">
                          <a:solidFill>
                            <a:srgbClr val="333F50"/>
                          </a:solidFill>
                          <a:latin typeface="微軟正黑體" panose="020B0604030504040204" pitchFamily="34" charset="-120"/>
                          <a:ea typeface="微軟正黑體" panose="020B0604030504040204" pitchFamily="34" charset="-120"/>
                        </a:rPr>
                        <a:t>8.13</a:t>
                      </a:r>
                      <a:endParaRPr sz="1400" b="1" u="none" strike="noStrike" cap="none" dirty="0">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4137">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義大利麵</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義大利麵醬</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0.03</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0.46</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8.13</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4137">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起司</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熟食肉</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0.03</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0.63</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7.67</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4137">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dirty="0">
                          <a:solidFill>
                            <a:srgbClr val="333F50"/>
                          </a:solidFill>
                          <a:latin typeface="微軟正黑體" panose="020B0604030504040204" pitchFamily="34" charset="-120"/>
                          <a:ea typeface="微軟正黑體" panose="020B0604030504040204" pitchFamily="34" charset="-120"/>
                        </a:rPr>
                        <a:t>熟食肉</a:t>
                      </a:r>
                      <a:endParaRPr sz="1400" b="1" u="none" strike="noStrike" cap="none" dirty="0">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起司</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0.03</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0.42</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7.67</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18763">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起司、奶製類產品</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dirty="0">
                          <a:solidFill>
                            <a:srgbClr val="333F50"/>
                          </a:solidFill>
                          <a:latin typeface="微軟正黑體" panose="020B0604030504040204" pitchFamily="34" charset="-120"/>
                          <a:ea typeface="微軟正黑體" panose="020B0604030504040204" pitchFamily="34" charset="-120"/>
                        </a:rPr>
                        <a:t>麵包</a:t>
                      </a:r>
                      <a:endParaRPr sz="1400" b="1" u="none" strike="noStrike" cap="none" dirty="0">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0.03</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0.25</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3.65</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718763">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麵包</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起司、奶製類產品</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0.03</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a:solidFill>
                            <a:srgbClr val="333F50"/>
                          </a:solidFill>
                          <a:latin typeface="微軟正黑體" panose="020B0604030504040204" pitchFamily="34" charset="-120"/>
                          <a:ea typeface="微軟正黑體" panose="020B0604030504040204" pitchFamily="34" charset="-120"/>
                        </a:rPr>
                        <a:t>0.43</a:t>
                      </a:r>
                      <a:endParaRPr sz="1400" b="1" u="none" strike="noStrike" cap="none">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zh-TW" sz="1400" b="1" u="none" strike="noStrike" cap="none" dirty="0">
                          <a:solidFill>
                            <a:srgbClr val="333F50"/>
                          </a:solidFill>
                          <a:latin typeface="微軟正黑體" panose="020B0604030504040204" pitchFamily="34" charset="-120"/>
                          <a:ea typeface="微軟正黑體" panose="020B0604030504040204" pitchFamily="34" charset="-120"/>
                        </a:rPr>
                        <a:t>3.65</a:t>
                      </a:r>
                      <a:endParaRPr sz="1400" b="1" u="none" strike="noStrike" cap="none" dirty="0">
                        <a:solidFill>
                          <a:srgbClr val="333F50"/>
                        </a:solidFill>
                        <a:latin typeface="微軟正黑體" panose="020B0604030504040204" pitchFamily="34" charset="-120"/>
                        <a:ea typeface="微軟正黑體" panose="020B0604030504040204" pitchFamily="34" charset="-120"/>
                      </a:endParaRPr>
                    </a:p>
                  </a:txBody>
                  <a:tcPr marL="91425" marR="91425" marT="91425" marB="914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 name="Google Shape;76;p2">
            <a:extLst>
              <a:ext uri="{FF2B5EF4-FFF2-40B4-BE49-F238E27FC236}">
                <a16:creationId xmlns:a16="http://schemas.microsoft.com/office/drawing/2014/main" id="{467DE392-1003-43B7-880C-BD041B55BC4A}"/>
              </a:ext>
            </a:extLst>
          </p:cNvPr>
          <p:cNvSpPr txBox="1"/>
          <p:nvPr/>
        </p:nvSpPr>
        <p:spPr>
          <a:xfrm>
            <a:off x="8675745" y="2884282"/>
            <a:ext cx="3153398" cy="129263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zh-TW" sz="2400"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調整商品位置</a:t>
            </a:r>
            <a:endParaRPr sz="2400"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zh-TW" sz="2400"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規劃商品組合促銷</a:t>
            </a:r>
            <a:endParaRPr sz="2400"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zh-TW" sz="2400"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規劃商品折扣</a:t>
            </a:r>
            <a:endParaRPr sz="2400"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p:txBody>
      </p:sp>
      <p:sp>
        <p:nvSpPr>
          <p:cNvPr id="8" name="Google Shape;77;p2">
            <a:extLst>
              <a:ext uri="{FF2B5EF4-FFF2-40B4-BE49-F238E27FC236}">
                <a16:creationId xmlns:a16="http://schemas.microsoft.com/office/drawing/2014/main" id="{7689CFED-75E0-4B04-8D9C-8B59766B0038}"/>
              </a:ext>
            </a:extLst>
          </p:cNvPr>
          <p:cNvSpPr/>
          <p:nvPr/>
        </p:nvSpPr>
        <p:spPr>
          <a:xfrm>
            <a:off x="609600" y="2536506"/>
            <a:ext cx="7272402" cy="892494"/>
          </a:xfrm>
          <a:prstGeom prst="rect">
            <a:avLst/>
          </a:prstGeom>
          <a:noFill/>
          <a:ln w="38100" cap="flat" cmpd="sng">
            <a:solidFill>
              <a:srgbClr val="FFC000"/>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mn-ea"/>
              <a:cs typeface="Calibri"/>
              <a:sym typeface="Calibri"/>
            </a:endParaRPr>
          </a:p>
        </p:txBody>
      </p:sp>
      <p:sp>
        <p:nvSpPr>
          <p:cNvPr id="9" name="Google Shape;78;p2">
            <a:extLst>
              <a:ext uri="{FF2B5EF4-FFF2-40B4-BE49-F238E27FC236}">
                <a16:creationId xmlns:a16="http://schemas.microsoft.com/office/drawing/2014/main" id="{44DCB208-37BB-41B7-9B2B-07EAD073AD72}"/>
              </a:ext>
            </a:extLst>
          </p:cNvPr>
          <p:cNvSpPr/>
          <p:nvPr/>
        </p:nvSpPr>
        <p:spPr>
          <a:xfrm>
            <a:off x="8056768" y="3348450"/>
            <a:ext cx="720577" cy="457800"/>
          </a:xfrm>
          <a:prstGeom prst="rightArrow">
            <a:avLst>
              <a:gd name="adj1" fmla="val 56341"/>
              <a:gd name="adj2" fmla="val 53171"/>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mn-ea"/>
              <a:cs typeface="Calibri"/>
              <a:sym typeface="Calibri"/>
            </a:endParaRPr>
          </a:p>
        </p:txBody>
      </p:sp>
      <p:sp>
        <p:nvSpPr>
          <p:cNvPr id="16" name="文字方塊 15">
            <a:extLst>
              <a:ext uri="{FF2B5EF4-FFF2-40B4-BE49-F238E27FC236}">
                <a16:creationId xmlns:a16="http://schemas.microsoft.com/office/drawing/2014/main" id="{40C8CA90-4CF5-4F3F-8BF5-713B80F6C10A}"/>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關聯性分析</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購物籃分析</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7" name="內容版面配置區 2">
            <a:extLst>
              <a:ext uri="{FF2B5EF4-FFF2-40B4-BE49-F238E27FC236}">
                <a16:creationId xmlns:a16="http://schemas.microsoft.com/office/drawing/2014/main" id="{0DF0B0DD-178A-4EAF-B0FE-52F05BEA07B5}"/>
              </a:ext>
            </a:extLst>
          </p:cNvPr>
          <p:cNvSpPr txBox="1">
            <a:spLocks/>
          </p:cNvSpPr>
          <p:nvPr/>
        </p:nvSpPr>
        <p:spPr>
          <a:xfrm>
            <a:off x="479094" y="1092098"/>
            <a:ext cx="9129362" cy="892494"/>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zh-TW" altLang="en-US" sz="2000" b="1" dirty="0">
                <a:solidFill>
                  <a:srgbClr val="333F50"/>
                </a:solidFill>
                <a:latin typeface="微軟正黑體" panose="020B0604030504040204" pitchFamily="34" charset="-120"/>
                <a:ea typeface="微軟正黑體" panose="020B0604030504040204" pitchFamily="34" charset="-120"/>
              </a:rPr>
              <a:t>透過歷史交易資料找出商品與商品之間的關聯性</a:t>
            </a:r>
            <a:endParaRPr lang="en-US" altLang="zh-TW" sz="2000" b="1" dirty="0">
              <a:solidFill>
                <a:srgbClr val="333F50"/>
              </a:solidFill>
              <a:latin typeface="微軟正黑體" panose="020B0604030504040204" pitchFamily="34" charset="-120"/>
              <a:ea typeface="微軟正黑體" panose="020B0604030504040204" pitchFamily="34" charset="-120"/>
            </a:endParaRPr>
          </a:p>
          <a:p>
            <a:pPr marL="0" indent="0">
              <a:spcBef>
                <a:spcPts val="6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採用</a:t>
            </a:r>
            <a:r>
              <a:rPr lang="en-US" altLang="zh-TW" sz="2000" b="1"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rPr>
              <a:t>Apriori</a:t>
            </a: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演算法進行分析</a:t>
            </a:r>
          </a:p>
          <a:p>
            <a:pPr marL="0" indent="0">
              <a:spcBef>
                <a:spcPts val="0"/>
              </a:spcBef>
              <a:buFont typeface="Arial" panose="020B0604020202020204" pitchFamily="34" charset="0"/>
              <a:buNone/>
            </a:pPr>
            <a:endParaRPr lang="zh-TW" altLang="en-US" sz="2000" b="1" dirty="0">
              <a:solidFill>
                <a:srgbClr val="333F50"/>
              </a:solidFill>
              <a:latin typeface="微軟正黑體" panose="020B0604030504040204" pitchFamily="34" charset="-120"/>
              <a:ea typeface="微軟正黑體" panose="020B0604030504040204" pitchFamily="34" charset="-120"/>
            </a:endParaRPr>
          </a:p>
        </p:txBody>
      </p:sp>
      <p:grpSp>
        <p:nvGrpSpPr>
          <p:cNvPr id="10" name="群組 9">
            <a:extLst>
              <a:ext uri="{FF2B5EF4-FFF2-40B4-BE49-F238E27FC236}">
                <a16:creationId xmlns:a16="http://schemas.microsoft.com/office/drawing/2014/main" id="{F87165DD-92D2-4A4E-AF3E-E386B885F00D}"/>
              </a:ext>
            </a:extLst>
          </p:cNvPr>
          <p:cNvGrpSpPr/>
          <p:nvPr/>
        </p:nvGrpSpPr>
        <p:grpSpPr>
          <a:xfrm>
            <a:off x="6315613" y="261142"/>
            <a:ext cx="3552287" cy="683557"/>
            <a:chOff x="6315613" y="261142"/>
            <a:chExt cx="3552287" cy="683557"/>
          </a:xfrm>
        </p:grpSpPr>
        <p:sp>
          <p:nvSpPr>
            <p:cNvPr id="11" name="矩形: 圓角 10">
              <a:extLst>
                <a:ext uri="{FF2B5EF4-FFF2-40B4-BE49-F238E27FC236}">
                  <a16:creationId xmlns:a16="http://schemas.microsoft.com/office/drawing/2014/main" id="{D5F72044-F0EF-46FD-8F7F-638E06BC984A}"/>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7C8BB7F-BFC9-4ECE-888B-9C1626BDD688}"/>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進度條">
              <a:extLst>
                <a:ext uri="{FF2B5EF4-FFF2-40B4-BE49-F238E27FC236}">
                  <a16:creationId xmlns:a16="http://schemas.microsoft.com/office/drawing/2014/main" id="{EED14846-D25E-4B63-A766-4426D48BB39B}"/>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7613CE59-B37F-47BC-BC87-6BC667CCA1A4}"/>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C83CBD00-9805-4A15-807A-370FC936974D}"/>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0F48625B-BF92-4857-80B6-5B191814DE3D}"/>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02635611-4BED-46DE-B1F4-73580BA6311B}"/>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標題 5">
              <a:extLst>
                <a:ext uri="{FF2B5EF4-FFF2-40B4-BE49-F238E27FC236}">
                  <a16:creationId xmlns:a16="http://schemas.microsoft.com/office/drawing/2014/main" id="{25BAACFD-C6B2-4305-BC82-D75D50A39776}"/>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1" name="標題 5">
              <a:extLst>
                <a:ext uri="{FF2B5EF4-FFF2-40B4-BE49-F238E27FC236}">
                  <a16:creationId xmlns:a16="http://schemas.microsoft.com/office/drawing/2014/main" id="{2BFE6E10-3D1C-4DCB-AD1A-EC770286208E}"/>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22" name="橢圓 21">
              <a:extLst>
                <a:ext uri="{FF2B5EF4-FFF2-40B4-BE49-F238E27FC236}">
                  <a16:creationId xmlns:a16="http://schemas.microsoft.com/office/drawing/2014/main" id="{EEE37285-93B1-4257-B918-2DDDD11BF26E}"/>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a:extLst>
                <a:ext uri="{FF2B5EF4-FFF2-40B4-BE49-F238E27FC236}">
                  <a16:creationId xmlns:a16="http://schemas.microsoft.com/office/drawing/2014/main" id="{CA2E6D23-403C-4EC3-A073-2CFECAC5BC26}"/>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6D4DCB8E-9E82-4538-AF31-11E98D956B00}"/>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93AA346C-C9E4-4AEA-8A46-CA0DAE9EDC06}"/>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E3238D61-0CBF-4CEC-B5B4-B47A7AFB5A51}"/>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96E1F46B-64AC-43F3-B4DB-CED56E23E264}"/>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C6A5B1D3-F417-41E6-9AA6-CE8EEC489ACF}"/>
              </a:ext>
            </a:extLst>
          </p:cNvPr>
          <p:cNvSpPr>
            <a:spLocks noGrp="1"/>
          </p:cNvSpPr>
          <p:nvPr>
            <p:ph type="sldNum" sz="quarter" idx="12"/>
          </p:nvPr>
        </p:nvSpPr>
        <p:spPr/>
        <p:txBody>
          <a:bodyPr/>
          <a:lstStyle/>
          <a:p>
            <a:fld id="{707EBC05-AD4A-43C3-A6DF-1409246104C0}" type="slidenum">
              <a:rPr lang="zh-TW" altLang="en-US" smtClean="0"/>
              <a:pPr/>
              <a:t>70</a:t>
            </a:fld>
            <a:endParaRPr lang="zh-TW" altLang="en-US" dirty="0"/>
          </a:p>
        </p:txBody>
      </p:sp>
    </p:spTree>
    <p:extLst>
      <p:ext uri="{BB962C8B-B14F-4D97-AF65-F5344CB8AC3E}">
        <p14:creationId xmlns:p14="http://schemas.microsoft.com/office/powerpoint/2010/main" val="1924092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924740"/>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資料分析</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Data Analysis</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7" name="投影片編號版面配置區 6">
            <a:extLst>
              <a:ext uri="{FF2B5EF4-FFF2-40B4-BE49-F238E27FC236}">
                <a16:creationId xmlns:a16="http://schemas.microsoft.com/office/drawing/2014/main" id="{C3B35F7E-A320-4EBB-B286-4DEB3CF3AFC9}"/>
              </a:ext>
            </a:extLst>
          </p:cNvPr>
          <p:cNvSpPr>
            <a:spLocks noGrp="1"/>
          </p:cNvSpPr>
          <p:nvPr>
            <p:ph type="sldNum" sz="quarter" idx="12"/>
          </p:nvPr>
        </p:nvSpPr>
        <p:spPr/>
        <p:txBody>
          <a:bodyPr/>
          <a:lstStyle/>
          <a:p>
            <a:fld id="{AC24A62B-7E8F-4F0C-BD73-B02141D4C960}" type="slidenum">
              <a:rPr lang="zh-TW" altLang="en-US" smtClean="0"/>
              <a:t>71</a:t>
            </a:fld>
            <a:endParaRPr lang="zh-TW" altLang="en-US"/>
          </a:p>
        </p:txBody>
      </p:sp>
      <p:sp>
        <p:nvSpPr>
          <p:cNvPr id="10" name="文字方塊 9">
            <a:extLst>
              <a:ext uri="{FF2B5EF4-FFF2-40B4-BE49-F238E27FC236}">
                <a16:creationId xmlns:a16="http://schemas.microsoft.com/office/drawing/2014/main" id="{F8F4B45D-1004-4493-BB17-602B51F3E434}"/>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林芷如</a:t>
            </a:r>
          </a:p>
        </p:txBody>
      </p:sp>
      <p:sp>
        <p:nvSpPr>
          <p:cNvPr id="11" name="文字方塊 10">
            <a:extLst>
              <a:ext uri="{FF2B5EF4-FFF2-40B4-BE49-F238E27FC236}">
                <a16:creationId xmlns:a16="http://schemas.microsoft.com/office/drawing/2014/main" id="{89A9A62E-12CD-4614-8D16-B867EF736413}"/>
              </a:ext>
            </a:extLst>
          </p:cNvPr>
          <p:cNvSpPr txBox="1"/>
          <p:nvPr/>
        </p:nvSpPr>
        <p:spPr>
          <a:xfrm>
            <a:off x="3336552" y="2993769"/>
            <a:ext cx="2108269" cy="369332"/>
          </a:xfrm>
          <a:prstGeom prst="rect">
            <a:avLst/>
          </a:prstGeom>
          <a:solidFill>
            <a:srgbClr val="333F50"/>
          </a:solidFill>
          <a:ln>
            <a:noFill/>
          </a:ln>
        </p:spPr>
        <p:txBody>
          <a:bodyPr wrap="none" rtlCol="0">
            <a:spAutoFit/>
          </a:bodyPr>
          <a:lstStyle>
            <a:defPPr>
              <a:defRPr lang="zh-TW"/>
            </a:defPPr>
            <a:lvl1pPr>
              <a:defRPr b="1">
                <a:solidFill>
                  <a:schemeClr val="bg1"/>
                </a:solidFill>
              </a:defRPr>
            </a:lvl1pPr>
          </a:lstStyle>
          <a:p>
            <a:r>
              <a:rPr lang="zh-TW" altLang="en-US" dirty="0"/>
              <a:t>推薦模型</a:t>
            </a:r>
            <a:r>
              <a:rPr lang="en-US" altLang="zh-TW" dirty="0"/>
              <a:t>-</a:t>
            </a:r>
            <a:r>
              <a:rPr lang="zh-TW" altLang="en-US" dirty="0"/>
              <a:t>協同過濾</a:t>
            </a:r>
          </a:p>
        </p:txBody>
      </p:sp>
    </p:spTree>
    <p:extLst>
      <p:ext uri="{BB962C8B-B14F-4D97-AF65-F5344CB8AC3E}">
        <p14:creationId xmlns:p14="http://schemas.microsoft.com/office/powerpoint/2010/main" val="30453579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EBA9739F-FC70-403A-BA99-BA1FC2D12D41}"/>
              </a:ext>
            </a:extLst>
          </p:cNvPr>
          <p:cNvGrpSpPr/>
          <p:nvPr/>
        </p:nvGrpSpPr>
        <p:grpSpPr>
          <a:xfrm>
            <a:off x="583010" y="3503103"/>
            <a:ext cx="4079579" cy="2663809"/>
            <a:chOff x="209423" y="2824275"/>
            <a:chExt cx="4601563" cy="3310834"/>
          </a:xfrm>
        </p:grpSpPr>
        <p:pic>
          <p:nvPicPr>
            <p:cNvPr id="6" name="Picture 1">
              <a:extLst>
                <a:ext uri="{FF2B5EF4-FFF2-40B4-BE49-F238E27FC236}">
                  <a16:creationId xmlns:a16="http://schemas.microsoft.com/office/drawing/2014/main" id="{F809DE6F-CF66-4416-8D8E-D788A3A85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85" y="2824275"/>
              <a:ext cx="3959839" cy="278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297DD1FB-5082-4FA7-9241-6C5E10AB3089}"/>
                </a:ext>
              </a:extLst>
            </p:cNvPr>
            <p:cNvSpPr/>
            <p:nvPr/>
          </p:nvSpPr>
          <p:spPr>
            <a:xfrm>
              <a:off x="209423" y="5593759"/>
              <a:ext cx="4601563" cy="541350"/>
            </a:xfrm>
            <a:prstGeom prst="rect">
              <a:avLst/>
            </a:prstGeom>
          </p:spPr>
          <p:txBody>
            <a:bodyPr wrap="square">
              <a:spAutoFit/>
            </a:bodyPr>
            <a:lstStyle/>
            <a:p>
              <a:r>
                <a:rPr lang="en-US" altLang="zh-TW" sz="1000" b="1" dirty="0">
                  <a:latin typeface="+mn-ea"/>
                  <a:hlinkClick r:id="rId4"/>
                </a:rPr>
                <a:t>https://www.codeheroku.com/static/blog/images/pid14_find_cos_theta.png</a:t>
              </a:r>
              <a:endParaRPr lang="zh-TW" altLang="en-US" sz="1000" b="1" dirty="0">
                <a:latin typeface="+mn-ea"/>
              </a:endParaRPr>
            </a:p>
          </p:txBody>
        </p:sp>
      </p:grpSp>
      <p:graphicFrame>
        <p:nvGraphicFramePr>
          <p:cNvPr id="8" name="表格 7">
            <a:extLst>
              <a:ext uri="{FF2B5EF4-FFF2-40B4-BE49-F238E27FC236}">
                <a16:creationId xmlns:a16="http://schemas.microsoft.com/office/drawing/2014/main" id="{DBF89E38-6759-4BAA-B5B8-B1B705591721}"/>
              </a:ext>
            </a:extLst>
          </p:cNvPr>
          <p:cNvGraphicFramePr>
            <a:graphicFrameLocks noGrp="1"/>
          </p:cNvGraphicFramePr>
          <p:nvPr>
            <p:extLst>
              <p:ext uri="{D42A27DB-BD31-4B8C-83A1-F6EECF244321}">
                <p14:modId xmlns:p14="http://schemas.microsoft.com/office/powerpoint/2010/main" val="1965405016"/>
              </p:ext>
            </p:extLst>
          </p:nvPr>
        </p:nvGraphicFramePr>
        <p:xfrm>
          <a:off x="4654622" y="2454631"/>
          <a:ext cx="6985082" cy="743676"/>
        </p:xfrm>
        <a:graphic>
          <a:graphicData uri="http://schemas.openxmlformats.org/drawingml/2006/table">
            <a:tbl>
              <a:tblPr>
                <a:tableStyleId>{5C22544A-7EE6-4342-B048-85BDC9FD1C3A}</a:tableStyleId>
              </a:tblPr>
              <a:tblGrid>
                <a:gridCol w="1322334">
                  <a:extLst>
                    <a:ext uri="{9D8B030D-6E8A-4147-A177-3AD203B41FA5}">
                      <a16:colId xmlns:a16="http://schemas.microsoft.com/office/drawing/2014/main" val="20000"/>
                    </a:ext>
                  </a:extLst>
                </a:gridCol>
                <a:gridCol w="5662748">
                  <a:extLst>
                    <a:ext uri="{9D8B030D-6E8A-4147-A177-3AD203B41FA5}">
                      <a16:colId xmlns:a16="http://schemas.microsoft.com/office/drawing/2014/main" val="20001"/>
                    </a:ext>
                  </a:extLst>
                </a:gridCol>
              </a:tblGrid>
              <a:tr h="247892">
                <a:tc>
                  <a:txBody>
                    <a:bodyPr/>
                    <a:lstStyle/>
                    <a:p>
                      <a:pPr algn="ctr" fontAlgn="ctr"/>
                      <a:r>
                        <a:rPr lang="en-US" sz="1300" b="1" u="none" strike="noStrike" dirty="0">
                          <a:effectLst/>
                          <a:latin typeface="微軟正黑體" panose="020B0604030504040204" pitchFamily="34" charset="-120"/>
                          <a:ea typeface="微軟正黑體" panose="020B0604030504040204" pitchFamily="34" charset="-120"/>
                        </a:rPr>
                        <a:t>PRODUCT_ID</a:t>
                      </a:r>
                      <a:endParaRPr lang="en-US" sz="13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0" marR="7390" marT="7390" marB="0" anchor="ctr"/>
                </a:tc>
                <a:tc>
                  <a:txBody>
                    <a:bodyPr/>
                    <a:lstStyle/>
                    <a:p>
                      <a:pPr algn="ctr" fontAlgn="ctr"/>
                      <a:r>
                        <a:rPr lang="en-US" sz="1300" b="1" u="none" strike="noStrike" dirty="0">
                          <a:effectLst/>
                          <a:latin typeface="微軟正黑體" panose="020B0604030504040204" pitchFamily="34" charset="-120"/>
                          <a:ea typeface="微軟正黑體" panose="020B0604030504040204" pitchFamily="34" charset="-120"/>
                        </a:rPr>
                        <a:t>COMBINED_FEATURES</a:t>
                      </a:r>
                      <a:endParaRPr lang="en-US" sz="13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0" marR="7390" marT="7390" marB="0" anchor="ctr"/>
                </a:tc>
                <a:extLst>
                  <a:ext uri="{0D108BD9-81ED-4DB2-BD59-A6C34878D82A}">
                    <a16:rowId xmlns:a16="http://schemas.microsoft.com/office/drawing/2014/main" val="10000"/>
                  </a:ext>
                </a:extLst>
              </a:tr>
              <a:tr h="247892">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P26190</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0" marR="7390" marT="7390" marB="0" anchor="ctr"/>
                </a:tc>
                <a:tc>
                  <a:txBody>
                    <a:bodyPr/>
                    <a:lstStyle/>
                    <a:p>
                      <a:pPr algn="ctr" fontAlgn="ctr"/>
                      <a:r>
                        <a:rPr lang="en-US" sz="1300" b="1" u="none" strike="noStrike" dirty="0">
                          <a:solidFill>
                            <a:srgbClr val="C00000"/>
                          </a:solidFill>
                          <a:effectLst/>
                          <a:latin typeface="微軟正黑體" panose="020B0604030504040204" pitchFamily="34" charset="-120"/>
                          <a:ea typeface="微軟正黑體" panose="020B0604030504040204" pitchFamily="34" charset="-120"/>
                        </a:rPr>
                        <a:t>GROCERY Private FRUIT - SHELF STABLE APPLE SAUCE</a:t>
                      </a:r>
                      <a:endParaRPr lang="en-US" sz="13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marL="7390" marR="7390" marT="7390" marB="0" anchor="ctr"/>
                </a:tc>
                <a:extLst>
                  <a:ext uri="{0D108BD9-81ED-4DB2-BD59-A6C34878D82A}">
                    <a16:rowId xmlns:a16="http://schemas.microsoft.com/office/drawing/2014/main" val="10001"/>
                  </a:ext>
                </a:extLst>
              </a:tr>
              <a:tr h="247892">
                <a:tc>
                  <a:txBody>
                    <a:bodyPr/>
                    <a:lstStyle/>
                    <a:p>
                      <a:pPr algn="ctr" fontAlgn="ctr"/>
                      <a:r>
                        <a:rPr lang="en-US" altLang="zh-TW" sz="1300" u="none" strike="noStrike" dirty="0">
                          <a:effectLst/>
                          <a:latin typeface="微軟正黑體" panose="020B0604030504040204" pitchFamily="34" charset="-120"/>
                          <a:ea typeface="微軟正黑體" panose="020B0604030504040204" pitchFamily="34" charset="-120"/>
                        </a:rPr>
                        <a:t>P27503</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390" marR="7390" marT="7390" marB="0" anchor="ctr"/>
                </a:tc>
                <a:tc>
                  <a:txBody>
                    <a:bodyPr/>
                    <a:lstStyle/>
                    <a:p>
                      <a:pPr algn="ctr" fontAlgn="ctr"/>
                      <a:r>
                        <a:rPr lang="en-US" altLang="zh-TW" sz="1300" b="1" u="none" strike="noStrike" dirty="0">
                          <a:solidFill>
                            <a:srgbClr val="0070C0"/>
                          </a:solidFill>
                          <a:effectLst/>
                          <a:latin typeface="微軟正黑體" panose="020B0604030504040204" pitchFamily="34" charset="-120"/>
                          <a:ea typeface="微軟正黑體" panose="020B0604030504040204" pitchFamily="34" charset="-120"/>
                        </a:rPr>
                        <a:t>GROCERY Private FRUIT - SHELF STABLE CRANBERRY SAUCE</a:t>
                      </a:r>
                      <a:endParaRPr lang="en-US" altLang="zh-TW" sz="1300" b="1" i="0" u="none" strike="noStrike" dirty="0">
                        <a:solidFill>
                          <a:srgbClr val="0070C0"/>
                        </a:solidFill>
                        <a:effectLst/>
                        <a:latin typeface="微軟正黑體" panose="020B0604030504040204" pitchFamily="34" charset="-120"/>
                        <a:ea typeface="微軟正黑體" panose="020B0604030504040204" pitchFamily="34" charset="-120"/>
                      </a:endParaRPr>
                    </a:p>
                  </a:txBody>
                  <a:tcPr marL="7390" marR="7390" marT="7390" marB="0" anchor="ctr"/>
                </a:tc>
                <a:extLst>
                  <a:ext uri="{0D108BD9-81ED-4DB2-BD59-A6C34878D82A}">
                    <a16:rowId xmlns:a16="http://schemas.microsoft.com/office/drawing/2014/main" val="10002"/>
                  </a:ext>
                </a:extLst>
              </a:tr>
            </a:tbl>
          </a:graphicData>
        </a:graphic>
      </p:graphicFrame>
      <p:graphicFrame>
        <p:nvGraphicFramePr>
          <p:cNvPr id="9" name="表格 8">
            <a:extLst>
              <a:ext uri="{FF2B5EF4-FFF2-40B4-BE49-F238E27FC236}">
                <a16:creationId xmlns:a16="http://schemas.microsoft.com/office/drawing/2014/main" id="{F2E0BC07-E5AB-4E05-AF06-0A9F5F87088C}"/>
              </a:ext>
            </a:extLst>
          </p:cNvPr>
          <p:cNvGraphicFramePr>
            <a:graphicFrameLocks noGrp="1"/>
          </p:cNvGraphicFramePr>
          <p:nvPr>
            <p:extLst>
              <p:ext uri="{D42A27DB-BD31-4B8C-83A1-F6EECF244321}">
                <p14:modId xmlns:p14="http://schemas.microsoft.com/office/powerpoint/2010/main" val="873231596"/>
              </p:ext>
            </p:extLst>
          </p:nvPr>
        </p:nvGraphicFramePr>
        <p:xfrm>
          <a:off x="4654623" y="3266855"/>
          <a:ext cx="6985083" cy="1273344"/>
        </p:xfrm>
        <a:graphic>
          <a:graphicData uri="http://schemas.openxmlformats.org/drawingml/2006/table">
            <a:tbl>
              <a:tblPr>
                <a:tableStyleId>{5C22544A-7EE6-4342-B048-85BDC9FD1C3A}</a:tableStyleId>
              </a:tblPr>
              <a:tblGrid>
                <a:gridCol w="1132022">
                  <a:extLst>
                    <a:ext uri="{9D8B030D-6E8A-4147-A177-3AD203B41FA5}">
                      <a16:colId xmlns:a16="http://schemas.microsoft.com/office/drawing/2014/main" val="20000"/>
                    </a:ext>
                  </a:extLst>
                </a:gridCol>
                <a:gridCol w="1209204">
                  <a:extLst>
                    <a:ext uri="{9D8B030D-6E8A-4147-A177-3AD203B41FA5}">
                      <a16:colId xmlns:a16="http://schemas.microsoft.com/office/drawing/2014/main" val="20001"/>
                    </a:ext>
                  </a:extLst>
                </a:gridCol>
                <a:gridCol w="643193">
                  <a:extLst>
                    <a:ext uri="{9D8B030D-6E8A-4147-A177-3AD203B41FA5}">
                      <a16:colId xmlns:a16="http://schemas.microsoft.com/office/drawing/2014/main" val="20002"/>
                    </a:ext>
                  </a:extLst>
                </a:gridCol>
                <a:gridCol w="1903852">
                  <a:extLst>
                    <a:ext uri="{9D8B030D-6E8A-4147-A177-3AD203B41FA5}">
                      <a16:colId xmlns:a16="http://schemas.microsoft.com/office/drawing/2014/main" val="20003"/>
                    </a:ext>
                  </a:extLst>
                </a:gridCol>
                <a:gridCol w="2096812">
                  <a:extLst>
                    <a:ext uri="{9D8B030D-6E8A-4147-A177-3AD203B41FA5}">
                      <a16:colId xmlns:a16="http://schemas.microsoft.com/office/drawing/2014/main" val="20004"/>
                    </a:ext>
                  </a:extLst>
                </a:gridCol>
              </a:tblGrid>
              <a:tr h="212224">
                <a:tc>
                  <a:txBody>
                    <a:bodyPr/>
                    <a:lstStyle/>
                    <a:p>
                      <a:pPr algn="ctr" fontAlgn="ctr"/>
                      <a:r>
                        <a:rPr lang="en-US" sz="1300" b="1" u="none" strike="noStrike" dirty="0">
                          <a:effectLst/>
                          <a:latin typeface="微軟正黑體" panose="020B0604030504040204" pitchFamily="34" charset="-120"/>
                          <a:ea typeface="微軟正黑體" panose="020B0604030504040204" pitchFamily="34" charset="-120"/>
                        </a:rPr>
                        <a:t>PRODUCT_ID</a:t>
                      </a:r>
                      <a:endParaRPr lang="en-US" sz="13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effectLst/>
                          <a:latin typeface="微軟正黑體" panose="020B0604030504040204" pitchFamily="34" charset="-120"/>
                          <a:ea typeface="微軟正黑體" panose="020B0604030504040204" pitchFamily="34" charset="-120"/>
                        </a:rPr>
                        <a:t>DEPARTMENT</a:t>
                      </a:r>
                      <a:endParaRPr lang="en-US" sz="13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a:effectLst/>
                          <a:latin typeface="微軟正黑體" panose="020B0604030504040204" pitchFamily="34" charset="-120"/>
                          <a:ea typeface="微軟正黑體" panose="020B0604030504040204" pitchFamily="34" charset="-120"/>
                        </a:rPr>
                        <a:t>BRAND</a:t>
                      </a:r>
                      <a:endParaRPr lang="en-US" sz="1300" b="1" i="0" u="none" strike="noStrike">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effectLst/>
                          <a:latin typeface="微軟正黑體" panose="020B0604030504040204" pitchFamily="34" charset="-120"/>
                          <a:ea typeface="微軟正黑體" panose="020B0604030504040204" pitchFamily="34" charset="-120"/>
                        </a:rPr>
                        <a:t>COMMODITY_DESC</a:t>
                      </a:r>
                      <a:endParaRPr lang="en-US" sz="13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effectLst/>
                          <a:latin typeface="微軟正黑體" panose="020B0604030504040204" pitchFamily="34" charset="-120"/>
                          <a:ea typeface="微軟正黑體" panose="020B0604030504040204" pitchFamily="34" charset="-120"/>
                        </a:rPr>
                        <a:t>SUB_COMMODITY_DESC</a:t>
                      </a:r>
                      <a:endParaRPr lang="en-US" sz="13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extLst>
                  <a:ext uri="{0D108BD9-81ED-4DB2-BD59-A6C34878D82A}">
                    <a16:rowId xmlns:a16="http://schemas.microsoft.com/office/drawing/2014/main" val="10000"/>
                  </a:ext>
                </a:extLst>
              </a:tr>
              <a:tr h="212224">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P27503</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GROCERY</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Private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FRUIT - SHELF STABLE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CRANBERRY SAUCE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extLst>
                  <a:ext uri="{0D108BD9-81ED-4DB2-BD59-A6C34878D82A}">
                    <a16:rowId xmlns:a16="http://schemas.microsoft.com/office/drawing/2014/main" val="10001"/>
                  </a:ext>
                </a:extLst>
              </a:tr>
              <a:tr h="212224">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P45218</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GROCERY</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Private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FRUIT - SHELF STABLE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PEARS</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extLst>
                  <a:ext uri="{0D108BD9-81ED-4DB2-BD59-A6C34878D82A}">
                    <a16:rowId xmlns:a16="http://schemas.microsoft.com/office/drawing/2014/main" val="10002"/>
                  </a:ext>
                </a:extLst>
              </a:tr>
              <a:tr h="212224">
                <a:tc>
                  <a:txBody>
                    <a:bodyPr/>
                    <a:lstStyle/>
                    <a:p>
                      <a:pPr algn="ctr" fontAlgn="ctr"/>
                      <a:r>
                        <a:rPr lang="en-US" sz="1300" u="none" strike="noStrike">
                          <a:effectLst/>
                          <a:latin typeface="微軟正黑體" panose="020B0604030504040204" pitchFamily="34" charset="-120"/>
                          <a:ea typeface="微軟正黑體" panose="020B0604030504040204" pitchFamily="34" charset="-120"/>
                        </a:rPr>
                        <a:t>P45607</a:t>
                      </a:r>
                      <a:endParaRPr lang="en-US" sz="1300" b="0" i="0" u="none" strike="noStrike">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GROCERY</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Private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FRUIT - SHELF STABLE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PINEAPPLE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extLst>
                  <a:ext uri="{0D108BD9-81ED-4DB2-BD59-A6C34878D82A}">
                    <a16:rowId xmlns:a16="http://schemas.microsoft.com/office/drawing/2014/main" val="10003"/>
                  </a:ext>
                </a:extLst>
              </a:tr>
              <a:tr h="212224">
                <a:tc>
                  <a:txBody>
                    <a:bodyPr/>
                    <a:lstStyle/>
                    <a:p>
                      <a:pPr algn="ctr" fontAlgn="ctr"/>
                      <a:r>
                        <a:rPr lang="en-US" sz="1300" u="none" strike="noStrike">
                          <a:effectLst/>
                          <a:latin typeface="微軟正黑體" panose="020B0604030504040204" pitchFamily="34" charset="-120"/>
                          <a:ea typeface="微軟正黑體" panose="020B0604030504040204" pitchFamily="34" charset="-120"/>
                        </a:rPr>
                        <a:t>P59994</a:t>
                      </a:r>
                      <a:endParaRPr lang="en-US" sz="1300" b="0" i="0" u="none" strike="noStrike">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GROCERY</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Private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FRUIT - SHELF STABLE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PEACHES</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extLst>
                  <a:ext uri="{0D108BD9-81ED-4DB2-BD59-A6C34878D82A}">
                    <a16:rowId xmlns:a16="http://schemas.microsoft.com/office/drawing/2014/main" val="10004"/>
                  </a:ext>
                </a:extLst>
              </a:tr>
              <a:tr h="212224">
                <a:tc>
                  <a:txBody>
                    <a:bodyPr/>
                    <a:lstStyle/>
                    <a:p>
                      <a:pPr algn="ctr" fontAlgn="ctr"/>
                      <a:r>
                        <a:rPr lang="en-US" sz="1300" u="none" strike="noStrike">
                          <a:effectLst/>
                          <a:latin typeface="微軟正黑體" panose="020B0604030504040204" pitchFamily="34" charset="-120"/>
                          <a:ea typeface="微軟正黑體" panose="020B0604030504040204" pitchFamily="34" charset="-120"/>
                        </a:rPr>
                        <a:t>P62438</a:t>
                      </a:r>
                      <a:endParaRPr lang="en-US" sz="1300" b="0" i="0" u="none" strike="noStrike">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GROCERY</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Private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FRUIT - SHELF STABLE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u="none" strike="noStrike" dirty="0">
                          <a:effectLst/>
                          <a:latin typeface="微軟正黑體" panose="020B0604030504040204" pitchFamily="34" charset="-120"/>
                          <a:ea typeface="微軟正黑體" panose="020B0604030504040204" pitchFamily="34" charset="-120"/>
                        </a:rPr>
                        <a:t>PINEAPPLE</a:t>
                      </a:r>
                      <a:endParaRPr 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8489" marR="8489" marT="8489" marB="0" anchor="ctr"/>
                </a:tc>
                <a:extLst>
                  <a:ext uri="{0D108BD9-81ED-4DB2-BD59-A6C34878D82A}">
                    <a16:rowId xmlns:a16="http://schemas.microsoft.com/office/drawing/2014/main" val="10005"/>
                  </a:ext>
                </a:extLst>
              </a:tr>
            </a:tbl>
          </a:graphicData>
        </a:graphic>
      </p:graphicFrame>
      <p:sp>
        <p:nvSpPr>
          <p:cNvPr id="10" name="文字方塊 9">
            <a:extLst>
              <a:ext uri="{FF2B5EF4-FFF2-40B4-BE49-F238E27FC236}">
                <a16:creationId xmlns:a16="http://schemas.microsoft.com/office/drawing/2014/main" id="{F0A7D0B1-741B-4498-AB41-FAAD9CE2FC2E}"/>
              </a:ext>
            </a:extLst>
          </p:cNvPr>
          <p:cNvSpPr txBox="1"/>
          <p:nvPr/>
        </p:nvSpPr>
        <p:spPr>
          <a:xfrm>
            <a:off x="4582052" y="4621767"/>
            <a:ext cx="7537378" cy="2845907"/>
          </a:xfrm>
          <a:prstGeom prst="rect">
            <a:avLst/>
          </a:prstGeom>
          <a:noFill/>
        </p:spPr>
        <p:txBody>
          <a:bodyPr vert="horz" lIns="91440" tIns="45720" rIns="91440" bIns="45720" rtlCol="0" anchor="t" anchorCtr="0">
            <a:normAutofit/>
          </a:bodyPr>
          <a:lstStyle>
            <a:defPPr>
              <a:defRPr lang="zh-TW"/>
            </a:defPPr>
            <a:lvl1pPr indent="0">
              <a:lnSpc>
                <a:spcPct val="90000"/>
              </a:lnSpc>
              <a:spcBef>
                <a:spcPts val="600"/>
              </a:spcBef>
              <a:buFont typeface="Arial" panose="020B0604020202020204" pitchFamily="34" charset="0"/>
              <a:buNone/>
              <a:defRPr sz="20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zh-TW" altLang="en-US" sz="1800" dirty="0"/>
              <a:t>優點</a:t>
            </a:r>
            <a:r>
              <a:rPr lang="en-US" altLang="zh-TW" sz="1800" dirty="0"/>
              <a:t> </a:t>
            </a:r>
          </a:p>
          <a:p>
            <a:pPr lvl="1"/>
            <a:r>
              <a:rPr lang="zh-TW" altLang="en-US" sz="1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有產品的特性即可推薦給用戶</a:t>
            </a:r>
            <a:endParaRPr lang="en-US" altLang="zh-TW" sz="1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r>
              <a:rPr lang="zh-TW" altLang="en-US" sz="1800" dirty="0"/>
              <a:t>缺點 </a:t>
            </a:r>
            <a:endParaRPr lang="en-US" altLang="zh-TW" sz="1800" dirty="0"/>
          </a:p>
          <a:p>
            <a:pPr lvl="1"/>
            <a:r>
              <a:rPr lang="zh-TW" altLang="en-US" sz="1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只會推銷用戶購買產品屬性相近的商品，不考慮商品暢銷與否，也不考慮使用者的偏好，可能會造成使用者對推薦的內容不信任</a:t>
            </a:r>
            <a:endParaRPr lang="en-US" altLang="zh-TW" sz="1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lvl="1"/>
            <a:r>
              <a:rPr lang="zh-TW" altLang="en-US" sz="1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建立模型時，取得商品特性如果沒有產業知識其推薦效果會較差</a:t>
            </a:r>
          </a:p>
        </p:txBody>
      </p:sp>
      <p:sp>
        <p:nvSpPr>
          <p:cNvPr id="11" name="文字方塊 10">
            <a:extLst>
              <a:ext uri="{FF2B5EF4-FFF2-40B4-BE49-F238E27FC236}">
                <a16:creationId xmlns:a16="http://schemas.microsoft.com/office/drawing/2014/main" id="{F5B3D67C-6CAB-44D3-9AC5-563498E3C490}"/>
              </a:ext>
            </a:extLst>
          </p:cNvPr>
          <p:cNvSpPr txBox="1"/>
          <p:nvPr/>
        </p:nvSpPr>
        <p:spPr>
          <a:xfrm>
            <a:off x="2917798" y="1872716"/>
            <a:ext cx="1307932" cy="369332"/>
          </a:xfrm>
          <a:prstGeom prst="rect">
            <a:avLst/>
          </a:prstGeom>
          <a:noFill/>
        </p:spPr>
        <p:txBody>
          <a:bodyPr wrap="square" rtlCol="0">
            <a:spAutoFit/>
          </a:bodyPr>
          <a:lstStyle/>
          <a:p>
            <a:r>
              <a:rPr lang="zh-TW" altLang="en-US" b="1" dirty="0">
                <a:solidFill>
                  <a:srgbClr val="0070C0"/>
                </a:solidFill>
                <a:latin typeface="微軟正黑體" panose="020B0604030504040204" pitchFamily="34" charset="-120"/>
                <a:ea typeface="微軟正黑體" panose="020B0604030504040204" pitchFamily="34" charset="-120"/>
              </a:rPr>
              <a:t>相似度</a:t>
            </a:r>
          </a:p>
        </p:txBody>
      </p:sp>
      <p:cxnSp>
        <p:nvCxnSpPr>
          <p:cNvPr id="16" name="直線單箭頭接點 15">
            <a:extLst>
              <a:ext uri="{FF2B5EF4-FFF2-40B4-BE49-F238E27FC236}">
                <a16:creationId xmlns:a16="http://schemas.microsoft.com/office/drawing/2014/main" id="{354A3BFD-D8E5-47E5-8E00-43D1D76203AB}"/>
              </a:ext>
            </a:extLst>
          </p:cNvPr>
          <p:cNvCxnSpPr/>
          <p:nvPr/>
        </p:nvCxnSpPr>
        <p:spPr>
          <a:xfrm>
            <a:off x="2763345" y="2203014"/>
            <a:ext cx="619734" cy="636674"/>
          </a:xfrm>
          <a:prstGeom prst="straightConnector1">
            <a:avLst/>
          </a:prstGeom>
          <a:ln w="38100">
            <a:solidFill>
              <a:srgbClr val="0070C0"/>
            </a:solidFill>
            <a:headEnd type="triangle" w="med" len="med"/>
            <a:tailEnd type="triangle" w="med" len="med"/>
          </a:ln>
        </p:spPr>
        <p:style>
          <a:lnRef idx="3">
            <a:schemeClr val="dk1"/>
          </a:lnRef>
          <a:fillRef idx="0">
            <a:schemeClr val="dk1"/>
          </a:fillRef>
          <a:effectRef idx="2">
            <a:schemeClr val="dk1"/>
          </a:effectRef>
          <a:fontRef idx="minor">
            <a:schemeClr val="tx1"/>
          </a:fontRef>
        </p:style>
      </p:cxnSp>
      <p:pic>
        <p:nvPicPr>
          <p:cNvPr id="17" name="Picture 7" descr="C:\Users\Tibame_25\Desktop\AI_Bigdata\TFB102_T4\Team_Topic\PPT\Image\Cranberry-Sauce.png">
            <a:extLst>
              <a:ext uri="{FF2B5EF4-FFF2-40B4-BE49-F238E27FC236}">
                <a16:creationId xmlns:a16="http://schemas.microsoft.com/office/drawing/2014/main" id="{A5DCB130-E8CA-4EEE-923B-94923D3860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8447" y="2352474"/>
            <a:ext cx="541126" cy="10163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C:\Users\Tibame_25\Desktop\AI_Bigdata\TFB102_T4\Team_Topic\PPT\Image\apple_sauce.png">
            <a:extLst>
              <a:ext uri="{FF2B5EF4-FFF2-40B4-BE49-F238E27FC236}">
                <a16:creationId xmlns:a16="http://schemas.microsoft.com/office/drawing/2014/main" id="{EE73CAD3-D4D5-4B46-AB41-2BA01A4BC66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636" b="1806"/>
          <a:stretch/>
        </p:blipFill>
        <p:spPr bwMode="auto">
          <a:xfrm>
            <a:off x="2139534" y="1642489"/>
            <a:ext cx="604238" cy="100493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單箭頭接點 18">
            <a:extLst>
              <a:ext uri="{FF2B5EF4-FFF2-40B4-BE49-F238E27FC236}">
                <a16:creationId xmlns:a16="http://schemas.microsoft.com/office/drawing/2014/main" id="{D0E1AE20-60C9-4E3B-B663-630864646CB4}"/>
              </a:ext>
            </a:extLst>
          </p:cNvPr>
          <p:cNvCxnSpPr>
            <a:cxnSpLocks/>
          </p:cNvCxnSpPr>
          <p:nvPr/>
        </p:nvCxnSpPr>
        <p:spPr>
          <a:xfrm flipH="1">
            <a:off x="1482696" y="2203014"/>
            <a:ext cx="587928" cy="496262"/>
          </a:xfrm>
          <a:prstGeom prst="straightConnector1">
            <a:avLst/>
          </a:prstGeom>
          <a:ln w="38100">
            <a:solidFill>
              <a:srgbClr val="0070C0"/>
            </a:solidFill>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直線單箭頭接點 13">
            <a:extLst>
              <a:ext uri="{FF2B5EF4-FFF2-40B4-BE49-F238E27FC236}">
                <a16:creationId xmlns:a16="http://schemas.microsoft.com/office/drawing/2014/main" id="{740E5501-7219-4ED0-A7D7-AF2527D134D9}"/>
              </a:ext>
            </a:extLst>
          </p:cNvPr>
          <p:cNvCxnSpPr/>
          <p:nvPr/>
        </p:nvCxnSpPr>
        <p:spPr>
          <a:xfrm>
            <a:off x="1482696" y="2995546"/>
            <a:ext cx="1815631" cy="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0" name="表格 19">
            <a:extLst>
              <a:ext uri="{FF2B5EF4-FFF2-40B4-BE49-F238E27FC236}">
                <a16:creationId xmlns:a16="http://schemas.microsoft.com/office/drawing/2014/main" id="{34F9DDFC-41F9-4997-9E59-D93E3B65ECC4}"/>
              </a:ext>
            </a:extLst>
          </p:cNvPr>
          <p:cNvGraphicFramePr>
            <a:graphicFrameLocks noGrp="1"/>
          </p:cNvGraphicFramePr>
          <p:nvPr>
            <p:extLst>
              <p:ext uri="{D42A27DB-BD31-4B8C-83A1-F6EECF244321}">
                <p14:modId xmlns:p14="http://schemas.microsoft.com/office/powerpoint/2010/main" val="1204201413"/>
              </p:ext>
            </p:extLst>
          </p:nvPr>
        </p:nvGraphicFramePr>
        <p:xfrm>
          <a:off x="4654622" y="1705959"/>
          <a:ext cx="6985083" cy="636672"/>
        </p:xfrm>
        <a:graphic>
          <a:graphicData uri="http://schemas.openxmlformats.org/drawingml/2006/table">
            <a:tbl>
              <a:tblPr>
                <a:tableStyleId>{5C22544A-7EE6-4342-B048-85BDC9FD1C3A}</a:tableStyleId>
              </a:tblPr>
              <a:tblGrid>
                <a:gridCol w="1132022">
                  <a:extLst>
                    <a:ext uri="{9D8B030D-6E8A-4147-A177-3AD203B41FA5}">
                      <a16:colId xmlns:a16="http://schemas.microsoft.com/office/drawing/2014/main" val="20000"/>
                    </a:ext>
                  </a:extLst>
                </a:gridCol>
                <a:gridCol w="1209202">
                  <a:extLst>
                    <a:ext uri="{9D8B030D-6E8A-4147-A177-3AD203B41FA5}">
                      <a16:colId xmlns:a16="http://schemas.microsoft.com/office/drawing/2014/main" val="20001"/>
                    </a:ext>
                  </a:extLst>
                </a:gridCol>
                <a:gridCol w="643193">
                  <a:extLst>
                    <a:ext uri="{9D8B030D-6E8A-4147-A177-3AD203B41FA5}">
                      <a16:colId xmlns:a16="http://schemas.microsoft.com/office/drawing/2014/main" val="20002"/>
                    </a:ext>
                  </a:extLst>
                </a:gridCol>
                <a:gridCol w="1903854">
                  <a:extLst>
                    <a:ext uri="{9D8B030D-6E8A-4147-A177-3AD203B41FA5}">
                      <a16:colId xmlns:a16="http://schemas.microsoft.com/office/drawing/2014/main" val="20003"/>
                    </a:ext>
                  </a:extLst>
                </a:gridCol>
                <a:gridCol w="2096812">
                  <a:extLst>
                    <a:ext uri="{9D8B030D-6E8A-4147-A177-3AD203B41FA5}">
                      <a16:colId xmlns:a16="http://schemas.microsoft.com/office/drawing/2014/main" val="20004"/>
                    </a:ext>
                  </a:extLst>
                </a:gridCol>
              </a:tblGrid>
              <a:tr h="212224">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PRODUCT_ID</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DEPARTMENT</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BRAND</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COMMODITY_DESC</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SUB_COMMODITY_DESC</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extLst>
                  <a:ext uri="{0D108BD9-81ED-4DB2-BD59-A6C34878D82A}">
                    <a16:rowId xmlns:a16="http://schemas.microsoft.com/office/drawing/2014/main" val="10000"/>
                  </a:ext>
                </a:extLst>
              </a:tr>
              <a:tr h="212224">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P26190</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GROCERY</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Private</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FRUIT - SHELF STABLE</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APPLE SAUCE</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extLst>
                  <a:ext uri="{0D108BD9-81ED-4DB2-BD59-A6C34878D82A}">
                    <a16:rowId xmlns:a16="http://schemas.microsoft.com/office/drawing/2014/main" val="10001"/>
                  </a:ext>
                </a:extLst>
              </a:tr>
              <a:tr h="212224">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P27503</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GROCERY</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Private</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FRUIT - SHELF STABLE</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tc>
                  <a:txBody>
                    <a:bodyPr/>
                    <a:lstStyle/>
                    <a:p>
                      <a:pPr algn="ctr" fontAlgn="ctr"/>
                      <a:r>
                        <a:rPr lang="en-US" sz="1300" b="1" u="none" strike="noStrike" dirty="0">
                          <a:solidFill>
                            <a:schemeClr val="tx1"/>
                          </a:solidFill>
                          <a:effectLst/>
                          <a:latin typeface="微軟正黑體" panose="020B0604030504040204" pitchFamily="34" charset="-120"/>
                          <a:ea typeface="微軟正黑體" panose="020B0604030504040204" pitchFamily="34" charset="-120"/>
                        </a:rPr>
                        <a:t>CRANBERRY SAUCE</a:t>
                      </a:r>
                      <a:endParaRPr lang="en-US" sz="13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8489" marR="8489" marT="8489" marB="0" anchor="ctr"/>
                </a:tc>
                <a:extLst>
                  <a:ext uri="{0D108BD9-81ED-4DB2-BD59-A6C34878D82A}">
                    <a16:rowId xmlns:a16="http://schemas.microsoft.com/office/drawing/2014/main" val="10002"/>
                  </a:ext>
                </a:extLst>
              </a:tr>
            </a:tbl>
          </a:graphicData>
        </a:graphic>
      </p:graphicFrame>
      <p:sp>
        <p:nvSpPr>
          <p:cNvPr id="24" name="文字方塊 23">
            <a:extLst>
              <a:ext uri="{FF2B5EF4-FFF2-40B4-BE49-F238E27FC236}">
                <a16:creationId xmlns:a16="http://schemas.microsoft.com/office/drawing/2014/main" id="{004F19A5-414C-4D67-A98A-A9D43FADFB29}"/>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推薦模型</a:t>
            </a:r>
          </a:p>
        </p:txBody>
      </p:sp>
      <p:sp>
        <p:nvSpPr>
          <p:cNvPr id="27" name="內容版面配置區 2">
            <a:extLst>
              <a:ext uri="{FF2B5EF4-FFF2-40B4-BE49-F238E27FC236}">
                <a16:creationId xmlns:a16="http://schemas.microsoft.com/office/drawing/2014/main" id="{3612EE51-5491-4D2A-8B59-86822A31CBF1}"/>
              </a:ext>
            </a:extLst>
          </p:cNvPr>
          <p:cNvSpPr txBox="1">
            <a:spLocks/>
          </p:cNvSpPr>
          <p:nvPr/>
        </p:nvSpPr>
        <p:spPr>
          <a:xfrm>
            <a:off x="479094" y="1150154"/>
            <a:ext cx="9129362" cy="892494"/>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以內容為基礎的過濾</a:t>
            </a:r>
            <a: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(Content Based Filtering)</a:t>
            </a:r>
          </a:p>
        </p:txBody>
      </p:sp>
      <p:pic>
        <p:nvPicPr>
          <p:cNvPr id="28" name="圖片 27">
            <a:extLst>
              <a:ext uri="{FF2B5EF4-FFF2-40B4-BE49-F238E27FC236}">
                <a16:creationId xmlns:a16="http://schemas.microsoft.com/office/drawing/2014/main" id="{F113E7E8-9A81-4D14-B550-EF6C0787A038}"/>
              </a:ext>
            </a:extLst>
          </p:cNvPr>
          <p:cNvPicPr>
            <a:picLocks noChangeAspect="1"/>
          </p:cNvPicPr>
          <p:nvPr/>
        </p:nvPicPr>
        <p:blipFill>
          <a:blip r:embed="rId7"/>
          <a:stretch>
            <a:fillRect/>
          </a:stretch>
        </p:blipFill>
        <p:spPr>
          <a:xfrm>
            <a:off x="847006" y="2670466"/>
            <a:ext cx="456912" cy="571140"/>
          </a:xfrm>
          <a:prstGeom prst="rect">
            <a:avLst/>
          </a:prstGeom>
        </p:spPr>
      </p:pic>
      <p:grpSp>
        <p:nvGrpSpPr>
          <p:cNvPr id="21" name="群組 20">
            <a:extLst>
              <a:ext uri="{FF2B5EF4-FFF2-40B4-BE49-F238E27FC236}">
                <a16:creationId xmlns:a16="http://schemas.microsoft.com/office/drawing/2014/main" id="{142B5840-0F57-446A-8137-46C2FDEC26CF}"/>
              </a:ext>
            </a:extLst>
          </p:cNvPr>
          <p:cNvGrpSpPr/>
          <p:nvPr/>
        </p:nvGrpSpPr>
        <p:grpSpPr>
          <a:xfrm>
            <a:off x="6315613" y="261142"/>
            <a:ext cx="3552287" cy="683557"/>
            <a:chOff x="6315613" y="261142"/>
            <a:chExt cx="3552287" cy="683557"/>
          </a:xfrm>
        </p:grpSpPr>
        <p:sp>
          <p:nvSpPr>
            <p:cNvPr id="22" name="矩形: 圓角 21">
              <a:extLst>
                <a:ext uri="{FF2B5EF4-FFF2-40B4-BE49-F238E27FC236}">
                  <a16:creationId xmlns:a16="http://schemas.microsoft.com/office/drawing/2014/main" id="{63DAA417-4C48-4108-82F4-23045D51EEC5}"/>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1C806CA9-4665-450F-BDD1-92CFDDA1BEB2}"/>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進度條">
              <a:extLst>
                <a:ext uri="{FF2B5EF4-FFF2-40B4-BE49-F238E27FC236}">
                  <a16:creationId xmlns:a16="http://schemas.microsoft.com/office/drawing/2014/main" id="{F129C5D6-E0C6-45BC-86C8-8BABAF614FC9}"/>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橢圓 25">
              <a:extLst>
                <a:ext uri="{FF2B5EF4-FFF2-40B4-BE49-F238E27FC236}">
                  <a16:creationId xmlns:a16="http://schemas.microsoft.com/office/drawing/2014/main" id="{A519E01C-40F6-4D0A-AEB4-EBA0577BF97F}"/>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
              <a:extLst>
                <a:ext uri="{FF2B5EF4-FFF2-40B4-BE49-F238E27FC236}">
                  <a16:creationId xmlns:a16="http://schemas.microsoft.com/office/drawing/2014/main" id="{970B34F1-3389-48A8-927F-C388E2381373}"/>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A268C64D-3365-413D-94BF-904CD15E95BF}"/>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70B07B66-0303-491E-A5C3-7A52C5B4B33E}"/>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標題 5">
              <a:extLst>
                <a:ext uri="{FF2B5EF4-FFF2-40B4-BE49-F238E27FC236}">
                  <a16:creationId xmlns:a16="http://schemas.microsoft.com/office/drawing/2014/main" id="{2F2B3BB4-C7BB-4D2E-B591-87ACF4BE54D6}"/>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3" name="標題 5">
              <a:extLst>
                <a:ext uri="{FF2B5EF4-FFF2-40B4-BE49-F238E27FC236}">
                  <a16:creationId xmlns:a16="http://schemas.microsoft.com/office/drawing/2014/main" id="{3E807FAA-71E6-4E27-AD06-B5B56BA7FE00}"/>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34" name="橢圓 33">
              <a:extLst>
                <a:ext uri="{FF2B5EF4-FFF2-40B4-BE49-F238E27FC236}">
                  <a16:creationId xmlns:a16="http://schemas.microsoft.com/office/drawing/2014/main" id="{B706501D-533B-4B3A-8AF7-F98B36E6BE26}"/>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a:extLst>
                <a:ext uri="{FF2B5EF4-FFF2-40B4-BE49-F238E27FC236}">
                  <a16:creationId xmlns:a16="http://schemas.microsoft.com/office/drawing/2014/main" id="{7C6661B0-CF58-45AC-A18A-0A1070A225DE}"/>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27A0A047-D94F-4545-97ED-2737B746A233}"/>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4B932E7B-23C2-41C3-8B0C-69A8E942E43F}"/>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6C4BD5DB-8461-4C90-BE4B-9ED69A8B3F46}"/>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0EE13D7A-67BD-499D-B302-47A3F751591C}"/>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33535725-D5B1-446C-9E47-30062535E9D6}"/>
              </a:ext>
            </a:extLst>
          </p:cNvPr>
          <p:cNvSpPr>
            <a:spLocks noGrp="1"/>
          </p:cNvSpPr>
          <p:nvPr>
            <p:ph type="sldNum" sz="quarter" idx="12"/>
          </p:nvPr>
        </p:nvSpPr>
        <p:spPr/>
        <p:txBody>
          <a:bodyPr/>
          <a:lstStyle/>
          <a:p>
            <a:fld id="{707EBC05-AD4A-43C3-A6DF-1409246104C0}" type="slidenum">
              <a:rPr lang="zh-TW" altLang="en-US" smtClean="0"/>
              <a:pPr/>
              <a:t>72</a:t>
            </a:fld>
            <a:endParaRPr lang="zh-TW" altLang="en-US" dirty="0"/>
          </a:p>
        </p:txBody>
      </p:sp>
    </p:spTree>
    <p:extLst>
      <p:ext uri="{BB962C8B-B14F-4D97-AF65-F5344CB8AC3E}">
        <p14:creationId xmlns:p14="http://schemas.microsoft.com/office/powerpoint/2010/main" val="18088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43DF69EC-569D-422F-AA00-13EC64B20C14}"/>
              </a:ext>
            </a:extLst>
          </p:cNvPr>
          <p:cNvSpPr/>
          <p:nvPr/>
        </p:nvSpPr>
        <p:spPr>
          <a:xfrm>
            <a:off x="5172051" y="2133196"/>
            <a:ext cx="4575438" cy="843589"/>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19BC42D3-2C85-411D-BE2C-27EB2EE0616A}"/>
              </a:ext>
            </a:extLst>
          </p:cNvPr>
          <p:cNvSpPr/>
          <p:nvPr/>
        </p:nvSpPr>
        <p:spPr>
          <a:xfrm>
            <a:off x="24551" y="1395253"/>
            <a:ext cx="9899593" cy="757130"/>
          </a:xfrm>
          <a:prstGeom prst="rect">
            <a:avLst/>
          </a:prstGeom>
          <a:noFill/>
        </p:spPr>
        <p:txBody>
          <a:bodyPr vert="horz" lIns="91440" tIns="45720" rIns="91440" bIns="45720" rtlCol="0" anchor="t" anchorCtr="0">
            <a:normAutofit/>
          </a:bodyPr>
          <a:lstStyle/>
          <a:p>
            <a:pPr marL="685800" lvl="1" indent="-228600">
              <a:lnSpc>
                <a:spcPct val="90000"/>
              </a:lnSpc>
              <a:spcBef>
                <a:spcPts val="500"/>
              </a:spcBef>
              <a:buFont typeface="Arial" panose="020B0604020202020204" pitchFamily="34" charset="0"/>
              <a:buChar char="•"/>
            </a:pPr>
            <a:r>
              <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基於物品協同過濾：找出與目前瀏覽的商品最相似的商品族群，推薦給顧客</a:t>
            </a:r>
            <a:endParaRPr lang="en-US" altLang="zh-TW"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graphicFrame>
        <p:nvGraphicFramePr>
          <p:cNvPr id="6" name="表格 5">
            <a:extLst>
              <a:ext uri="{FF2B5EF4-FFF2-40B4-BE49-F238E27FC236}">
                <a16:creationId xmlns:a16="http://schemas.microsoft.com/office/drawing/2014/main" id="{8600FBBE-ED65-4D5F-827E-E3A9DE99E033}"/>
              </a:ext>
            </a:extLst>
          </p:cNvPr>
          <p:cNvGraphicFramePr>
            <a:graphicFrameLocks noGrp="1"/>
          </p:cNvGraphicFramePr>
          <p:nvPr>
            <p:extLst>
              <p:ext uri="{D42A27DB-BD31-4B8C-83A1-F6EECF244321}">
                <p14:modId xmlns:p14="http://schemas.microsoft.com/office/powerpoint/2010/main" val="1372955632"/>
              </p:ext>
            </p:extLst>
          </p:nvPr>
        </p:nvGraphicFramePr>
        <p:xfrm>
          <a:off x="3452889" y="3381030"/>
          <a:ext cx="8370452" cy="2203003"/>
        </p:xfrm>
        <a:graphic>
          <a:graphicData uri="http://schemas.openxmlformats.org/drawingml/2006/table">
            <a:tbl>
              <a:tblPr firstRow="1" bandRow="1">
                <a:tableStyleId>{00A15C55-8517-42AA-B614-E9B94910E393}</a:tableStyleId>
              </a:tblPr>
              <a:tblGrid>
                <a:gridCol w="913647">
                  <a:extLst>
                    <a:ext uri="{9D8B030D-6E8A-4147-A177-3AD203B41FA5}">
                      <a16:colId xmlns:a16="http://schemas.microsoft.com/office/drawing/2014/main" val="20000"/>
                    </a:ext>
                  </a:extLst>
                </a:gridCol>
                <a:gridCol w="1491361">
                  <a:extLst>
                    <a:ext uri="{9D8B030D-6E8A-4147-A177-3AD203B41FA5}">
                      <a16:colId xmlns:a16="http://schemas.microsoft.com/office/drawing/2014/main" val="20001"/>
                    </a:ext>
                  </a:extLst>
                </a:gridCol>
                <a:gridCol w="1491361">
                  <a:extLst>
                    <a:ext uri="{9D8B030D-6E8A-4147-A177-3AD203B41FA5}">
                      <a16:colId xmlns:a16="http://schemas.microsoft.com/office/drawing/2014/main" val="20002"/>
                    </a:ext>
                  </a:extLst>
                </a:gridCol>
                <a:gridCol w="1491361">
                  <a:extLst>
                    <a:ext uri="{9D8B030D-6E8A-4147-A177-3AD203B41FA5}">
                      <a16:colId xmlns:a16="http://schemas.microsoft.com/office/drawing/2014/main" val="20003"/>
                    </a:ext>
                  </a:extLst>
                </a:gridCol>
                <a:gridCol w="1491361">
                  <a:extLst>
                    <a:ext uri="{9D8B030D-6E8A-4147-A177-3AD203B41FA5}">
                      <a16:colId xmlns:a16="http://schemas.microsoft.com/office/drawing/2014/main" val="20004"/>
                    </a:ext>
                  </a:extLst>
                </a:gridCol>
                <a:gridCol w="1491361">
                  <a:extLst>
                    <a:ext uri="{9D8B030D-6E8A-4147-A177-3AD203B41FA5}">
                      <a16:colId xmlns:a16="http://schemas.microsoft.com/office/drawing/2014/main" val="20005"/>
                    </a:ext>
                  </a:extLst>
                </a:gridCol>
              </a:tblGrid>
              <a:tr h="345559">
                <a:tc>
                  <a:txBody>
                    <a:bodyP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Product</a:t>
                      </a:r>
                      <a:endParaRPr lang="zh-TW" altLang="en-US" sz="1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Recommend_1</a:t>
                      </a:r>
                      <a:endParaRPr lang="zh-TW" altLang="en-US" sz="1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Recommend_2</a:t>
                      </a:r>
                      <a:endParaRPr lang="zh-TW" altLang="en-US" sz="1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Recommend_3</a:t>
                      </a:r>
                      <a:endParaRPr lang="zh-TW" altLang="en-US" sz="1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Recommend_4</a:t>
                      </a:r>
                      <a:endParaRPr lang="zh-TW" altLang="en-US" sz="1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Recommend_5</a:t>
                      </a:r>
                      <a:endParaRPr lang="zh-TW" altLang="en-US" sz="1400"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extLst>
                  <a:ext uri="{0D108BD9-81ED-4DB2-BD59-A6C34878D82A}">
                    <a16:rowId xmlns:a16="http://schemas.microsoft.com/office/drawing/2014/main" val="10000"/>
                  </a:ext>
                </a:extLst>
              </a:tr>
              <a:tr h="347925">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APPLES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TROPICAL FRUIT</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EGGS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a:effectLst/>
                          <a:latin typeface="微軟正黑體" panose="020B0604030504040204" pitchFamily="34" charset="-120"/>
                          <a:ea typeface="微軟正黑體" panose="020B0604030504040204" pitchFamily="34" charset="-120"/>
                        </a:rPr>
                        <a:t>CHEESE</a:t>
                      </a:r>
                      <a:endParaRPr lang="en-US" sz="1200" b="1" i="0" u="none" strike="noStrike">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FLUID MILK PRODUCTS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BAKED BREAD/</a:t>
                      </a:r>
                    </a:p>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BUNS/ROLLS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45559">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YOGURT</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FLUID MILK PRODUCTS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CHEESE</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BAKED</a:t>
                      </a:r>
                      <a:r>
                        <a:rPr lang="en-US" sz="1200" b="1" u="none" strike="noStrike" baseline="0" dirty="0">
                          <a:effectLst/>
                          <a:latin typeface="微軟正黑體" panose="020B0604030504040204" pitchFamily="34" charset="-120"/>
                          <a:ea typeface="微軟正黑體" panose="020B0604030504040204" pitchFamily="34" charset="-120"/>
                        </a:rPr>
                        <a:t> </a:t>
                      </a:r>
                      <a:r>
                        <a:rPr lang="en-US" sz="1200" b="1" u="none" strike="noStrike" dirty="0">
                          <a:effectLst/>
                          <a:latin typeface="微軟正黑體" panose="020B0604030504040204" pitchFamily="34" charset="-120"/>
                          <a:ea typeface="微軟正黑體" panose="020B0604030504040204" pitchFamily="34" charset="-120"/>
                        </a:rPr>
                        <a:t>BREAD/</a:t>
                      </a:r>
                    </a:p>
                    <a:p>
                      <a:pPr algn="ctr" fontAlgn="ctr"/>
                      <a:r>
                        <a:rPr lang="en-US" sz="1200" b="1" u="none" strike="noStrike" dirty="0">
                          <a:effectLst/>
                          <a:latin typeface="微軟正黑體" panose="020B0604030504040204" pitchFamily="34" charset="-120"/>
                          <a:ea typeface="微軟正黑體" panose="020B0604030504040204" pitchFamily="34" charset="-120"/>
                        </a:rPr>
                        <a:t>BUNS/ROLLS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EGGS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TROPICAL FRUIT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45559">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COFFEE</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FLUID MILK PRODUCTS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BAKED BREAD/</a:t>
                      </a:r>
                    </a:p>
                    <a:p>
                      <a:pPr algn="ctr" fontAlgn="ctr"/>
                      <a:r>
                        <a:rPr lang="en-US" sz="1200" b="1" u="none" strike="noStrike" dirty="0">
                          <a:effectLst/>
                          <a:latin typeface="微軟正黑體" panose="020B0604030504040204" pitchFamily="34" charset="-120"/>
                          <a:ea typeface="微軟正黑體" panose="020B0604030504040204" pitchFamily="34" charset="-120"/>
                        </a:rPr>
                        <a:t>BUNS/ROLLS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EGGS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CHEESE</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SOUP</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45559">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CAT FOOD</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CAT LITTER</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MILK BY-PRODUCTS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CHEESE</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BAKED BREAD/</a:t>
                      </a:r>
                    </a:p>
                    <a:p>
                      <a:pPr algn="ctr" fontAlgn="ctr"/>
                      <a:r>
                        <a:rPr lang="en-US" sz="1200" b="1" u="none" strike="noStrike" dirty="0">
                          <a:effectLst/>
                          <a:latin typeface="微軟正黑體" panose="020B0604030504040204" pitchFamily="34" charset="-120"/>
                          <a:ea typeface="微軟正黑體" panose="020B0604030504040204" pitchFamily="34" charset="-120"/>
                        </a:rPr>
                        <a:t>BUNS/ROLLS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i="0" u="none" strike="noStrike">
                          <a:solidFill>
                            <a:srgbClr val="000000"/>
                          </a:solidFill>
                          <a:effectLst/>
                          <a:latin typeface="微軟正黑體" panose="020B0604030504040204" pitchFamily="34" charset="-120"/>
                          <a:ea typeface="微軟正黑體" panose="020B0604030504040204" pitchFamily="34" charset="-120"/>
                        </a:rPr>
                        <a:t>BAG SNACKS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47925">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HOT DOGS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LUNCHMEAT</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BEEF</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BAKED BREAD/</a:t>
                      </a:r>
                    </a:p>
                    <a:p>
                      <a:pPr algn="ctr" fontAlgn="ctr"/>
                      <a:r>
                        <a:rPr lang="en-US" sz="1200" b="1" u="none" strike="noStrike" dirty="0">
                          <a:effectLst/>
                          <a:latin typeface="微軟正黑體" panose="020B0604030504040204" pitchFamily="34" charset="-120"/>
                          <a:ea typeface="微軟正黑體" panose="020B0604030504040204" pitchFamily="34" charset="-120"/>
                        </a:rPr>
                        <a:t>BUNS/ROLLS</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u="none" strike="noStrike" dirty="0">
                          <a:effectLst/>
                          <a:latin typeface="微軟正黑體" panose="020B0604030504040204" pitchFamily="34" charset="-120"/>
                          <a:ea typeface="微軟正黑體" panose="020B0604030504040204" pitchFamily="34" charset="-120"/>
                        </a:rPr>
                        <a:t>CHEESE</a:t>
                      </a:r>
                      <a:endParaRPr 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468" marR="4468" marT="44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CONDIMENTS/</a:t>
                      </a:r>
                    </a:p>
                    <a:p>
                      <a:pPr algn="ctr"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SAUCES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7" name="群組 6">
            <a:extLst>
              <a:ext uri="{FF2B5EF4-FFF2-40B4-BE49-F238E27FC236}">
                <a16:creationId xmlns:a16="http://schemas.microsoft.com/office/drawing/2014/main" id="{00FA4E76-BC30-4615-8F51-350E14DAC186}"/>
              </a:ext>
            </a:extLst>
          </p:cNvPr>
          <p:cNvGrpSpPr/>
          <p:nvPr/>
        </p:nvGrpSpPr>
        <p:grpSpPr>
          <a:xfrm>
            <a:off x="676356" y="2083734"/>
            <a:ext cx="2908492" cy="2502781"/>
            <a:chOff x="163474" y="2661412"/>
            <a:chExt cx="3708902" cy="3540812"/>
          </a:xfrm>
        </p:grpSpPr>
        <p:pic>
          <p:nvPicPr>
            <p:cNvPr id="8" name="Picture 5" descr="C:\Users\Tibame_25\Desktop\AI_Bigdata\TFB102_T4\Team_Topic\PPT\Image\4714994_avatar_people_person_profile_student_icon.png">
              <a:extLst>
                <a:ext uri="{FF2B5EF4-FFF2-40B4-BE49-F238E27FC236}">
                  <a16:creationId xmlns:a16="http://schemas.microsoft.com/office/drawing/2014/main" id="{78D0D884-1EE1-4D8C-BEDF-61323B291D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474" y="4754880"/>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Tibame_25\Desktop\AI_Bigdata\TFB102_T4\Team_Topic\PPT\Image\56018_banana_fruit_vegetable_icon.png">
              <a:extLst>
                <a:ext uri="{FF2B5EF4-FFF2-40B4-BE49-F238E27FC236}">
                  <a16:creationId xmlns:a16="http://schemas.microsoft.com/office/drawing/2014/main" id="{C7523A17-51AC-4B92-B350-12F2F9D0D9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188" y="275141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Tibame_25\Desktop\AI_Bigdata\TFB102_T4\Team_Topic\PPT\Image\7603397_strawberry_healthy_organic_food_fruit icon_icon.png">
              <a:extLst>
                <a:ext uri="{FF2B5EF4-FFF2-40B4-BE49-F238E27FC236}">
                  <a16:creationId xmlns:a16="http://schemas.microsoft.com/office/drawing/2014/main" id="{C4095FA6-7FD4-4972-B435-09E1AB682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854" y="4978622"/>
              <a:ext cx="720000"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單箭頭接點 10">
              <a:extLst>
                <a:ext uri="{FF2B5EF4-FFF2-40B4-BE49-F238E27FC236}">
                  <a16:creationId xmlns:a16="http://schemas.microsoft.com/office/drawing/2014/main" id="{8C1FBDD4-11E4-4399-B7BD-0C551856D93E}"/>
                </a:ext>
              </a:extLst>
            </p:cNvPr>
            <p:cNvCxnSpPr/>
            <p:nvPr/>
          </p:nvCxnSpPr>
          <p:spPr>
            <a:xfrm>
              <a:off x="2659854" y="3561412"/>
              <a:ext cx="7146" cy="1193468"/>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1D27EE2-16D7-4325-8243-94385C641642}"/>
                </a:ext>
              </a:extLst>
            </p:cNvPr>
            <p:cNvSpPr txBox="1"/>
            <p:nvPr/>
          </p:nvSpPr>
          <p:spPr>
            <a:xfrm>
              <a:off x="2649852" y="3941047"/>
              <a:ext cx="1222524" cy="532323"/>
            </a:xfrm>
            <a:prstGeom prst="rect">
              <a:avLst/>
            </a:prstGeom>
            <a:noFill/>
          </p:spPr>
          <p:txBody>
            <a:bodyPr wrap="none" rtlCol="0">
              <a:spAutoFit/>
            </a:bodyPr>
            <a:lstStyle/>
            <a:p>
              <a:r>
                <a:rPr lang="en-US" altLang="zh-TW" sz="1400" b="1" dirty="0">
                  <a:solidFill>
                    <a:srgbClr val="2090CE"/>
                  </a:solidFill>
                  <a:latin typeface="Helvetica" panose="020B0604020202020204" pitchFamily="34" charset="0"/>
                  <a:cs typeface="Helvetica" panose="020B0604020202020204" pitchFamily="34" charset="0"/>
                </a:rPr>
                <a:t>Similar</a:t>
              </a:r>
            </a:p>
          </p:txBody>
        </p:sp>
        <p:cxnSp>
          <p:nvCxnSpPr>
            <p:cNvPr id="13" name="直線單箭頭接點 12">
              <a:extLst>
                <a:ext uri="{FF2B5EF4-FFF2-40B4-BE49-F238E27FC236}">
                  <a16:creationId xmlns:a16="http://schemas.microsoft.com/office/drawing/2014/main" id="{559E2B0D-0162-48AA-A9B4-308F366205B0}"/>
                </a:ext>
              </a:extLst>
            </p:cNvPr>
            <p:cNvCxnSpPr/>
            <p:nvPr/>
          </p:nvCxnSpPr>
          <p:spPr>
            <a:xfrm>
              <a:off x="1069431" y="5475782"/>
              <a:ext cx="1115846" cy="0"/>
            </a:xfrm>
            <a:prstGeom prst="straightConnector1">
              <a:avLst/>
            </a:prstGeom>
            <a:ln w="2857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FE596300-854C-4081-B5B8-210C22C01795}"/>
                </a:ext>
              </a:extLst>
            </p:cNvPr>
            <p:cNvSpPr txBox="1"/>
            <p:nvPr/>
          </p:nvSpPr>
          <p:spPr>
            <a:xfrm>
              <a:off x="830790" y="5669901"/>
              <a:ext cx="1964736" cy="532323"/>
            </a:xfrm>
            <a:prstGeom prst="rect">
              <a:avLst/>
            </a:prstGeom>
            <a:noFill/>
          </p:spPr>
          <p:txBody>
            <a:bodyPr wrap="none" rtlCol="0">
              <a:spAutoFit/>
            </a:bodyPr>
            <a:lstStyle/>
            <a:p>
              <a:r>
                <a:rPr lang="en-US" altLang="zh-TW" sz="1400" b="1" dirty="0">
                  <a:solidFill>
                    <a:srgbClr val="2090CE"/>
                  </a:solidFill>
                  <a:latin typeface="Helvetica" panose="020B0604020202020204" pitchFamily="34" charset="0"/>
                  <a:cs typeface="Helvetica" panose="020B0604020202020204" pitchFamily="34" charset="0"/>
                </a:rPr>
                <a:t>Recommend</a:t>
              </a:r>
              <a:endParaRPr lang="zh-TW" altLang="en-US" sz="1400" b="1" dirty="0">
                <a:solidFill>
                  <a:srgbClr val="2090CE"/>
                </a:solidFill>
                <a:latin typeface="Helvetica" panose="020B0604020202020204" pitchFamily="34" charset="0"/>
                <a:cs typeface="Helvetica" panose="020B0604020202020204" pitchFamily="34" charset="0"/>
              </a:endParaRPr>
            </a:p>
          </p:txBody>
        </p:sp>
        <p:pic>
          <p:nvPicPr>
            <p:cNvPr id="15" name="Picture 6" descr="C:\Users\Tibame_25\Desktop\AI_Bigdata\TFB102_T4\Team_Topic\PPT\Image\4715018_avatar_people_person_profile_user_icon.png">
              <a:extLst>
                <a:ext uri="{FF2B5EF4-FFF2-40B4-BE49-F238E27FC236}">
                  <a16:creationId xmlns:a16="http://schemas.microsoft.com/office/drawing/2014/main" id="{45601210-8AC2-462F-994B-50FB916071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431" y="2661412"/>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線單箭頭接點 15">
              <a:extLst>
                <a:ext uri="{FF2B5EF4-FFF2-40B4-BE49-F238E27FC236}">
                  <a16:creationId xmlns:a16="http://schemas.microsoft.com/office/drawing/2014/main" id="{1978BAF5-60B5-47E4-9DDD-4921F451D03A}"/>
                </a:ext>
              </a:extLst>
            </p:cNvPr>
            <p:cNvCxnSpPr/>
            <p:nvPr/>
          </p:nvCxnSpPr>
          <p:spPr>
            <a:xfrm flipV="1">
              <a:off x="1022482" y="3443288"/>
              <a:ext cx="1111118" cy="153533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5BC05E58-78A8-4157-9F5A-C022ACC33B3A}"/>
                </a:ext>
              </a:extLst>
            </p:cNvPr>
            <p:cNvCxnSpPr/>
            <p:nvPr/>
          </p:nvCxnSpPr>
          <p:spPr>
            <a:xfrm>
              <a:off x="1069431" y="3471412"/>
              <a:ext cx="1018449" cy="150721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FA3D02E-0593-49EE-83FB-D8DE623271FE}"/>
                </a:ext>
              </a:extLst>
            </p:cNvPr>
            <p:cNvCxnSpPr/>
            <p:nvPr/>
          </p:nvCxnSpPr>
          <p:spPr>
            <a:xfrm flipV="1">
              <a:off x="1154914" y="3111411"/>
              <a:ext cx="932966" cy="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 name="矩形 18">
            <a:extLst>
              <a:ext uri="{FF2B5EF4-FFF2-40B4-BE49-F238E27FC236}">
                <a16:creationId xmlns:a16="http://schemas.microsoft.com/office/drawing/2014/main" id="{117E00DA-4295-46BF-BEA1-DDD041ADD4DF}"/>
              </a:ext>
            </a:extLst>
          </p:cNvPr>
          <p:cNvSpPr/>
          <p:nvPr/>
        </p:nvSpPr>
        <p:spPr>
          <a:xfrm>
            <a:off x="5244052" y="2370094"/>
            <a:ext cx="4111550" cy="40011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商品評分計算：</a:t>
            </a:r>
            <a:endPar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3" name="文字方塊 22">
            <a:extLst>
              <a:ext uri="{FF2B5EF4-FFF2-40B4-BE49-F238E27FC236}">
                <a16:creationId xmlns:a16="http://schemas.microsoft.com/office/drawing/2014/main" id="{D13BB9A0-8DD4-4C28-A60B-64E24251BDFD}"/>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推薦模型</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協同過濾</a:t>
            </a:r>
          </a:p>
        </p:txBody>
      </p:sp>
      <p:sp>
        <p:nvSpPr>
          <p:cNvPr id="24" name="內容版面配置區 2">
            <a:extLst>
              <a:ext uri="{FF2B5EF4-FFF2-40B4-BE49-F238E27FC236}">
                <a16:creationId xmlns:a16="http://schemas.microsoft.com/office/drawing/2014/main" id="{A1F9F9E6-9543-490D-BA17-50765678D0DF}"/>
              </a:ext>
            </a:extLst>
          </p:cNvPr>
          <p:cNvSpPr txBox="1">
            <a:spLocks/>
          </p:cNvSpPr>
          <p:nvPr/>
        </p:nvSpPr>
        <p:spPr>
          <a:xfrm>
            <a:off x="479094" y="1034042"/>
            <a:ext cx="9129362" cy="377190"/>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以記憶體為基礎的過濾</a:t>
            </a:r>
          </a:p>
        </p:txBody>
      </p:sp>
      <p:grpSp>
        <p:nvGrpSpPr>
          <p:cNvPr id="32" name="群組 31">
            <a:extLst>
              <a:ext uri="{FF2B5EF4-FFF2-40B4-BE49-F238E27FC236}">
                <a16:creationId xmlns:a16="http://schemas.microsoft.com/office/drawing/2014/main" id="{89A9BF77-1DA4-42DD-AEB9-FAE047F31942}"/>
              </a:ext>
            </a:extLst>
          </p:cNvPr>
          <p:cNvGrpSpPr/>
          <p:nvPr/>
        </p:nvGrpSpPr>
        <p:grpSpPr>
          <a:xfrm>
            <a:off x="6961894" y="2219851"/>
            <a:ext cx="2753674" cy="849369"/>
            <a:chOff x="3116215" y="1982934"/>
            <a:chExt cx="2753674" cy="849369"/>
          </a:xfrm>
        </p:grpSpPr>
        <p:sp>
          <p:nvSpPr>
            <p:cNvPr id="27" name="內容版面配置區 2">
              <a:extLst>
                <a:ext uri="{FF2B5EF4-FFF2-40B4-BE49-F238E27FC236}">
                  <a16:creationId xmlns:a16="http://schemas.microsoft.com/office/drawing/2014/main" id="{9C6AF8E3-A4A7-48C5-B127-A70B0A4FC328}"/>
                </a:ext>
              </a:extLst>
            </p:cNvPr>
            <p:cNvSpPr txBox="1">
              <a:spLocks/>
            </p:cNvSpPr>
            <p:nvPr/>
          </p:nvSpPr>
          <p:spPr>
            <a:xfrm>
              <a:off x="3116215" y="1982934"/>
              <a:ext cx="2753674" cy="849369"/>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8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購買產品𝑨的總數量</a:t>
              </a:r>
              <a:endPar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0" indent="0" algn="ctr">
                <a:spcBef>
                  <a:spcPts val="8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顧客來店消費總次數</a:t>
              </a:r>
              <a:endPar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0" indent="0" algn="ctr">
                <a:spcBef>
                  <a:spcPts val="600"/>
                </a:spcBef>
                <a:buFont typeface="Arial" panose="020B0604020202020204" pitchFamily="34" charset="0"/>
                <a:buNone/>
              </a:pPr>
              <a:endPar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cxnSp>
          <p:nvCxnSpPr>
            <p:cNvPr id="29" name="直線接點 28">
              <a:extLst>
                <a:ext uri="{FF2B5EF4-FFF2-40B4-BE49-F238E27FC236}">
                  <a16:creationId xmlns:a16="http://schemas.microsoft.com/office/drawing/2014/main" id="{FBD4E326-0891-41D4-BD53-7ABB780CE2F3}"/>
                </a:ext>
              </a:extLst>
            </p:cNvPr>
            <p:cNvCxnSpPr>
              <a:cxnSpLocks/>
            </p:cNvCxnSpPr>
            <p:nvPr/>
          </p:nvCxnSpPr>
          <p:spPr>
            <a:xfrm>
              <a:off x="3341064" y="2336889"/>
              <a:ext cx="2351314" cy="0"/>
            </a:xfrm>
            <a:prstGeom prst="line">
              <a:avLst/>
            </a:prstGeom>
            <a:ln w="19050">
              <a:solidFill>
                <a:srgbClr val="333F50"/>
              </a:solidFill>
            </a:ln>
          </p:spPr>
          <p:style>
            <a:lnRef idx="1">
              <a:schemeClr val="accent1"/>
            </a:lnRef>
            <a:fillRef idx="0">
              <a:schemeClr val="accent1"/>
            </a:fillRef>
            <a:effectRef idx="0">
              <a:schemeClr val="accent1"/>
            </a:effectRef>
            <a:fontRef idx="minor">
              <a:schemeClr val="tx1"/>
            </a:fontRef>
          </p:style>
        </p:cxnSp>
      </p:grpSp>
      <p:grpSp>
        <p:nvGrpSpPr>
          <p:cNvPr id="25" name="群組 24">
            <a:extLst>
              <a:ext uri="{FF2B5EF4-FFF2-40B4-BE49-F238E27FC236}">
                <a16:creationId xmlns:a16="http://schemas.microsoft.com/office/drawing/2014/main" id="{54A01B8A-604A-41E2-9563-A11318EAE6C9}"/>
              </a:ext>
            </a:extLst>
          </p:cNvPr>
          <p:cNvGrpSpPr/>
          <p:nvPr/>
        </p:nvGrpSpPr>
        <p:grpSpPr>
          <a:xfrm>
            <a:off x="6315613" y="261142"/>
            <a:ext cx="3552287" cy="683557"/>
            <a:chOff x="6315613" y="261142"/>
            <a:chExt cx="3552287" cy="683557"/>
          </a:xfrm>
        </p:grpSpPr>
        <p:sp>
          <p:nvSpPr>
            <p:cNvPr id="26" name="矩形: 圓角 25">
              <a:extLst>
                <a:ext uri="{FF2B5EF4-FFF2-40B4-BE49-F238E27FC236}">
                  <a16:creationId xmlns:a16="http://schemas.microsoft.com/office/drawing/2014/main" id="{29D4DF11-FE6B-416C-9289-FCA7EDC0BF1E}"/>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2DA35BDF-0BBF-4A9A-80B0-6679C94AEC47}"/>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進度條">
              <a:extLst>
                <a:ext uri="{FF2B5EF4-FFF2-40B4-BE49-F238E27FC236}">
                  <a16:creationId xmlns:a16="http://schemas.microsoft.com/office/drawing/2014/main" id="{0398EFE9-98AB-473D-973F-86DFA8265B03}"/>
                </a:ext>
              </a:extLst>
            </p:cNvPr>
            <p:cNvSpPr/>
            <p:nvPr/>
          </p:nvSpPr>
          <p:spPr>
            <a:xfrm>
              <a:off x="6624042" y="471562"/>
              <a:ext cx="241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橢圓 30">
              <a:extLst>
                <a:ext uri="{FF2B5EF4-FFF2-40B4-BE49-F238E27FC236}">
                  <a16:creationId xmlns:a16="http://schemas.microsoft.com/office/drawing/2014/main" id="{F503F49C-B967-4F3B-B086-04AC7D3E2DC6}"/>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a:extLst>
                <a:ext uri="{FF2B5EF4-FFF2-40B4-BE49-F238E27FC236}">
                  <a16:creationId xmlns:a16="http://schemas.microsoft.com/office/drawing/2014/main" id="{52A8D3F4-CE41-423C-8962-F1EC63C8B9F9}"/>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292D704B-0212-4BC2-9AE4-7869A56A45A3}"/>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08401014-CCBC-4640-AB53-8F0063081977}"/>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標題 5">
              <a:extLst>
                <a:ext uri="{FF2B5EF4-FFF2-40B4-BE49-F238E27FC236}">
                  <a16:creationId xmlns:a16="http://schemas.microsoft.com/office/drawing/2014/main" id="{E0DFE3DE-16C0-46DC-9160-70F1104B370D}"/>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8" name="標題 5">
              <a:extLst>
                <a:ext uri="{FF2B5EF4-FFF2-40B4-BE49-F238E27FC236}">
                  <a16:creationId xmlns:a16="http://schemas.microsoft.com/office/drawing/2014/main" id="{D52A6467-C4ED-4B92-922D-328DF44C4748}"/>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39" name="橢圓 38">
              <a:extLst>
                <a:ext uri="{FF2B5EF4-FFF2-40B4-BE49-F238E27FC236}">
                  <a16:creationId xmlns:a16="http://schemas.microsoft.com/office/drawing/2014/main" id="{5CE75A74-99A3-4247-9493-C0425EB6E980}"/>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橢圓 39">
              <a:extLst>
                <a:ext uri="{FF2B5EF4-FFF2-40B4-BE49-F238E27FC236}">
                  <a16:creationId xmlns:a16="http://schemas.microsoft.com/office/drawing/2014/main" id="{1900E7FC-99E9-40CB-B9B9-153C11B1860B}"/>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1425B5C3-F30A-4534-B413-16C431DE527D}"/>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542E499F-6E42-43E6-9D5A-21B4F9F1E4E9}"/>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09F10A75-EF8E-48DE-ACAF-8B70167C15AD}"/>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0F4F6CF9-D8E9-43B6-8A5C-D9DFF67AD0BB}"/>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6FE48E62-2303-421C-A9DE-F75DB8B8F7A1}"/>
              </a:ext>
            </a:extLst>
          </p:cNvPr>
          <p:cNvSpPr>
            <a:spLocks noGrp="1"/>
          </p:cNvSpPr>
          <p:nvPr>
            <p:ph type="sldNum" sz="quarter" idx="12"/>
          </p:nvPr>
        </p:nvSpPr>
        <p:spPr/>
        <p:txBody>
          <a:bodyPr/>
          <a:lstStyle/>
          <a:p>
            <a:fld id="{707EBC05-AD4A-43C3-A6DF-1409246104C0}" type="slidenum">
              <a:rPr lang="zh-TW" altLang="en-US" smtClean="0"/>
              <a:pPr/>
              <a:t>73</a:t>
            </a:fld>
            <a:endParaRPr lang="zh-TW" altLang="en-US" dirty="0"/>
          </a:p>
        </p:txBody>
      </p:sp>
    </p:spTree>
    <p:extLst>
      <p:ext uri="{BB962C8B-B14F-4D97-AF65-F5344CB8AC3E}">
        <p14:creationId xmlns:p14="http://schemas.microsoft.com/office/powerpoint/2010/main" val="3039067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547201E1-36C5-4998-AFA3-2DCA9BACFED5}"/>
              </a:ext>
            </a:extLst>
          </p:cNvPr>
          <p:cNvGraphicFramePr>
            <a:graphicFrameLocks noGrp="1"/>
          </p:cNvGraphicFramePr>
          <p:nvPr>
            <p:extLst>
              <p:ext uri="{D42A27DB-BD31-4B8C-83A1-F6EECF244321}">
                <p14:modId xmlns:p14="http://schemas.microsoft.com/office/powerpoint/2010/main" val="709817473"/>
              </p:ext>
            </p:extLst>
          </p:nvPr>
        </p:nvGraphicFramePr>
        <p:xfrm>
          <a:off x="6399470" y="2520886"/>
          <a:ext cx="4395530" cy="1532175"/>
        </p:xfrm>
        <a:graphic>
          <a:graphicData uri="http://schemas.openxmlformats.org/drawingml/2006/table">
            <a:tbl>
              <a:tblPr firstRow="1" bandRow="1">
                <a:tableStyleId>{00A15C55-8517-42AA-B614-E9B94910E393}</a:tableStyleId>
              </a:tblPr>
              <a:tblGrid>
                <a:gridCol w="2197765">
                  <a:extLst>
                    <a:ext uri="{9D8B030D-6E8A-4147-A177-3AD203B41FA5}">
                      <a16:colId xmlns:a16="http://schemas.microsoft.com/office/drawing/2014/main" val="20000"/>
                    </a:ext>
                  </a:extLst>
                </a:gridCol>
                <a:gridCol w="2197765">
                  <a:extLst>
                    <a:ext uri="{9D8B030D-6E8A-4147-A177-3AD203B41FA5}">
                      <a16:colId xmlns:a16="http://schemas.microsoft.com/office/drawing/2014/main" val="20001"/>
                    </a:ext>
                  </a:extLst>
                </a:gridCol>
              </a:tblGrid>
              <a:tr h="335463">
                <a:tc>
                  <a:txBody>
                    <a:bodyPr/>
                    <a:lstStyle/>
                    <a:p>
                      <a:pPr algn="ctr" fontAlgn="ctr"/>
                      <a:r>
                        <a:rPr lang="zh-TW" altLang="en-US" sz="16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相似度計算方法</a:t>
                      </a:r>
                      <a:endParaRPr lang="zh-TW" altLang="en-US" sz="16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fontAlgn="ctr"/>
                      <a:r>
                        <a:rPr lang="en-US" sz="160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RMSE</a:t>
                      </a:r>
                      <a:endParaRPr lang="en-US" sz="16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extLst>
                  <a:ext uri="{0D108BD9-81ED-4DB2-BD59-A6C34878D82A}">
                    <a16:rowId xmlns:a16="http://schemas.microsoft.com/office/drawing/2014/main" val="10000"/>
                  </a:ext>
                </a:extLst>
              </a:tr>
              <a:tr h="299178">
                <a:tc>
                  <a:txBody>
                    <a:bodyPr/>
                    <a:lstStyle/>
                    <a:p>
                      <a:pPr algn="ctr" fontAlgn="ctr"/>
                      <a:r>
                        <a:rPr lang="en-US" sz="14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Popularity Model</a:t>
                      </a:r>
                      <a:endParaRPr lang="en-US" sz="14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4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0.8858244</a:t>
                      </a:r>
                      <a:endParaRPr lang="en-US" altLang="zh-TW" sz="14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9178">
                <a:tc>
                  <a:txBody>
                    <a:bodyPr/>
                    <a:lstStyle/>
                    <a:p>
                      <a:pPr algn="ctr" fontAlgn="ctr"/>
                      <a:r>
                        <a:rPr lang="en-US" sz="14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Cosine Similarity</a:t>
                      </a:r>
                      <a:endParaRPr lang="en-US" sz="14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4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3.6176062</a:t>
                      </a:r>
                      <a:endParaRPr lang="en-US" altLang="zh-TW" sz="14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9178">
                <a:tc>
                  <a:txBody>
                    <a:bodyPr/>
                    <a:lstStyle/>
                    <a:p>
                      <a:pPr algn="ctr" fontAlgn="ctr"/>
                      <a:r>
                        <a:rPr lang="en-US" sz="14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Pearson Similarity</a:t>
                      </a:r>
                      <a:endParaRPr lang="en-US" sz="14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4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0.8774369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99178">
                <a:tc>
                  <a:txBody>
                    <a:bodyPr/>
                    <a:lstStyle/>
                    <a:p>
                      <a:pPr algn="ctr" fontAlgn="ctr"/>
                      <a:r>
                        <a:rPr lang="en-US" sz="1400" b="1" i="0"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ALS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400" b="1" u="none" strike="noStrike"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0.8326762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6" name="表格 5">
            <a:extLst>
              <a:ext uri="{FF2B5EF4-FFF2-40B4-BE49-F238E27FC236}">
                <a16:creationId xmlns:a16="http://schemas.microsoft.com/office/drawing/2014/main" id="{4E0EFAC0-60CB-4F38-9E53-55A41CB66962}"/>
              </a:ext>
            </a:extLst>
          </p:cNvPr>
          <p:cNvGraphicFramePr>
            <a:graphicFrameLocks noGrp="1"/>
          </p:cNvGraphicFramePr>
          <p:nvPr>
            <p:extLst>
              <p:ext uri="{D42A27DB-BD31-4B8C-83A1-F6EECF244321}">
                <p14:modId xmlns:p14="http://schemas.microsoft.com/office/powerpoint/2010/main" val="1071907130"/>
              </p:ext>
            </p:extLst>
          </p:nvPr>
        </p:nvGraphicFramePr>
        <p:xfrm>
          <a:off x="6399470" y="4524767"/>
          <a:ext cx="4393765" cy="1552335"/>
        </p:xfrm>
        <a:graphic>
          <a:graphicData uri="http://schemas.openxmlformats.org/drawingml/2006/table">
            <a:tbl>
              <a:tblPr firstRow="1" bandRow="1">
                <a:tableStyleId>{00A15C55-8517-42AA-B614-E9B94910E393}</a:tableStyleId>
              </a:tblPr>
              <a:tblGrid>
                <a:gridCol w="2196000">
                  <a:extLst>
                    <a:ext uri="{9D8B030D-6E8A-4147-A177-3AD203B41FA5}">
                      <a16:colId xmlns:a16="http://schemas.microsoft.com/office/drawing/2014/main" val="20000"/>
                    </a:ext>
                  </a:extLst>
                </a:gridCol>
                <a:gridCol w="2197765">
                  <a:extLst>
                    <a:ext uri="{9D8B030D-6E8A-4147-A177-3AD203B41FA5}">
                      <a16:colId xmlns:a16="http://schemas.microsoft.com/office/drawing/2014/main" val="20001"/>
                    </a:ext>
                  </a:extLst>
                </a:gridCol>
              </a:tblGrid>
              <a:tr h="36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600" b="1" u="none" strike="noStrike" kern="1200"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相似度計算方法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marL="0" algn="ctr" defTabSz="914400" rtl="0" eaLnBrk="1" fontAlgn="ctr" latinLnBrk="0" hangingPunct="1"/>
                      <a:r>
                        <a:rPr lang="en-US" altLang="zh-TW" sz="1600" b="1" u="none" strike="noStrike" kern="1200"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RMSE</a:t>
                      </a:r>
                      <a:endParaRPr lang="zh-TW" altLang="en-US" sz="1600" b="1" u="none" strike="noStrike" kern="1200"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extLst>
                  <a:ext uri="{0D108BD9-81ED-4DB2-BD59-A6C34878D82A}">
                    <a16:rowId xmlns:a16="http://schemas.microsoft.com/office/drawing/2014/main" val="10000"/>
                  </a:ext>
                </a:extLst>
              </a:tr>
              <a:tr h="299178">
                <a:tc>
                  <a:txBody>
                    <a:bodyPr/>
                    <a:lstStyle/>
                    <a:p>
                      <a:pPr marL="0" algn="ctr" defTabSz="914400" rtl="0" eaLnBrk="1" fontAlgn="ctr" latinLnBrk="0" hangingPunct="1"/>
                      <a:r>
                        <a:rPr lang="en-US" sz="1600" b="1" u="none" strike="noStrike" kern="1200"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Popularity Model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600" b="1" u="none" strike="noStrike" kern="1200"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0.2253293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9178">
                <a:tc>
                  <a:txBody>
                    <a:bodyPr/>
                    <a:lstStyle/>
                    <a:p>
                      <a:pPr marL="0" algn="ctr" defTabSz="914400" rtl="0" eaLnBrk="1" fontAlgn="ctr" latinLnBrk="0" hangingPunct="1"/>
                      <a:r>
                        <a:rPr lang="en-US" sz="1600" b="1" u="none" strike="noStrike" kern="1200"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Cosine Similarity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600" b="1" u="none" strike="noStrike" kern="1200"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0.7126899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9178">
                <a:tc>
                  <a:txBody>
                    <a:bodyPr/>
                    <a:lstStyle/>
                    <a:p>
                      <a:pPr marL="0" algn="ctr" defTabSz="914400" rtl="0" eaLnBrk="1" fontAlgn="ctr" latinLnBrk="0" hangingPunct="1"/>
                      <a:r>
                        <a:rPr lang="en-US" sz="1600" b="1" u="none" strike="noStrike" kern="1200"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Pearson Similarity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600" b="1" u="none" strike="noStrike" kern="1200" dirty="0">
                          <a:solidFill>
                            <a:srgbClr val="333F50"/>
                          </a:solidFill>
                          <a:effectLst/>
                          <a:latin typeface="Helvetica" panose="020B0604020202020204" pitchFamily="34" charset="0"/>
                          <a:ea typeface="微軟正黑體" panose="020B0604030504040204" pitchFamily="34" charset="-120"/>
                          <a:cs typeface="Helvetica" panose="020B0604020202020204" pitchFamily="34" charset="0"/>
                        </a:rPr>
                        <a:t>0.2231577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94801">
                <a:tc>
                  <a:txBody>
                    <a:bodyPr/>
                    <a:lstStyle/>
                    <a:p>
                      <a:pPr marL="0" algn="ctr" defTabSz="914400" rtl="0" eaLnBrk="1" fontAlgn="ctr" latinLnBrk="0" hangingPunct="1"/>
                      <a:r>
                        <a:rPr lang="en-US" altLang="zh-TW" sz="1600" b="1" u="none" strike="noStrike" kern="1200" dirty="0">
                          <a:solidFill>
                            <a:srgbClr val="C00000"/>
                          </a:solidFill>
                          <a:effectLst/>
                          <a:latin typeface="Helvetica" panose="020B0604020202020204" pitchFamily="34" charset="0"/>
                          <a:ea typeface="微軟正黑體" panose="020B0604030504040204" pitchFamily="34" charset="-120"/>
                          <a:cs typeface="Helvetica" panose="020B0604020202020204" pitchFamily="34" charset="0"/>
                        </a:rPr>
                        <a:t>ALS</a:t>
                      </a:r>
                      <a:endParaRPr lang="en-US" sz="1600" b="1" u="none" strike="noStrike" kern="1200" dirty="0">
                        <a:solidFill>
                          <a:srgbClr val="C00000"/>
                        </a:solidFill>
                        <a:effectLst/>
                        <a:latin typeface="Helvetica" panose="020B0604020202020204" pitchFamily="34" charset="0"/>
                        <a:ea typeface="微軟正黑體" panose="020B0604030504040204" pitchFamily="34" charset="-120"/>
                        <a:cs typeface="Helvetica"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600" b="1" u="none" strike="noStrike" kern="1200" dirty="0">
                          <a:solidFill>
                            <a:srgbClr val="C00000"/>
                          </a:solidFill>
                          <a:effectLst/>
                          <a:latin typeface="Helvetica" panose="020B0604020202020204" pitchFamily="34" charset="0"/>
                          <a:ea typeface="微軟正黑體" panose="020B0604030504040204" pitchFamily="34" charset="-120"/>
                          <a:cs typeface="Helvetica" panose="020B0604020202020204" pitchFamily="34" charset="0"/>
                        </a:rPr>
                        <a:t>0.2190529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7" name="文字方塊 6">
            <a:extLst>
              <a:ext uri="{FF2B5EF4-FFF2-40B4-BE49-F238E27FC236}">
                <a16:creationId xmlns:a16="http://schemas.microsoft.com/office/drawing/2014/main" id="{12D78E51-6C09-4640-B9B0-D607C38F1037}"/>
              </a:ext>
            </a:extLst>
          </p:cNvPr>
          <p:cNvSpPr txBox="1"/>
          <p:nvPr/>
        </p:nvSpPr>
        <p:spPr>
          <a:xfrm>
            <a:off x="6389234" y="2148519"/>
            <a:ext cx="2598821" cy="369332"/>
          </a:xfrm>
          <a:prstGeom prst="rect">
            <a:avLst/>
          </a:prstGeom>
          <a:noFill/>
        </p:spPr>
        <p:txBody>
          <a:bodyPr wrap="square" rtlCol="0">
            <a:spAutoFit/>
          </a:bodyPr>
          <a:lstStyle/>
          <a:p>
            <a:r>
              <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評分無標準化：</a:t>
            </a:r>
          </a:p>
        </p:txBody>
      </p:sp>
      <p:sp>
        <p:nvSpPr>
          <p:cNvPr id="8" name="文字方塊 7">
            <a:extLst>
              <a:ext uri="{FF2B5EF4-FFF2-40B4-BE49-F238E27FC236}">
                <a16:creationId xmlns:a16="http://schemas.microsoft.com/office/drawing/2014/main" id="{A233167A-B359-4187-B962-2310A5C04C8E}"/>
              </a:ext>
            </a:extLst>
          </p:cNvPr>
          <p:cNvSpPr txBox="1"/>
          <p:nvPr/>
        </p:nvSpPr>
        <p:spPr>
          <a:xfrm>
            <a:off x="6389234" y="4148762"/>
            <a:ext cx="2598821" cy="369332"/>
          </a:xfrm>
          <a:prstGeom prst="rect">
            <a:avLst/>
          </a:prstGeom>
          <a:noFill/>
        </p:spPr>
        <p:txBody>
          <a:bodyPr wrap="square" rtlCol="0">
            <a:spAutoFit/>
          </a:bodyPr>
          <a:lstStyle/>
          <a:p>
            <a:r>
              <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評分標準化：</a:t>
            </a:r>
          </a:p>
        </p:txBody>
      </p:sp>
      <p:pic>
        <p:nvPicPr>
          <p:cNvPr id="9" name="Picture 4" descr="C:\Users\Tibame_25\Desktop\AI_Bigdata\TFB102_T4\Team_Topic\PPT\Image\1608724_o_thumbs_up_icon (1).png">
            <a:extLst>
              <a:ext uri="{FF2B5EF4-FFF2-40B4-BE49-F238E27FC236}">
                <a16:creationId xmlns:a16="http://schemas.microsoft.com/office/drawing/2014/main" id="{3284868E-97C1-417F-9207-BF8E195325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89190" y="5621360"/>
            <a:ext cx="521971" cy="52197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a:extLst>
              <a:ext uri="{FF2B5EF4-FFF2-40B4-BE49-F238E27FC236}">
                <a16:creationId xmlns:a16="http://schemas.microsoft.com/office/drawing/2014/main" id="{F673F632-A182-407A-809B-6DD7975FB7E2}"/>
              </a:ext>
            </a:extLst>
          </p:cNvPr>
          <p:cNvGrpSpPr/>
          <p:nvPr/>
        </p:nvGrpSpPr>
        <p:grpSpPr>
          <a:xfrm>
            <a:off x="955264" y="2597429"/>
            <a:ext cx="4395530" cy="2388851"/>
            <a:chOff x="71008" y="2265651"/>
            <a:chExt cx="5313859" cy="2614611"/>
          </a:xfrm>
        </p:grpSpPr>
        <p:pic>
          <p:nvPicPr>
            <p:cNvPr id="11" name="Picture 5" descr="C:\Users\Tibame_25\Desktop\AI_Bigdata\TFB102_T4\Team_Topic\PPT\Image\4714994_avatar_people_person_profile_student_icon.png">
              <a:extLst>
                <a:ext uri="{FF2B5EF4-FFF2-40B4-BE49-F238E27FC236}">
                  <a16:creationId xmlns:a16="http://schemas.microsoft.com/office/drawing/2014/main" id="{3E40A34E-DDEA-4A22-931D-D3CF0172E0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6491" y="305730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Tibame_25\Desktop\AI_Bigdata\TFB102_T4\Team_Topic\PPT\Image\4715018_avatar_people_person_profile_user_icon.png">
              <a:extLst>
                <a:ext uri="{FF2B5EF4-FFF2-40B4-BE49-F238E27FC236}">
                  <a16:creationId xmlns:a16="http://schemas.microsoft.com/office/drawing/2014/main" id="{18AD5A4E-536F-4862-880D-0F4F4D3AE0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4076" y="3057308"/>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C:\Users\Tibame_25\Desktop\AI_Bigdata\TFB102_T4\Team_Topic\PPT\Image\6643376_diet_drink_fitness_healthy_milk_icon (1).png">
              <a:extLst>
                <a:ext uri="{FF2B5EF4-FFF2-40B4-BE49-F238E27FC236}">
                  <a16:creationId xmlns:a16="http://schemas.microsoft.com/office/drawing/2014/main" id="{6F335692-03E7-4A87-8FED-3F9438E4FA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867" y="226565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Tibame_25\Desktop\AI_Bigdata\TFB102_T4\Team_Topic\PPT\Image\6643376_diet_drink_fitness_healthy_milk_icon (1).png">
              <a:extLst>
                <a:ext uri="{FF2B5EF4-FFF2-40B4-BE49-F238E27FC236}">
                  <a16:creationId xmlns:a16="http://schemas.microsoft.com/office/drawing/2014/main" id="{C02A1DAF-7E7A-4399-8656-95C656F3A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8" y="233730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Users\Tibame_25\Desktop\AI_Bigdata\TFB102_T4\Team_Topic\PPT\Image\56018_banana_fruit_vegetable_icon.png">
              <a:extLst>
                <a:ext uri="{FF2B5EF4-FFF2-40B4-BE49-F238E27FC236}">
                  <a16:creationId xmlns:a16="http://schemas.microsoft.com/office/drawing/2014/main" id="{D65821C4-A79E-4098-B56A-72E7DB967E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867" y="315845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C:\Users\Tibame_25\Desktop\AI_Bigdata\TFB102_T4\Team_Topic\PPT\Image\56018_banana_fruit_vegetable_icon.png">
              <a:extLst>
                <a:ext uri="{FF2B5EF4-FFF2-40B4-BE49-F238E27FC236}">
                  <a16:creationId xmlns:a16="http://schemas.microsoft.com/office/drawing/2014/main" id="{C7B55E60-C83B-459C-8AAE-A11336EE8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8" y="314730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C:\Users\Tibame_25\Desktop\AI_Bigdata\TFB102_T4\Team_Topic\PPT\Image\7603397_strawberry_healthy_organic_food_fruit icon_icon.png">
              <a:extLst>
                <a:ext uri="{FF2B5EF4-FFF2-40B4-BE49-F238E27FC236}">
                  <a16:creationId xmlns:a16="http://schemas.microsoft.com/office/drawing/2014/main" id="{1FF8E285-D109-46E3-91A3-C523CD175D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4867" y="4160262"/>
              <a:ext cx="720000"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單箭頭接點 17">
              <a:extLst>
                <a:ext uri="{FF2B5EF4-FFF2-40B4-BE49-F238E27FC236}">
                  <a16:creationId xmlns:a16="http://schemas.microsoft.com/office/drawing/2014/main" id="{C29CB6F5-9E00-4078-BF45-7C52507D89D2}"/>
                </a:ext>
              </a:extLst>
            </p:cNvPr>
            <p:cNvCxnSpPr/>
            <p:nvPr/>
          </p:nvCxnSpPr>
          <p:spPr>
            <a:xfrm flipV="1">
              <a:off x="4046335" y="2720130"/>
              <a:ext cx="577435" cy="43832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53343E92-E9ED-4224-AFB1-41015E38658E}"/>
                </a:ext>
              </a:extLst>
            </p:cNvPr>
            <p:cNvCxnSpPr/>
            <p:nvPr/>
          </p:nvCxnSpPr>
          <p:spPr>
            <a:xfrm flipH="1" flipV="1">
              <a:off x="937989" y="2697308"/>
              <a:ext cx="608257" cy="57668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363D5B7E-1A1E-489F-80FD-BF22D60F8353}"/>
                </a:ext>
              </a:extLst>
            </p:cNvPr>
            <p:cNvCxnSpPr/>
            <p:nvPr/>
          </p:nvCxnSpPr>
          <p:spPr>
            <a:xfrm flipV="1">
              <a:off x="4035658" y="3505836"/>
              <a:ext cx="577435" cy="147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F5DF8728-8B16-46A3-8F7E-474B4BA978DB}"/>
                </a:ext>
              </a:extLst>
            </p:cNvPr>
            <p:cNvCxnSpPr>
              <a:endCxn id="11" idx="1"/>
            </p:cNvCxnSpPr>
            <p:nvPr/>
          </p:nvCxnSpPr>
          <p:spPr>
            <a:xfrm>
              <a:off x="2364076" y="3507308"/>
              <a:ext cx="752415"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B66F1627-4587-44CD-968D-7C63DB0C1B72}"/>
                </a:ext>
              </a:extLst>
            </p:cNvPr>
            <p:cNvCxnSpPr/>
            <p:nvPr/>
          </p:nvCxnSpPr>
          <p:spPr>
            <a:xfrm flipH="1">
              <a:off x="937989" y="3507308"/>
              <a:ext cx="608257"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4C0A57AF-69D0-462C-B287-6F87B4EBE19A}"/>
                </a:ext>
              </a:extLst>
            </p:cNvPr>
            <p:cNvCxnSpPr/>
            <p:nvPr/>
          </p:nvCxnSpPr>
          <p:spPr>
            <a:xfrm>
              <a:off x="4046335" y="3957308"/>
              <a:ext cx="577436" cy="45895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肘形接點 67">
              <a:extLst>
                <a:ext uri="{FF2B5EF4-FFF2-40B4-BE49-F238E27FC236}">
                  <a16:creationId xmlns:a16="http://schemas.microsoft.com/office/drawing/2014/main" id="{0EACBA63-BD41-4929-A4AA-8A00993DB972}"/>
                </a:ext>
              </a:extLst>
            </p:cNvPr>
            <p:cNvCxnSpPr>
              <a:cxnSpLocks/>
              <a:stCxn id="12" idx="2"/>
            </p:cNvCxnSpPr>
            <p:nvPr/>
          </p:nvCxnSpPr>
          <p:spPr>
            <a:xfrm rot="16200000" flipH="1">
              <a:off x="2815407" y="3055975"/>
              <a:ext cx="811811" cy="2614474"/>
            </a:xfrm>
            <a:prstGeom prst="bentConnector2">
              <a:avLst/>
            </a:prstGeom>
            <a:ln w="2857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4BA220A4-E605-4D0B-88D6-C751ACB59E2E}"/>
                </a:ext>
              </a:extLst>
            </p:cNvPr>
            <p:cNvSpPr txBox="1"/>
            <p:nvPr/>
          </p:nvSpPr>
          <p:spPr>
            <a:xfrm>
              <a:off x="2264031" y="4384632"/>
              <a:ext cx="1593071" cy="426557"/>
            </a:xfrm>
            <a:prstGeom prst="rect">
              <a:avLst/>
            </a:prstGeom>
            <a:noFill/>
          </p:spPr>
          <p:txBody>
            <a:bodyPr wrap="none" rtlCol="0">
              <a:spAutoFit/>
            </a:bodyPr>
            <a:lstStyle/>
            <a:p>
              <a:r>
                <a:rPr lang="en-US" altLang="zh-TW" sz="1400" b="1" dirty="0">
                  <a:solidFill>
                    <a:srgbClr val="0070C0"/>
                  </a:solidFill>
                  <a:latin typeface="+mn-ea"/>
                </a:rPr>
                <a:t>Recommend</a:t>
              </a:r>
              <a:endParaRPr lang="zh-TW" altLang="en-US" sz="1400" b="1" dirty="0">
                <a:solidFill>
                  <a:srgbClr val="0070C0"/>
                </a:solidFill>
                <a:latin typeface="+mn-ea"/>
              </a:endParaRPr>
            </a:p>
          </p:txBody>
        </p:sp>
        <p:sp>
          <p:nvSpPr>
            <p:cNvPr id="26" name="文字方塊 25">
              <a:extLst>
                <a:ext uri="{FF2B5EF4-FFF2-40B4-BE49-F238E27FC236}">
                  <a16:creationId xmlns:a16="http://schemas.microsoft.com/office/drawing/2014/main" id="{5EAB4090-C158-492B-A6AD-AB3B55226601}"/>
                </a:ext>
              </a:extLst>
            </p:cNvPr>
            <p:cNvSpPr txBox="1"/>
            <p:nvPr/>
          </p:nvSpPr>
          <p:spPr>
            <a:xfrm>
              <a:off x="2264031" y="3133284"/>
              <a:ext cx="1043398" cy="426557"/>
            </a:xfrm>
            <a:prstGeom prst="rect">
              <a:avLst/>
            </a:prstGeom>
            <a:noFill/>
          </p:spPr>
          <p:txBody>
            <a:bodyPr wrap="none" rtlCol="0">
              <a:spAutoFit/>
            </a:bodyPr>
            <a:lstStyle/>
            <a:p>
              <a:r>
                <a:rPr lang="en-US" altLang="zh-TW" sz="1400" b="1" dirty="0">
                  <a:solidFill>
                    <a:srgbClr val="0070C0"/>
                  </a:solidFill>
                  <a:latin typeface="+mn-ea"/>
                </a:rPr>
                <a:t>Similar</a:t>
              </a:r>
            </a:p>
          </p:txBody>
        </p:sp>
      </p:grpSp>
      <p:sp>
        <p:nvSpPr>
          <p:cNvPr id="29" name="矩形 28">
            <a:extLst>
              <a:ext uri="{FF2B5EF4-FFF2-40B4-BE49-F238E27FC236}">
                <a16:creationId xmlns:a16="http://schemas.microsoft.com/office/drawing/2014/main" id="{9AA8919E-A670-4FF8-9909-79B9F038E8E4}"/>
              </a:ext>
            </a:extLst>
          </p:cNvPr>
          <p:cNvSpPr/>
          <p:nvPr/>
        </p:nvSpPr>
        <p:spPr>
          <a:xfrm>
            <a:off x="1869818" y="2172903"/>
            <a:ext cx="3571075" cy="369332"/>
          </a:xfrm>
          <a:prstGeom prst="rect">
            <a:avLst/>
          </a:prstGeom>
        </p:spPr>
        <p:txBody>
          <a:bodyPr wrap="square">
            <a:spAutoFit/>
          </a:bodyPr>
          <a:lstStyle/>
          <a:p>
            <a:r>
              <a:rPr lang="zh-TW" altLang="en-US"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rPr>
              <a:t>以模型為基礎的過濾：</a:t>
            </a:r>
            <a:r>
              <a:rPr lang="en-US" altLang="zh-TW" b="1" dirty="0">
                <a:solidFill>
                  <a:srgbClr val="0070C0"/>
                </a:solidFill>
                <a:latin typeface="Helvetica" panose="020B0604020202020204" pitchFamily="34" charset="0"/>
                <a:ea typeface="微軟正黑體" panose="020B0604030504040204" pitchFamily="34" charset="-120"/>
                <a:cs typeface="Helvetica" panose="020B0604020202020204" pitchFamily="34" charset="0"/>
              </a:rPr>
              <a:t>ALS</a:t>
            </a:r>
          </a:p>
        </p:txBody>
      </p:sp>
      <p:sp>
        <p:nvSpPr>
          <p:cNvPr id="33" name="文字方塊 32">
            <a:extLst>
              <a:ext uri="{FF2B5EF4-FFF2-40B4-BE49-F238E27FC236}">
                <a16:creationId xmlns:a16="http://schemas.microsoft.com/office/drawing/2014/main" id="{F46C4D8A-FB59-4DE6-B50E-3ADAEA530381}"/>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推薦模型</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協同過濾</a:t>
            </a:r>
          </a:p>
        </p:txBody>
      </p:sp>
      <p:sp>
        <p:nvSpPr>
          <p:cNvPr id="39" name="矩形 38">
            <a:extLst>
              <a:ext uri="{FF2B5EF4-FFF2-40B4-BE49-F238E27FC236}">
                <a16:creationId xmlns:a16="http://schemas.microsoft.com/office/drawing/2014/main" id="{BB85B186-8BEC-426C-8490-ED7ABFA12053}"/>
              </a:ext>
            </a:extLst>
          </p:cNvPr>
          <p:cNvSpPr/>
          <p:nvPr/>
        </p:nvSpPr>
        <p:spPr>
          <a:xfrm>
            <a:off x="24551" y="1395253"/>
            <a:ext cx="9899593" cy="757130"/>
          </a:xfrm>
          <a:prstGeom prst="rect">
            <a:avLst/>
          </a:prstGeom>
          <a:noFill/>
        </p:spPr>
        <p:txBody>
          <a:bodyPr vert="horz" lIns="91440" tIns="45720" rIns="91440" bIns="45720" rtlCol="0" anchor="t" anchorCtr="0">
            <a:normAutofit/>
          </a:bodyPr>
          <a:lstStyle/>
          <a:p>
            <a:pPr marL="685800" lvl="1" indent="-228600">
              <a:lnSpc>
                <a:spcPct val="90000"/>
              </a:lnSpc>
              <a:spcBef>
                <a:spcPts val="1200"/>
              </a:spcBef>
              <a:buFont typeface="Arial" panose="020B0604020202020204" pitchFamily="34" charset="0"/>
              <a:buChar char="•"/>
            </a:pPr>
            <a:r>
              <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基於用戶協同過濾：轉換為最相似的顧客族群，查看他們經常購買的商品，推薦給目前鎖定的顧客</a:t>
            </a:r>
            <a:endParaRPr lang="en-US" altLang="zh-TW"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0" name="內容版面配置區 2">
            <a:extLst>
              <a:ext uri="{FF2B5EF4-FFF2-40B4-BE49-F238E27FC236}">
                <a16:creationId xmlns:a16="http://schemas.microsoft.com/office/drawing/2014/main" id="{D6A6C78A-9B9D-4193-A3F4-57CAB0E9D446}"/>
              </a:ext>
            </a:extLst>
          </p:cNvPr>
          <p:cNvSpPr txBox="1">
            <a:spLocks/>
          </p:cNvSpPr>
          <p:nvPr/>
        </p:nvSpPr>
        <p:spPr>
          <a:xfrm>
            <a:off x="479094" y="1034042"/>
            <a:ext cx="9129362" cy="377190"/>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以記憶體為基礎的過濾</a:t>
            </a:r>
          </a:p>
        </p:txBody>
      </p:sp>
      <p:sp>
        <p:nvSpPr>
          <p:cNvPr id="41" name="矩形 40">
            <a:extLst>
              <a:ext uri="{FF2B5EF4-FFF2-40B4-BE49-F238E27FC236}">
                <a16:creationId xmlns:a16="http://schemas.microsoft.com/office/drawing/2014/main" id="{D6D31160-73A4-4A29-A3AA-7B605EFE8F32}"/>
              </a:ext>
            </a:extLst>
          </p:cNvPr>
          <p:cNvSpPr/>
          <p:nvPr/>
        </p:nvSpPr>
        <p:spPr>
          <a:xfrm>
            <a:off x="910967" y="5135327"/>
            <a:ext cx="4575438" cy="843589"/>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96681864-B4E4-4D15-A567-7318A7DF3F48}"/>
              </a:ext>
            </a:extLst>
          </p:cNvPr>
          <p:cNvSpPr/>
          <p:nvPr/>
        </p:nvSpPr>
        <p:spPr>
          <a:xfrm>
            <a:off x="982968" y="5372225"/>
            <a:ext cx="4111550" cy="40011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商品評分計算：</a:t>
            </a:r>
            <a:endPar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grpSp>
        <p:nvGrpSpPr>
          <p:cNvPr id="43" name="群組 42">
            <a:extLst>
              <a:ext uri="{FF2B5EF4-FFF2-40B4-BE49-F238E27FC236}">
                <a16:creationId xmlns:a16="http://schemas.microsoft.com/office/drawing/2014/main" id="{83052498-3545-4E32-8AAC-EBBE2D64DD29}"/>
              </a:ext>
            </a:extLst>
          </p:cNvPr>
          <p:cNvGrpSpPr/>
          <p:nvPr/>
        </p:nvGrpSpPr>
        <p:grpSpPr>
          <a:xfrm>
            <a:off x="2700810" y="5221982"/>
            <a:ext cx="2753674" cy="849369"/>
            <a:chOff x="3116215" y="1982934"/>
            <a:chExt cx="2753674" cy="849369"/>
          </a:xfrm>
        </p:grpSpPr>
        <p:sp>
          <p:nvSpPr>
            <p:cNvPr id="44" name="內容版面配置區 2">
              <a:extLst>
                <a:ext uri="{FF2B5EF4-FFF2-40B4-BE49-F238E27FC236}">
                  <a16:creationId xmlns:a16="http://schemas.microsoft.com/office/drawing/2014/main" id="{F31C6E76-1D7D-4E0C-9376-8627BE97BC8E}"/>
                </a:ext>
              </a:extLst>
            </p:cNvPr>
            <p:cNvSpPr txBox="1">
              <a:spLocks/>
            </p:cNvSpPr>
            <p:nvPr/>
          </p:nvSpPr>
          <p:spPr>
            <a:xfrm>
              <a:off x="3116215" y="1982934"/>
              <a:ext cx="2753674" cy="849369"/>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8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購買產品𝑨的總數量</a:t>
              </a:r>
              <a:endPar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0" indent="0" algn="ctr">
                <a:spcBef>
                  <a:spcPts val="8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顧客來店消費總次數</a:t>
              </a:r>
              <a:endPar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p>
              <a:pPr marL="0" indent="0" algn="ctr">
                <a:spcBef>
                  <a:spcPts val="600"/>
                </a:spcBef>
                <a:buFont typeface="Arial" panose="020B0604020202020204" pitchFamily="34" charset="0"/>
                <a:buNone/>
              </a:pPr>
              <a:endPar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cxnSp>
          <p:nvCxnSpPr>
            <p:cNvPr id="45" name="直線接點 44">
              <a:extLst>
                <a:ext uri="{FF2B5EF4-FFF2-40B4-BE49-F238E27FC236}">
                  <a16:creationId xmlns:a16="http://schemas.microsoft.com/office/drawing/2014/main" id="{6920BCFF-4E31-4454-9A4C-FB885982EB27}"/>
                </a:ext>
              </a:extLst>
            </p:cNvPr>
            <p:cNvCxnSpPr>
              <a:cxnSpLocks/>
            </p:cNvCxnSpPr>
            <p:nvPr/>
          </p:nvCxnSpPr>
          <p:spPr>
            <a:xfrm>
              <a:off x="3341064" y="2336889"/>
              <a:ext cx="2351314" cy="0"/>
            </a:xfrm>
            <a:prstGeom prst="line">
              <a:avLst/>
            </a:prstGeom>
            <a:ln w="19050">
              <a:solidFill>
                <a:srgbClr val="333F50"/>
              </a:solidFill>
            </a:ln>
          </p:spPr>
          <p:style>
            <a:lnRef idx="1">
              <a:schemeClr val="accent1"/>
            </a:lnRef>
            <a:fillRef idx="0">
              <a:schemeClr val="accent1"/>
            </a:fillRef>
            <a:effectRef idx="0">
              <a:schemeClr val="accent1"/>
            </a:effectRef>
            <a:fontRef idx="minor">
              <a:schemeClr val="tx1"/>
            </a:fontRef>
          </p:style>
        </p:cxnSp>
      </p:grpSp>
      <p:grpSp>
        <p:nvGrpSpPr>
          <p:cNvPr id="34" name="群組 33">
            <a:extLst>
              <a:ext uri="{FF2B5EF4-FFF2-40B4-BE49-F238E27FC236}">
                <a16:creationId xmlns:a16="http://schemas.microsoft.com/office/drawing/2014/main" id="{6F097008-527A-4953-B35F-142BB4B57000}"/>
              </a:ext>
            </a:extLst>
          </p:cNvPr>
          <p:cNvGrpSpPr/>
          <p:nvPr/>
        </p:nvGrpSpPr>
        <p:grpSpPr>
          <a:xfrm>
            <a:off x="6315613" y="261142"/>
            <a:ext cx="3552287" cy="683557"/>
            <a:chOff x="6315613" y="261142"/>
            <a:chExt cx="3552287" cy="683557"/>
          </a:xfrm>
        </p:grpSpPr>
        <p:sp>
          <p:nvSpPr>
            <p:cNvPr id="35" name="矩形: 圓角 34">
              <a:extLst>
                <a:ext uri="{FF2B5EF4-FFF2-40B4-BE49-F238E27FC236}">
                  <a16:creationId xmlns:a16="http://schemas.microsoft.com/office/drawing/2014/main" id="{DED4CF2A-FA89-453B-87AB-0E5D1820FC6F}"/>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A4D87A0C-00B1-4EA6-837C-DC48FB51A6D5}"/>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進度條">
              <a:extLst>
                <a:ext uri="{FF2B5EF4-FFF2-40B4-BE49-F238E27FC236}">
                  <a16:creationId xmlns:a16="http://schemas.microsoft.com/office/drawing/2014/main" id="{4223F059-1B7C-4A65-A92C-5F3EC8BFF14D}"/>
                </a:ext>
              </a:extLst>
            </p:cNvPr>
            <p:cNvSpPr/>
            <p:nvPr/>
          </p:nvSpPr>
          <p:spPr>
            <a:xfrm>
              <a:off x="6624042" y="471562"/>
              <a:ext cx="2448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橢圓 37">
              <a:extLst>
                <a:ext uri="{FF2B5EF4-FFF2-40B4-BE49-F238E27FC236}">
                  <a16:creationId xmlns:a16="http://schemas.microsoft.com/office/drawing/2014/main" id="{DC15900F-8375-4819-ACA6-A54B11FA466D}"/>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6" name="橢圓 45">
              <a:extLst>
                <a:ext uri="{FF2B5EF4-FFF2-40B4-BE49-F238E27FC236}">
                  <a16:creationId xmlns:a16="http://schemas.microsoft.com/office/drawing/2014/main" id="{FD4DDAB4-A85A-41EE-8404-0E3842D5C81B}"/>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B51C01F5-326E-490B-9607-80E9E18B8AE2}"/>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A0BE1BE-2AEC-40A1-9C41-B7B6A60A80D9}"/>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標題 5">
              <a:extLst>
                <a:ext uri="{FF2B5EF4-FFF2-40B4-BE49-F238E27FC236}">
                  <a16:creationId xmlns:a16="http://schemas.microsoft.com/office/drawing/2014/main" id="{1CEA1E03-01FC-4821-BDC7-9B3646D1A3F4}"/>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50" name="標題 5">
              <a:extLst>
                <a:ext uri="{FF2B5EF4-FFF2-40B4-BE49-F238E27FC236}">
                  <a16:creationId xmlns:a16="http://schemas.microsoft.com/office/drawing/2014/main" id="{394D7321-922A-4B91-BA1B-260A9EECC905}"/>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51" name="橢圓 50">
              <a:extLst>
                <a:ext uri="{FF2B5EF4-FFF2-40B4-BE49-F238E27FC236}">
                  <a16:creationId xmlns:a16="http://schemas.microsoft.com/office/drawing/2014/main" id="{DB4328B9-E9D5-4AF5-B6A4-262426032ADD}"/>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橢圓 51">
              <a:extLst>
                <a:ext uri="{FF2B5EF4-FFF2-40B4-BE49-F238E27FC236}">
                  <a16:creationId xmlns:a16="http://schemas.microsoft.com/office/drawing/2014/main" id="{059BA79B-EF77-46A1-B160-6C313E4A9297}"/>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B67DCD5F-D95C-4F8E-A368-233B5B023863}"/>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9D3D0E98-3599-4C0E-B4DE-DD153429AAF9}"/>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C4D45EB6-BFE0-4A78-852F-198D3352E67C}"/>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EC830E8E-6C87-48EC-9D74-7270F74A227A}"/>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0A892693-7C13-484C-935B-83C7C58783E2}"/>
              </a:ext>
            </a:extLst>
          </p:cNvPr>
          <p:cNvSpPr>
            <a:spLocks noGrp="1"/>
          </p:cNvSpPr>
          <p:nvPr>
            <p:ph type="sldNum" sz="quarter" idx="12"/>
          </p:nvPr>
        </p:nvSpPr>
        <p:spPr/>
        <p:txBody>
          <a:bodyPr/>
          <a:lstStyle/>
          <a:p>
            <a:fld id="{707EBC05-AD4A-43C3-A6DF-1409246104C0}" type="slidenum">
              <a:rPr lang="zh-TW" altLang="en-US" smtClean="0"/>
              <a:pPr/>
              <a:t>74</a:t>
            </a:fld>
            <a:endParaRPr lang="zh-TW" altLang="en-US" dirty="0"/>
          </a:p>
        </p:txBody>
      </p:sp>
    </p:spTree>
    <p:extLst>
      <p:ext uri="{BB962C8B-B14F-4D97-AF65-F5344CB8AC3E}">
        <p14:creationId xmlns:p14="http://schemas.microsoft.com/office/powerpoint/2010/main" val="561553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向右箭號 20">
            <a:extLst>
              <a:ext uri="{FF2B5EF4-FFF2-40B4-BE49-F238E27FC236}">
                <a16:creationId xmlns:a16="http://schemas.microsoft.com/office/drawing/2014/main" id="{6A7FD011-C4A0-4C49-B222-6E526EADD047}"/>
              </a:ext>
            </a:extLst>
          </p:cNvPr>
          <p:cNvSpPr/>
          <p:nvPr/>
        </p:nvSpPr>
        <p:spPr>
          <a:xfrm>
            <a:off x="2588915" y="2379968"/>
            <a:ext cx="790367" cy="584025"/>
          </a:xfrm>
          <a:prstGeom prst="rightArrow">
            <a:avLst/>
          </a:prstGeom>
          <a:solidFill>
            <a:srgbClr val="0070C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latin typeface="+mn-ea"/>
            </a:endParaRPr>
          </a:p>
        </p:txBody>
      </p:sp>
      <p:grpSp>
        <p:nvGrpSpPr>
          <p:cNvPr id="3" name="群組 2">
            <a:extLst>
              <a:ext uri="{FF2B5EF4-FFF2-40B4-BE49-F238E27FC236}">
                <a16:creationId xmlns:a16="http://schemas.microsoft.com/office/drawing/2014/main" id="{30AD908A-4528-4A1D-A614-2B1B36F93F69}"/>
              </a:ext>
            </a:extLst>
          </p:cNvPr>
          <p:cNvGrpSpPr/>
          <p:nvPr/>
        </p:nvGrpSpPr>
        <p:grpSpPr>
          <a:xfrm>
            <a:off x="590503" y="2043508"/>
            <a:ext cx="1969117" cy="1140149"/>
            <a:chOff x="2325919" y="1578129"/>
            <a:chExt cx="1969117" cy="1140149"/>
          </a:xfrm>
        </p:grpSpPr>
        <p:grpSp>
          <p:nvGrpSpPr>
            <p:cNvPr id="4" name="群組 3">
              <a:extLst>
                <a:ext uri="{FF2B5EF4-FFF2-40B4-BE49-F238E27FC236}">
                  <a16:creationId xmlns:a16="http://schemas.microsoft.com/office/drawing/2014/main" id="{FD74195C-63BF-4E39-B850-0FBE1B54A5AA}"/>
                </a:ext>
              </a:extLst>
            </p:cNvPr>
            <p:cNvGrpSpPr/>
            <p:nvPr/>
          </p:nvGrpSpPr>
          <p:grpSpPr>
            <a:xfrm>
              <a:off x="2375069" y="1578129"/>
              <a:ext cx="1919967" cy="1140149"/>
              <a:chOff x="289367" y="1342663"/>
              <a:chExt cx="2910143" cy="1577960"/>
            </a:xfrm>
          </p:grpSpPr>
          <p:pic>
            <p:nvPicPr>
              <p:cNvPr id="5" name="Picture 6" descr="C:\Users\Tibame_25\Desktop\AI_Bigdata\TFB102_T4\Team_Topic\PPT\Image\SPARKML.JPG">
                <a:extLst>
                  <a:ext uri="{FF2B5EF4-FFF2-40B4-BE49-F238E27FC236}">
                    <a16:creationId xmlns:a16="http://schemas.microsoft.com/office/drawing/2014/main" id="{D65ABC8D-2457-445A-8192-7932CE1975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51" t="-1162" r="8388" b="1162"/>
              <a:stretch/>
            </p:blipFill>
            <p:spPr bwMode="auto">
              <a:xfrm>
                <a:off x="289367" y="1342663"/>
                <a:ext cx="2095018" cy="111390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EA1A1E4-46DE-4867-9C07-F32A00231807}"/>
                  </a:ext>
                </a:extLst>
              </p:cNvPr>
              <p:cNvSpPr/>
              <p:nvPr/>
            </p:nvSpPr>
            <p:spPr>
              <a:xfrm>
                <a:off x="1579298" y="2281681"/>
                <a:ext cx="1620212" cy="638942"/>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TW"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panose="020B0604020202020204" pitchFamily="34" charset="0"/>
                    <a:cs typeface="Helvetica" panose="020B0604020202020204" pitchFamily="34" charset="0"/>
                  </a:rPr>
                  <a:t>ALS</a:t>
                </a:r>
                <a:endParaRPr lang="zh-TW" alt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Helvetica" panose="020B0604020202020204" pitchFamily="34" charset="0"/>
                  <a:cs typeface="Helvetica" panose="020B0604020202020204" pitchFamily="34" charset="0"/>
                </a:endParaRPr>
              </a:p>
            </p:txBody>
          </p:sp>
        </p:grpSp>
        <p:sp>
          <p:nvSpPr>
            <p:cNvPr id="8" name="文字方塊 7">
              <a:extLst>
                <a:ext uri="{FF2B5EF4-FFF2-40B4-BE49-F238E27FC236}">
                  <a16:creationId xmlns:a16="http://schemas.microsoft.com/office/drawing/2014/main" id="{C460639D-089C-47FC-ACDC-50EF08C80B5D}"/>
                </a:ext>
              </a:extLst>
            </p:cNvPr>
            <p:cNvSpPr txBox="1"/>
            <p:nvPr/>
          </p:nvSpPr>
          <p:spPr>
            <a:xfrm>
              <a:off x="2325919" y="2314823"/>
              <a:ext cx="1214374" cy="369332"/>
            </a:xfrm>
            <a:prstGeom prst="rect">
              <a:avLst/>
            </a:prstGeom>
            <a:noFill/>
          </p:spPr>
          <p:txBody>
            <a:bodyPr wrap="squar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分析結果</a:t>
              </a:r>
            </a:p>
          </p:txBody>
        </p:sp>
      </p:grpSp>
      <p:grpSp>
        <p:nvGrpSpPr>
          <p:cNvPr id="24" name="群組 23">
            <a:extLst>
              <a:ext uri="{FF2B5EF4-FFF2-40B4-BE49-F238E27FC236}">
                <a16:creationId xmlns:a16="http://schemas.microsoft.com/office/drawing/2014/main" id="{1B70A384-8D19-48A5-AC71-40C5A409E860}"/>
              </a:ext>
            </a:extLst>
          </p:cNvPr>
          <p:cNvGrpSpPr/>
          <p:nvPr/>
        </p:nvGrpSpPr>
        <p:grpSpPr>
          <a:xfrm>
            <a:off x="3710033" y="1996833"/>
            <a:ext cx="1655920" cy="1300581"/>
            <a:chOff x="4992546" y="1383574"/>
            <a:chExt cx="1655920" cy="1300581"/>
          </a:xfrm>
        </p:grpSpPr>
        <p:pic>
          <p:nvPicPr>
            <p:cNvPr id="9" name="Picture 7" descr="C:\Users\Tibame_25\Desktop\AI_Bigdata\TFB102_T4\Team_Topic\PPT\Image\MySQL.png">
              <a:extLst>
                <a:ext uri="{FF2B5EF4-FFF2-40B4-BE49-F238E27FC236}">
                  <a16:creationId xmlns:a16="http://schemas.microsoft.com/office/drawing/2014/main" id="{ACEFFD24-9BD3-4975-A7B9-2860B0A174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1" b="20145"/>
            <a:stretch/>
          </p:blipFill>
          <p:spPr bwMode="auto">
            <a:xfrm>
              <a:off x="4992546" y="1383574"/>
              <a:ext cx="1655920" cy="972109"/>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D99D6786-165B-4A22-968E-6CA7A8F7F8AD}"/>
                </a:ext>
              </a:extLst>
            </p:cNvPr>
            <p:cNvSpPr txBox="1"/>
            <p:nvPr/>
          </p:nvSpPr>
          <p:spPr>
            <a:xfrm>
              <a:off x="5081371" y="2314823"/>
              <a:ext cx="1358256" cy="338554"/>
            </a:xfrm>
            <a:prstGeom prst="rect">
              <a:avLst/>
            </a:prstGeom>
            <a:noFill/>
          </p:spPr>
          <p:txBody>
            <a:bodyPr wrap="square" rtlCol="0">
              <a:spAutoFit/>
            </a:bodyPr>
            <a:lstStyle>
              <a:defPPr>
                <a:defRPr lang="zh-TW"/>
              </a:defPPr>
              <a:lvl1pPr>
                <a:defRPr b="1">
                  <a:solidFill>
                    <a:srgbClr val="C00000"/>
                  </a:solidFill>
                  <a:latin typeface="微軟正黑體" panose="020B0604030504040204" pitchFamily="34" charset="-120"/>
                  <a:ea typeface="微軟正黑體" panose="020B0604030504040204" pitchFamily="34" charset="-120"/>
                </a:defRPr>
              </a:lvl1pPr>
            </a:lstStyle>
            <a:p>
              <a:r>
                <a:rPr lang="zh-TW" altLang="en-US" dirty="0"/>
                <a:t>存至資料庫</a:t>
              </a:r>
            </a:p>
          </p:txBody>
        </p:sp>
      </p:grpSp>
      <p:sp>
        <p:nvSpPr>
          <p:cNvPr id="12" name="矩形 11">
            <a:extLst>
              <a:ext uri="{FF2B5EF4-FFF2-40B4-BE49-F238E27FC236}">
                <a16:creationId xmlns:a16="http://schemas.microsoft.com/office/drawing/2014/main" id="{ACCB220C-E4CF-49F2-AA21-2E5ADD2E51AE}"/>
              </a:ext>
            </a:extLst>
          </p:cNvPr>
          <p:cNvSpPr/>
          <p:nvPr/>
        </p:nvSpPr>
        <p:spPr>
          <a:xfrm>
            <a:off x="574670" y="1362505"/>
            <a:ext cx="3239876" cy="461665"/>
          </a:xfrm>
          <a:prstGeom prst="rect">
            <a:avLst/>
          </a:prstGeom>
        </p:spPr>
        <p:txBody>
          <a:bodyPr wrap="square">
            <a:spAutoFit/>
          </a:bodyPr>
          <a:lstStyle/>
          <a:p>
            <a:r>
              <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USER-USER</a:t>
            </a:r>
            <a:r>
              <a:rPr lang="zh-TW" altLang="en-US"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協同過濾</a:t>
            </a:r>
            <a:endParaRPr lang="zh-TW" altLang="en-US" sz="2400"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3" name="矩形 12">
            <a:extLst>
              <a:ext uri="{FF2B5EF4-FFF2-40B4-BE49-F238E27FC236}">
                <a16:creationId xmlns:a16="http://schemas.microsoft.com/office/drawing/2014/main" id="{0583E5BC-8A8F-4400-AFE1-67F44C6B9D50}"/>
              </a:ext>
            </a:extLst>
          </p:cNvPr>
          <p:cNvSpPr/>
          <p:nvPr/>
        </p:nvSpPr>
        <p:spPr>
          <a:xfrm>
            <a:off x="574670" y="3639231"/>
            <a:ext cx="3383794" cy="461665"/>
          </a:xfrm>
          <a:prstGeom prst="rect">
            <a:avLst/>
          </a:prstGeom>
        </p:spPr>
        <p:txBody>
          <a:bodyPr wrap="square">
            <a:spAutoFit/>
          </a:bodyPr>
          <a:lstStyle/>
          <a:p>
            <a:r>
              <a:rPr lang="en-US" altLang="zh-TW"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ITEM-ITEM</a:t>
            </a:r>
            <a:r>
              <a:rPr lang="zh-TW" altLang="en-US" sz="24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協同過濾</a:t>
            </a:r>
          </a:p>
        </p:txBody>
      </p:sp>
      <p:grpSp>
        <p:nvGrpSpPr>
          <p:cNvPr id="28" name="群組 27">
            <a:extLst>
              <a:ext uri="{FF2B5EF4-FFF2-40B4-BE49-F238E27FC236}">
                <a16:creationId xmlns:a16="http://schemas.microsoft.com/office/drawing/2014/main" id="{4A5CE7AA-CF7C-485B-A89E-155D7373D2DA}"/>
              </a:ext>
            </a:extLst>
          </p:cNvPr>
          <p:cNvGrpSpPr/>
          <p:nvPr/>
        </p:nvGrpSpPr>
        <p:grpSpPr>
          <a:xfrm>
            <a:off x="970722" y="4374603"/>
            <a:ext cx="1267626" cy="1237792"/>
            <a:chOff x="970722" y="4374603"/>
            <a:chExt cx="1267626" cy="1237792"/>
          </a:xfrm>
        </p:grpSpPr>
        <p:pic>
          <p:nvPicPr>
            <p:cNvPr id="11" name="Picture 5" descr="C:\Users\Tibame_25\Desktop\AI_Bigdata\TFB102_T4\Team_Topic\PPT\Image\Python.png">
              <a:extLst>
                <a:ext uri="{FF2B5EF4-FFF2-40B4-BE49-F238E27FC236}">
                  <a16:creationId xmlns:a16="http://schemas.microsoft.com/office/drawing/2014/main" id="{FCD9D530-8A5F-49E7-B6A5-BD8880CB8E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235" y="4374603"/>
              <a:ext cx="864000" cy="864000"/>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0C94A61C-E051-40B4-995F-6101DD089E8F}"/>
                </a:ext>
              </a:extLst>
            </p:cNvPr>
            <p:cNvSpPr txBox="1"/>
            <p:nvPr/>
          </p:nvSpPr>
          <p:spPr>
            <a:xfrm>
              <a:off x="970722" y="5243063"/>
              <a:ext cx="1267626" cy="369332"/>
            </a:xfrm>
            <a:prstGeom prst="rect">
              <a:avLst/>
            </a:prstGeom>
            <a:noFill/>
          </p:spPr>
          <p:txBody>
            <a:bodyPr wrap="square" rtlCol="0">
              <a:spAutoFit/>
            </a:bodyPr>
            <a:lstStyle>
              <a:defPPr>
                <a:defRPr lang="zh-TW"/>
              </a:defPPr>
              <a:lvl1pPr>
                <a:defRPr b="1">
                  <a:solidFill>
                    <a:srgbClr val="C00000"/>
                  </a:solidFill>
                  <a:latin typeface="微軟正黑體" panose="020B0604030504040204" pitchFamily="34" charset="-120"/>
                  <a:ea typeface="微軟正黑體" panose="020B0604030504040204" pitchFamily="34" charset="-120"/>
                </a:defRPr>
              </a:lvl1pPr>
            </a:lstStyle>
            <a:p>
              <a:r>
                <a:rPr lang="zh-TW" altLang="en-US" dirty="0"/>
                <a:t>分析結果</a:t>
              </a:r>
            </a:p>
          </p:txBody>
        </p:sp>
      </p:grpSp>
      <p:grpSp>
        <p:nvGrpSpPr>
          <p:cNvPr id="23" name="群組 22">
            <a:extLst>
              <a:ext uri="{FF2B5EF4-FFF2-40B4-BE49-F238E27FC236}">
                <a16:creationId xmlns:a16="http://schemas.microsoft.com/office/drawing/2014/main" id="{024822F9-CD5C-48C3-87AE-8AA15963FFD0}"/>
              </a:ext>
            </a:extLst>
          </p:cNvPr>
          <p:cNvGrpSpPr/>
          <p:nvPr/>
        </p:nvGrpSpPr>
        <p:grpSpPr>
          <a:xfrm>
            <a:off x="3710033" y="4267812"/>
            <a:ext cx="1655920" cy="1344583"/>
            <a:chOff x="2882073" y="4266494"/>
            <a:chExt cx="1655920" cy="1344583"/>
          </a:xfrm>
        </p:grpSpPr>
        <p:pic>
          <p:nvPicPr>
            <p:cNvPr id="16" name="Picture 7" descr="C:\Users\Tibame_25\Desktop\AI_Bigdata\TFB102_T4\Team_Topic\PPT\Image\MySQL.png">
              <a:extLst>
                <a:ext uri="{FF2B5EF4-FFF2-40B4-BE49-F238E27FC236}">
                  <a16:creationId xmlns:a16="http://schemas.microsoft.com/office/drawing/2014/main" id="{C376571B-EFCA-4D2D-9AB1-73316F96C9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1" b="20145"/>
            <a:stretch/>
          </p:blipFill>
          <p:spPr bwMode="auto">
            <a:xfrm>
              <a:off x="2882073" y="4266494"/>
              <a:ext cx="1655920" cy="972109"/>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38CEA13A-B6C3-44C6-81F0-0DC9C2C3E3F9}"/>
                </a:ext>
              </a:extLst>
            </p:cNvPr>
            <p:cNvSpPr txBox="1"/>
            <p:nvPr/>
          </p:nvSpPr>
          <p:spPr>
            <a:xfrm>
              <a:off x="3030904" y="5241745"/>
              <a:ext cx="1358257" cy="369332"/>
            </a:xfrm>
            <a:prstGeom prst="rect">
              <a:avLst/>
            </a:prstGeom>
            <a:noFill/>
          </p:spPr>
          <p:txBody>
            <a:bodyPr wrap="square" rtlCol="0">
              <a:spAutoFit/>
            </a:bodyPr>
            <a:lstStyle>
              <a:defPPr>
                <a:defRPr lang="zh-TW"/>
              </a:defPPr>
              <a:lvl1pPr>
                <a:defRPr b="1">
                  <a:solidFill>
                    <a:srgbClr val="C00000"/>
                  </a:solidFill>
                  <a:latin typeface="微軟正黑體" panose="020B0604030504040204" pitchFamily="34" charset="-120"/>
                  <a:ea typeface="微軟正黑體" panose="020B0604030504040204" pitchFamily="34" charset="-120"/>
                </a:defRPr>
              </a:lvl1pPr>
            </a:lstStyle>
            <a:p>
              <a:r>
                <a:rPr lang="zh-TW" altLang="en-US" dirty="0"/>
                <a:t>存至資料庫</a:t>
              </a:r>
            </a:p>
          </p:txBody>
        </p:sp>
      </p:grpSp>
      <p:pic>
        <p:nvPicPr>
          <p:cNvPr id="18" name="Picture 12">
            <a:extLst>
              <a:ext uri="{FF2B5EF4-FFF2-40B4-BE49-F238E27FC236}">
                <a16:creationId xmlns:a16="http://schemas.microsoft.com/office/drawing/2014/main" id="{8F8F5A71-764A-4E6C-B0EF-0DC8DF9931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753" y="1791448"/>
            <a:ext cx="2220351" cy="395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3">
            <a:extLst>
              <a:ext uri="{FF2B5EF4-FFF2-40B4-BE49-F238E27FC236}">
                <a16:creationId xmlns:a16="http://schemas.microsoft.com/office/drawing/2014/main" id="{61046ACB-64E5-4D54-A480-1C022BD585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8064" y="1763959"/>
            <a:ext cx="2256389" cy="402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文字方塊 25">
            <a:extLst>
              <a:ext uri="{FF2B5EF4-FFF2-40B4-BE49-F238E27FC236}">
                <a16:creationId xmlns:a16="http://schemas.microsoft.com/office/drawing/2014/main" id="{EDB6A1B3-2638-44E2-B578-16E6A9BCE18A}"/>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推薦系統</a:t>
            </a:r>
          </a:p>
        </p:txBody>
      </p:sp>
      <p:sp>
        <p:nvSpPr>
          <p:cNvPr id="27" name="向右箭號 20">
            <a:extLst>
              <a:ext uri="{FF2B5EF4-FFF2-40B4-BE49-F238E27FC236}">
                <a16:creationId xmlns:a16="http://schemas.microsoft.com/office/drawing/2014/main" id="{F22B88D9-793C-457C-9795-7D7A4923ADF4}"/>
              </a:ext>
            </a:extLst>
          </p:cNvPr>
          <p:cNvSpPr/>
          <p:nvPr/>
        </p:nvSpPr>
        <p:spPr>
          <a:xfrm>
            <a:off x="2588915" y="4738526"/>
            <a:ext cx="790367" cy="584025"/>
          </a:xfrm>
          <a:prstGeom prst="rightArrow">
            <a:avLst/>
          </a:prstGeom>
          <a:solidFill>
            <a:srgbClr val="0070C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latin typeface="+mn-ea"/>
            </a:endParaRPr>
          </a:p>
        </p:txBody>
      </p:sp>
      <p:grpSp>
        <p:nvGrpSpPr>
          <p:cNvPr id="25" name="群組 24">
            <a:extLst>
              <a:ext uri="{FF2B5EF4-FFF2-40B4-BE49-F238E27FC236}">
                <a16:creationId xmlns:a16="http://schemas.microsoft.com/office/drawing/2014/main" id="{1BBB8344-C268-4154-869B-08D00F86FE5B}"/>
              </a:ext>
            </a:extLst>
          </p:cNvPr>
          <p:cNvGrpSpPr/>
          <p:nvPr/>
        </p:nvGrpSpPr>
        <p:grpSpPr>
          <a:xfrm>
            <a:off x="6315613" y="261142"/>
            <a:ext cx="3552287" cy="683557"/>
            <a:chOff x="6315613" y="261142"/>
            <a:chExt cx="3552287" cy="683557"/>
          </a:xfrm>
        </p:grpSpPr>
        <p:sp>
          <p:nvSpPr>
            <p:cNvPr id="29" name="矩形: 圓角 28">
              <a:extLst>
                <a:ext uri="{FF2B5EF4-FFF2-40B4-BE49-F238E27FC236}">
                  <a16:creationId xmlns:a16="http://schemas.microsoft.com/office/drawing/2014/main" id="{5681A175-F8F2-4408-853C-7DC87F039CCC}"/>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1E4A28C4-DF74-41AC-849B-88A1D389D082}"/>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進度條">
              <a:extLst>
                <a:ext uri="{FF2B5EF4-FFF2-40B4-BE49-F238E27FC236}">
                  <a16:creationId xmlns:a16="http://schemas.microsoft.com/office/drawing/2014/main" id="{D909DE6E-DD27-4B54-A84E-76239AE4BA47}"/>
                </a:ext>
              </a:extLst>
            </p:cNvPr>
            <p:cNvSpPr/>
            <p:nvPr/>
          </p:nvSpPr>
          <p:spPr>
            <a:xfrm>
              <a:off x="6624042" y="471562"/>
              <a:ext cx="2448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橢圓 31">
              <a:extLst>
                <a:ext uri="{FF2B5EF4-FFF2-40B4-BE49-F238E27FC236}">
                  <a16:creationId xmlns:a16="http://schemas.microsoft.com/office/drawing/2014/main" id="{99584053-DD89-4525-B834-CE57624ED00F}"/>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橢圓 32">
              <a:extLst>
                <a:ext uri="{FF2B5EF4-FFF2-40B4-BE49-F238E27FC236}">
                  <a16:creationId xmlns:a16="http://schemas.microsoft.com/office/drawing/2014/main" id="{735BE164-84E8-408B-81F2-D58BDE5F9335}"/>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53B1020D-26AD-4C6C-9802-FB381648545A}"/>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79890A1B-64F4-47D7-9313-132D41B34DC9}"/>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標題 5">
              <a:extLst>
                <a:ext uri="{FF2B5EF4-FFF2-40B4-BE49-F238E27FC236}">
                  <a16:creationId xmlns:a16="http://schemas.microsoft.com/office/drawing/2014/main" id="{5E292238-3F84-4C19-B14E-5CF5B260CD81}"/>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7" name="標題 5">
              <a:extLst>
                <a:ext uri="{FF2B5EF4-FFF2-40B4-BE49-F238E27FC236}">
                  <a16:creationId xmlns:a16="http://schemas.microsoft.com/office/drawing/2014/main" id="{EF652547-B047-440E-9A7D-A68DF4E746AF}"/>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38" name="橢圓 37">
              <a:extLst>
                <a:ext uri="{FF2B5EF4-FFF2-40B4-BE49-F238E27FC236}">
                  <a16:creationId xmlns:a16="http://schemas.microsoft.com/office/drawing/2014/main" id="{63A39A65-7286-42E3-9ABA-BEE1EE1D19AC}"/>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橢圓 38">
              <a:extLst>
                <a:ext uri="{FF2B5EF4-FFF2-40B4-BE49-F238E27FC236}">
                  <a16:creationId xmlns:a16="http://schemas.microsoft.com/office/drawing/2014/main" id="{7E6DA96C-3732-4BC5-94EE-F039A0AA6954}"/>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77CFCB6E-96B8-40C3-8498-7FD87718F361}"/>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91112EED-7021-41BE-B0F2-957F5354A836}"/>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DDF2F4D6-1FA0-464C-9B82-3879EB74779D}"/>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FCB9FD3F-5B6E-4190-B24B-EC437F08049D}"/>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FED18282-D076-4E4D-AF16-608B16063B40}"/>
              </a:ext>
            </a:extLst>
          </p:cNvPr>
          <p:cNvSpPr>
            <a:spLocks noGrp="1"/>
          </p:cNvSpPr>
          <p:nvPr>
            <p:ph type="sldNum" sz="quarter" idx="12"/>
          </p:nvPr>
        </p:nvSpPr>
        <p:spPr/>
        <p:txBody>
          <a:bodyPr/>
          <a:lstStyle/>
          <a:p>
            <a:fld id="{707EBC05-AD4A-43C3-A6DF-1409246104C0}" type="slidenum">
              <a:rPr lang="zh-TW" altLang="en-US" smtClean="0"/>
              <a:pPr/>
              <a:t>75</a:t>
            </a:fld>
            <a:endParaRPr lang="zh-TW" altLang="en-US" dirty="0"/>
          </a:p>
        </p:txBody>
      </p:sp>
    </p:spTree>
    <p:extLst>
      <p:ext uri="{BB962C8B-B14F-4D97-AF65-F5344CB8AC3E}">
        <p14:creationId xmlns:p14="http://schemas.microsoft.com/office/powerpoint/2010/main" val="3217730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924740"/>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資料分析</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Data Analysis</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7" name="投影片編號版面配置區 6">
            <a:extLst>
              <a:ext uri="{FF2B5EF4-FFF2-40B4-BE49-F238E27FC236}">
                <a16:creationId xmlns:a16="http://schemas.microsoft.com/office/drawing/2014/main" id="{FE4780E3-132A-4138-8853-D1E8AB6BC9E4}"/>
              </a:ext>
            </a:extLst>
          </p:cNvPr>
          <p:cNvSpPr>
            <a:spLocks noGrp="1"/>
          </p:cNvSpPr>
          <p:nvPr>
            <p:ph type="sldNum" sz="quarter" idx="12"/>
          </p:nvPr>
        </p:nvSpPr>
        <p:spPr/>
        <p:txBody>
          <a:bodyPr/>
          <a:lstStyle/>
          <a:p>
            <a:fld id="{AC24A62B-7E8F-4F0C-BD73-B02141D4C960}" type="slidenum">
              <a:rPr lang="zh-TW" altLang="en-US" smtClean="0"/>
              <a:t>76</a:t>
            </a:fld>
            <a:endParaRPr lang="zh-TW" altLang="en-US"/>
          </a:p>
        </p:txBody>
      </p:sp>
      <p:sp>
        <p:nvSpPr>
          <p:cNvPr id="11" name="文字方塊 10">
            <a:extLst>
              <a:ext uri="{FF2B5EF4-FFF2-40B4-BE49-F238E27FC236}">
                <a16:creationId xmlns:a16="http://schemas.microsoft.com/office/drawing/2014/main" id="{EA7F573E-06AE-476E-8DFD-705828335926}"/>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許維哲</a:t>
            </a:r>
          </a:p>
        </p:txBody>
      </p:sp>
      <p:sp>
        <p:nvSpPr>
          <p:cNvPr id="12" name="文字方塊 11">
            <a:extLst>
              <a:ext uri="{FF2B5EF4-FFF2-40B4-BE49-F238E27FC236}">
                <a16:creationId xmlns:a16="http://schemas.microsoft.com/office/drawing/2014/main" id="{C561A2F2-0768-4088-B698-EA40A2701C2C}"/>
              </a:ext>
            </a:extLst>
          </p:cNvPr>
          <p:cNvSpPr txBox="1"/>
          <p:nvPr/>
        </p:nvSpPr>
        <p:spPr>
          <a:xfrm>
            <a:off x="3346077" y="2992342"/>
            <a:ext cx="2569934" cy="369332"/>
          </a:xfrm>
          <a:prstGeom prst="rect">
            <a:avLst/>
          </a:prstGeom>
          <a:solidFill>
            <a:srgbClr val="333F50"/>
          </a:solidFill>
          <a:ln>
            <a:noFill/>
          </a:ln>
        </p:spPr>
        <p:txBody>
          <a:bodyPr wrap="none" rtlCol="0">
            <a:spAutoFit/>
          </a:bodyPr>
          <a:lstStyle>
            <a:defPPr>
              <a:defRPr lang="zh-TW"/>
            </a:defPPr>
            <a:lvl1pPr>
              <a:defRPr b="1">
                <a:solidFill>
                  <a:schemeClr val="bg1"/>
                </a:solidFill>
              </a:defRPr>
            </a:lvl1pPr>
          </a:lstStyle>
          <a:p>
            <a:r>
              <a:rPr lang="zh-TW" altLang="en-US" dirty="0"/>
              <a:t>時間序列分析</a:t>
            </a:r>
            <a:r>
              <a:rPr lang="en-US" altLang="zh-TW" dirty="0"/>
              <a:t>-</a:t>
            </a:r>
            <a:r>
              <a:rPr lang="zh-TW" altLang="en-US" dirty="0"/>
              <a:t>銷售預測</a:t>
            </a:r>
          </a:p>
        </p:txBody>
      </p:sp>
    </p:spTree>
    <p:extLst>
      <p:ext uri="{BB962C8B-B14F-4D97-AF65-F5344CB8AC3E}">
        <p14:creationId xmlns:p14="http://schemas.microsoft.com/office/powerpoint/2010/main" val="812052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橢圓 24">
            <a:extLst>
              <a:ext uri="{FF2B5EF4-FFF2-40B4-BE49-F238E27FC236}">
                <a16:creationId xmlns:a16="http://schemas.microsoft.com/office/drawing/2014/main" id="{A5899777-DA37-49B4-94D8-63AE9B22EA8E}"/>
              </a:ext>
            </a:extLst>
          </p:cNvPr>
          <p:cNvSpPr/>
          <p:nvPr/>
        </p:nvSpPr>
        <p:spPr>
          <a:xfrm>
            <a:off x="1111037" y="4866156"/>
            <a:ext cx="1701577" cy="377190"/>
          </a:xfrm>
          <a:prstGeom prst="ellipse">
            <a:avLst/>
          </a:prstGeom>
          <a:solidFill>
            <a:schemeClr val="bg1">
              <a:lumMod val="8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DEEEC933-FB54-4CE6-AB23-ED7871DA11F4}"/>
              </a:ext>
            </a:extLst>
          </p:cNvPr>
          <p:cNvSpPr/>
          <p:nvPr/>
        </p:nvSpPr>
        <p:spPr>
          <a:xfrm>
            <a:off x="1347587" y="3327772"/>
            <a:ext cx="1479540" cy="377190"/>
          </a:xfrm>
          <a:prstGeom prst="ellipse">
            <a:avLst/>
          </a:prstGeom>
          <a:solidFill>
            <a:schemeClr val="bg1">
              <a:lumMod val="8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Google Shape;89;p3">
            <a:extLst>
              <a:ext uri="{FF2B5EF4-FFF2-40B4-BE49-F238E27FC236}">
                <a16:creationId xmlns:a16="http://schemas.microsoft.com/office/drawing/2014/main" id="{EBB4325B-4910-45F5-A48F-38A9EAABCFE9}"/>
              </a:ext>
            </a:extLst>
          </p:cNvPr>
          <p:cNvSpPr/>
          <p:nvPr/>
        </p:nvSpPr>
        <p:spPr>
          <a:xfrm>
            <a:off x="3266857" y="3586552"/>
            <a:ext cx="1285800" cy="572700"/>
          </a:xfrm>
          <a:prstGeom prst="rightArrow">
            <a:avLst>
              <a:gd name="adj1" fmla="val 50000"/>
              <a:gd name="adj2" fmla="val 50000"/>
            </a:avLst>
          </a:pr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n-ea"/>
              <a:cs typeface="Arial"/>
              <a:sym typeface="Arial"/>
            </a:endParaRPr>
          </a:p>
        </p:txBody>
      </p:sp>
      <p:pic>
        <p:nvPicPr>
          <p:cNvPr id="10" name="Google Shape;90;p3">
            <a:extLst>
              <a:ext uri="{FF2B5EF4-FFF2-40B4-BE49-F238E27FC236}">
                <a16:creationId xmlns:a16="http://schemas.microsoft.com/office/drawing/2014/main" id="{99E0AA2F-93E9-4940-ADB6-B282FE285ADF}"/>
              </a:ext>
            </a:extLst>
          </p:cNvPr>
          <p:cNvPicPr preferRelativeResize="0"/>
          <p:nvPr/>
        </p:nvPicPr>
        <p:blipFill rotWithShape="1">
          <a:blip r:embed="rId3">
            <a:alphaModFix/>
          </a:blip>
          <a:srcRect/>
          <a:stretch/>
        </p:blipFill>
        <p:spPr>
          <a:xfrm>
            <a:off x="5118907" y="3233439"/>
            <a:ext cx="1285801" cy="1285801"/>
          </a:xfrm>
          <a:prstGeom prst="rect">
            <a:avLst/>
          </a:prstGeom>
          <a:noFill/>
          <a:ln>
            <a:noFill/>
          </a:ln>
        </p:spPr>
      </p:pic>
      <p:pic>
        <p:nvPicPr>
          <p:cNvPr id="11" name="Google Shape;91;p3">
            <a:extLst>
              <a:ext uri="{FF2B5EF4-FFF2-40B4-BE49-F238E27FC236}">
                <a16:creationId xmlns:a16="http://schemas.microsoft.com/office/drawing/2014/main" id="{1A6A44E4-C911-432A-ACC2-AB74EDC9C3C8}"/>
              </a:ext>
            </a:extLst>
          </p:cNvPr>
          <p:cNvPicPr preferRelativeResize="0"/>
          <p:nvPr/>
        </p:nvPicPr>
        <p:blipFill rotWithShape="1">
          <a:blip r:embed="rId4">
            <a:alphaModFix/>
          </a:blip>
          <a:srcRect l="25429" t="24963" r="24679" b="12233"/>
          <a:stretch/>
        </p:blipFill>
        <p:spPr>
          <a:xfrm>
            <a:off x="8469361" y="2951315"/>
            <a:ext cx="2164123" cy="1843174"/>
          </a:xfrm>
          <a:prstGeom prst="rect">
            <a:avLst/>
          </a:prstGeom>
          <a:noFill/>
          <a:ln>
            <a:noFill/>
          </a:ln>
        </p:spPr>
      </p:pic>
      <p:sp>
        <p:nvSpPr>
          <p:cNvPr id="17" name="文字方塊 16">
            <a:extLst>
              <a:ext uri="{FF2B5EF4-FFF2-40B4-BE49-F238E27FC236}">
                <a16:creationId xmlns:a16="http://schemas.microsoft.com/office/drawing/2014/main" id="{82C986CA-3945-4E44-BE1A-BA50F5505D25}"/>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時間序列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銷售預測</a:t>
            </a:r>
          </a:p>
        </p:txBody>
      </p:sp>
      <p:sp>
        <p:nvSpPr>
          <p:cNvPr id="18" name="內容版面配置區 2">
            <a:extLst>
              <a:ext uri="{FF2B5EF4-FFF2-40B4-BE49-F238E27FC236}">
                <a16:creationId xmlns:a16="http://schemas.microsoft.com/office/drawing/2014/main" id="{C0756ABA-5E81-4DEE-9276-F5A6CAD14847}"/>
              </a:ext>
            </a:extLst>
          </p:cNvPr>
          <p:cNvSpPr txBox="1">
            <a:spLocks/>
          </p:cNvSpPr>
          <p:nvPr/>
        </p:nvSpPr>
        <p:spPr>
          <a:xfrm>
            <a:off x="479094" y="1251752"/>
            <a:ext cx="9129362" cy="377190"/>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掌握未來商品銷售變動趨勢，有助於檢視當前商品銷售情況，並管控商品數量</a:t>
            </a:r>
          </a:p>
        </p:txBody>
      </p:sp>
      <p:sp>
        <p:nvSpPr>
          <p:cNvPr id="20" name="Google Shape;89;p3">
            <a:extLst>
              <a:ext uri="{FF2B5EF4-FFF2-40B4-BE49-F238E27FC236}">
                <a16:creationId xmlns:a16="http://schemas.microsoft.com/office/drawing/2014/main" id="{DB5835F9-9F38-475C-9274-C09A6E57DB45}"/>
              </a:ext>
            </a:extLst>
          </p:cNvPr>
          <p:cNvSpPr/>
          <p:nvPr/>
        </p:nvSpPr>
        <p:spPr>
          <a:xfrm>
            <a:off x="6757353" y="3586552"/>
            <a:ext cx="1285800" cy="572700"/>
          </a:xfrm>
          <a:prstGeom prst="rightArrow">
            <a:avLst>
              <a:gd name="adj1" fmla="val 50000"/>
              <a:gd name="adj2" fmla="val 50000"/>
            </a:avLst>
          </a:prstGeom>
          <a:solidFill>
            <a:srgbClr val="0070C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n-ea"/>
              <a:cs typeface="Arial"/>
              <a:sym typeface="Arial"/>
            </a:endParaRPr>
          </a:p>
        </p:txBody>
      </p:sp>
      <p:pic>
        <p:nvPicPr>
          <p:cNvPr id="21" name="圖片 20">
            <a:extLst>
              <a:ext uri="{FF2B5EF4-FFF2-40B4-BE49-F238E27FC236}">
                <a16:creationId xmlns:a16="http://schemas.microsoft.com/office/drawing/2014/main" id="{08BF88D6-707B-4A9D-92A1-6512CBADC87E}"/>
              </a:ext>
            </a:extLst>
          </p:cNvPr>
          <p:cNvPicPr>
            <a:picLocks noChangeAspect="1"/>
          </p:cNvPicPr>
          <p:nvPr/>
        </p:nvPicPr>
        <p:blipFill>
          <a:blip r:embed="rId5"/>
          <a:stretch>
            <a:fillRect/>
          </a:stretch>
        </p:blipFill>
        <p:spPr>
          <a:xfrm>
            <a:off x="1444919" y="2050553"/>
            <a:ext cx="1479540" cy="1480328"/>
          </a:xfrm>
          <a:prstGeom prst="rect">
            <a:avLst/>
          </a:prstGeom>
        </p:spPr>
      </p:pic>
      <p:pic>
        <p:nvPicPr>
          <p:cNvPr id="22" name="圖片 21">
            <a:extLst>
              <a:ext uri="{FF2B5EF4-FFF2-40B4-BE49-F238E27FC236}">
                <a16:creationId xmlns:a16="http://schemas.microsoft.com/office/drawing/2014/main" id="{9F4140BB-A75E-4BED-8DEB-98C935E206EB}"/>
              </a:ext>
            </a:extLst>
          </p:cNvPr>
          <p:cNvPicPr>
            <a:picLocks noChangeAspect="1"/>
          </p:cNvPicPr>
          <p:nvPr/>
        </p:nvPicPr>
        <p:blipFill>
          <a:blip r:embed="rId5"/>
          <a:stretch>
            <a:fillRect/>
          </a:stretch>
        </p:blipFill>
        <p:spPr>
          <a:xfrm>
            <a:off x="1333074" y="3596285"/>
            <a:ext cx="1479540" cy="1480328"/>
          </a:xfrm>
          <a:prstGeom prst="rect">
            <a:avLst/>
          </a:prstGeom>
        </p:spPr>
      </p:pic>
      <p:grpSp>
        <p:nvGrpSpPr>
          <p:cNvPr id="28" name="圖形 26">
            <a:extLst>
              <a:ext uri="{FF2B5EF4-FFF2-40B4-BE49-F238E27FC236}">
                <a16:creationId xmlns:a16="http://schemas.microsoft.com/office/drawing/2014/main" id="{2040AD36-9454-44C0-B39D-4BB93668098E}"/>
              </a:ext>
            </a:extLst>
          </p:cNvPr>
          <p:cNvGrpSpPr/>
          <p:nvPr/>
        </p:nvGrpSpPr>
        <p:grpSpPr>
          <a:xfrm rot="513278">
            <a:off x="10341137" y="2159968"/>
            <a:ext cx="558899" cy="974609"/>
            <a:chOff x="10457252" y="2159969"/>
            <a:chExt cx="244935" cy="427118"/>
          </a:xfrm>
        </p:grpSpPr>
        <p:sp>
          <p:nvSpPr>
            <p:cNvPr id="35" name="手繪多邊形: 圖案 34">
              <a:extLst>
                <a:ext uri="{FF2B5EF4-FFF2-40B4-BE49-F238E27FC236}">
                  <a16:creationId xmlns:a16="http://schemas.microsoft.com/office/drawing/2014/main" id="{8CD75096-7C01-47F6-B24A-B2060ABA8BCE}"/>
                </a:ext>
              </a:extLst>
            </p:cNvPr>
            <p:cNvSpPr/>
            <p:nvPr/>
          </p:nvSpPr>
          <p:spPr>
            <a:xfrm>
              <a:off x="10549355" y="2526360"/>
              <a:ext cx="60727" cy="60727"/>
            </a:xfrm>
            <a:custGeom>
              <a:avLst/>
              <a:gdLst>
                <a:gd name="connsiteX0" fmla="*/ 0 w 60727"/>
                <a:gd name="connsiteY0" fmla="*/ 0 h 60727"/>
                <a:gd name="connsiteX1" fmla="*/ 60728 w 60727"/>
                <a:gd name="connsiteY1" fmla="*/ 0 h 60727"/>
                <a:gd name="connsiteX2" fmla="*/ 60728 w 60727"/>
                <a:gd name="connsiteY2" fmla="*/ 60728 h 60727"/>
                <a:gd name="connsiteX3" fmla="*/ 0 w 60727"/>
                <a:gd name="connsiteY3" fmla="*/ 60728 h 60727"/>
              </a:gdLst>
              <a:ahLst/>
              <a:cxnLst>
                <a:cxn ang="0">
                  <a:pos x="connsiteX0" y="connsiteY0"/>
                </a:cxn>
                <a:cxn ang="0">
                  <a:pos x="connsiteX1" y="connsiteY1"/>
                </a:cxn>
                <a:cxn ang="0">
                  <a:pos x="connsiteX2" y="connsiteY2"/>
                </a:cxn>
                <a:cxn ang="0">
                  <a:pos x="connsiteX3" y="connsiteY3"/>
                </a:cxn>
              </a:cxnLst>
              <a:rect l="l" t="t" r="r" b="b"/>
              <a:pathLst>
                <a:path w="60727" h="60727">
                  <a:moveTo>
                    <a:pt x="0" y="0"/>
                  </a:moveTo>
                  <a:lnTo>
                    <a:pt x="60728" y="0"/>
                  </a:lnTo>
                  <a:lnTo>
                    <a:pt x="60728" y="60728"/>
                  </a:lnTo>
                  <a:lnTo>
                    <a:pt x="0" y="60728"/>
                  </a:lnTo>
                  <a:close/>
                </a:path>
              </a:pathLst>
            </a:custGeom>
            <a:solidFill>
              <a:srgbClr val="198080"/>
            </a:solidFill>
            <a:ln w="2009" cap="flat">
              <a:noFill/>
              <a:prstDash val="solid"/>
              <a:miter/>
            </a:ln>
          </p:spPr>
          <p:txBody>
            <a:bodyPr rtlCol="0" anchor="ctr"/>
            <a:lstStyle/>
            <a:p>
              <a:endParaRPr lang="zh-TW" altLang="en-US"/>
            </a:p>
          </p:txBody>
        </p:sp>
        <p:sp>
          <p:nvSpPr>
            <p:cNvPr id="36" name="手繪多邊形: 圖案 35">
              <a:extLst>
                <a:ext uri="{FF2B5EF4-FFF2-40B4-BE49-F238E27FC236}">
                  <a16:creationId xmlns:a16="http://schemas.microsoft.com/office/drawing/2014/main" id="{2DEA2354-F050-4C8E-A959-65B7E3E6F917}"/>
                </a:ext>
              </a:extLst>
            </p:cNvPr>
            <p:cNvSpPr/>
            <p:nvPr/>
          </p:nvSpPr>
          <p:spPr>
            <a:xfrm>
              <a:off x="10559477" y="2159969"/>
              <a:ext cx="142710" cy="305663"/>
            </a:xfrm>
            <a:custGeom>
              <a:avLst/>
              <a:gdLst>
                <a:gd name="connsiteX0" fmla="*/ 20243 w 142710"/>
                <a:gd name="connsiteY0" fmla="*/ 0 h 305663"/>
                <a:gd name="connsiteX1" fmla="*/ 0 w 142710"/>
                <a:gd name="connsiteY1" fmla="*/ 32995 h 305663"/>
                <a:gd name="connsiteX2" fmla="*/ 20243 w 142710"/>
                <a:gd name="connsiteY2" fmla="*/ 60728 h 305663"/>
                <a:gd name="connsiteX3" fmla="*/ 81983 w 142710"/>
                <a:gd name="connsiteY3" fmla="*/ 122468 h 305663"/>
                <a:gd name="connsiteX4" fmla="*/ 20243 w 142710"/>
                <a:gd name="connsiteY4" fmla="*/ 184208 h 305663"/>
                <a:gd name="connsiteX5" fmla="*/ 0 w 142710"/>
                <a:gd name="connsiteY5" fmla="*/ 214562 h 305663"/>
                <a:gd name="connsiteX6" fmla="*/ 20243 w 142710"/>
                <a:gd name="connsiteY6" fmla="*/ 305664 h 305663"/>
                <a:gd name="connsiteX7" fmla="*/ 50607 w 142710"/>
                <a:gd name="connsiteY7" fmla="*/ 305664 h 305663"/>
                <a:gd name="connsiteX8" fmla="*/ 50607 w 142710"/>
                <a:gd name="connsiteY8" fmla="*/ 241126 h 305663"/>
                <a:gd name="connsiteX9" fmla="*/ 142710 w 142710"/>
                <a:gd name="connsiteY9" fmla="*/ 122468 h 305663"/>
                <a:gd name="connsiteX10" fmla="*/ 20243 w 142710"/>
                <a:gd name="connsiteY10" fmla="*/ 0 h 30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710" h="305663">
                  <a:moveTo>
                    <a:pt x="20243" y="0"/>
                  </a:moveTo>
                  <a:lnTo>
                    <a:pt x="0" y="32995"/>
                  </a:lnTo>
                  <a:lnTo>
                    <a:pt x="20243" y="60728"/>
                  </a:lnTo>
                  <a:cubicBezTo>
                    <a:pt x="54285" y="60728"/>
                    <a:pt x="81983" y="88426"/>
                    <a:pt x="81983" y="122468"/>
                  </a:cubicBezTo>
                  <a:cubicBezTo>
                    <a:pt x="81983" y="156510"/>
                    <a:pt x="54285" y="184208"/>
                    <a:pt x="20243" y="184208"/>
                  </a:cubicBezTo>
                  <a:lnTo>
                    <a:pt x="0" y="214562"/>
                  </a:lnTo>
                  <a:lnTo>
                    <a:pt x="20243" y="305664"/>
                  </a:lnTo>
                  <a:lnTo>
                    <a:pt x="50607" y="305664"/>
                  </a:lnTo>
                  <a:lnTo>
                    <a:pt x="50607" y="241126"/>
                  </a:lnTo>
                  <a:cubicBezTo>
                    <a:pt x="103496" y="227586"/>
                    <a:pt x="142710" y="179518"/>
                    <a:pt x="142710" y="122468"/>
                  </a:cubicBezTo>
                  <a:cubicBezTo>
                    <a:pt x="142710" y="54941"/>
                    <a:pt x="87772" y="0"/>
                    <a:pt x="20243" y="0"/>
                  </a:cubicBezTo>
                  <a:close/>
                </a:path>
              </a:pathLst>
            </a:custGeom>
            <a:solidFill>
              <a:srgbClr val="198080"/>
            </a:solidFill>
            <a:ln w="2009" cap="flat">
              <a:noFill/>
              <a:prstDash val="solid"/>
              <a:miter/>
            </a:ln>
          </p:spPr>
          <p:txBody>
            <a:bodyPr rtlCol="0" anchor="ctr"/>
            <a:lstStyle/>
            <a:p>
              <a:endParaRPr lang="zh-TW" altLang="en-US"/>
            </a:p>
          </p:txBody>
        </p:sp>
        <p:grpSp>
          <p:nvGrpSpPr>
            <p:cNvPr id="37" name="圖形 26">
              <a:extLst>
                <a:ext uri="{FF2B5EF4-FFF2-40B4-BE49-F238E27FC236}">
                  <a16:creationId xmlns:a16="http://schemas.microsoft.com/office/drawing/2014/main" id="{F3386253-A8E8-4D34-9AD5-BDEE300C651E}"/>
                </a:ext>
              </a:extLst>
            </p:cNvPr>
            <p:cNvGrpSpPr/>
            <p:nvPr/>
          </p:nvGrpSpPr>
          <p:grpSpPr>
            <a:xfrm>
              <a:off x="10457252" y="2159969"/>
              <a:ext cx="122467" cy="305663"/>
              <a:chOff x="10457252" y="2159969"/>
              <a:chExt cx="122467" cy="305663"/>
            </a:xfrm>
            <a:solidFill>
              <a:srgbClr val="24B3B3"/>
            </a:solidFill>
          </p:grpSpPr>
          <p:sp>
            <p:nvSpPr>
              <p:cNvPr id="38" name="手繪多邊形: 圖案 37">
                <a:extLst>
                  <a:ext uri="{FF2B5EF4-FFF2-40B4-BE49-F238E27FC236}">
                    <a16:creationId xmlns:a16="http://schemas.microsoft.com/office/drawing/2014/main" id="{401C677E-A0D5-48FC-9CC8-B59124E59B9A}"/>
                  </a:ext>
                </a:extLst>
              </p:cNvPr>
              <p:cNvSpPr/>
              <p:nvPr/>
            </p:nvSpPr>
            <p:spPr>
              <a:xfrm>
                <a:off x="10457252" y="2159969"/>
                <a:ext cx="122467" cy="122467"/>
              </a:xfrm>
              <a:custGeom>
                <a:avLst/>
                <a:gdLst>
                  <a:gd name="connsiteX0" fmla="*/ 0 w 122467"/>
                  <a:gd name="connsiteY0" fmla="*/ 122468 h 122467"/>
                  <a:gd name="connsiteX1" fmla="*/ 60728 w 122467"/>
                  <a:gd name="connsiteY1" fmla="*/ 122468 h 122467"/>
                  <a:gd name="connsiteX2" fmla="*/ 122468 w 122467"/>
                  <a:gd name="connsiteY2" fmla="*/ 60728 h 122467"/>
                  <a:gd name="connsiteX3" fmla="*/ 122468 w 122467"/>
                  <a:gd name="connsiteY3" fmla="*/ 0 h 122467"/>
                  <a:gd name="connsiteX4" fmla="*/ 0 w 122467"/>
                  <a:gd name="connsiteY4" fmla="*/ 122468 h 122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67" h="122467">
                    <a:moveTo>
                      <a:pt x="0" y="122468"/>
                    </a:moveTo>
                    <a:lnTo>
                      <a:pt x="60728" y="122468"/>
                    </a:lnTo>
                    <a:cubicBezTo>
                      <a:pt x="60728" y="88426"/>
                      <a:pt x="88424" y="60728"/>
                      <a:pt x="122468" y="60728"/>
                    </a:cubicBezTo>
                    <a:lnTo>
                      <a:pt x="122468" y="0"/>
                    </a:lnTo>
                    <a:cubicBezTo>
                      <a:pt x="54940" y="0"/>
                      <a:pt x="0" y="54941"/>
                      <a:pt x="0" y="122468"/>
                    </a:cubicBezTo>
                    <a:close/>
                  </a:path>
                </a:pathLst>
              </a:custGeom>
              <a:solidFill>
                <a:srgbClr val="24B3B3"/>
              </a:solidFill>
              <a:ln w="2009" cap="flat">
                <a:noFill/>
                <a:prstDash val="solid"/>
                <a:miter/>
              </a:ln>
            </p:spPr>
            <p:txBody>
              <a:bodyPr rtlCol="0" anchor="ctr"/>
              <a:lstStyle/>
              <a:p>
                <a:endParaRPr lang="zh-TW" altLang="en-US"/>
              </a:p>
            </p:txBody>
          </p:sp>
          <p:sp>
            <p:nvSpPr>
              <p:cNvPr id="39" name="手繪多邊形: 圖案 38">
                <a:extLst>
                  <a:ext uri="{FF2B5EF4-FFF2-40B4-BE49-F238E27FC236}">
                    <a16:creationId xmlns:a16="http://schemas.microsoft.com/office/drawing/2014/main" id="{064880FD-C48D-41B8-A84F-7D24B7C00CD0}"/>
                  </a:ext>
                </a:extLst>
              </p:cNvPr>
              <p:cNvSpPr/>
              <p:nvPr/>
            </p:nvSpPr>
            <p:spPr>
              <a:xfrm>
                <a:off x="10549355" y="2344177"/>
                <a:ext cx="30363" cy="121455"/>
              </a:xfrm>
              <a:custGeom>
                <a:avLst/>
                <a:gdLst>
                  <a:gd name="connsiteX0" fmla="*/ 0 w 30363"/>
                  <a:gd name="connsiteY0" fmla="*/ 0 h 121455"/>
                  <a:gd name="connsiteX1" fmla="*/ 30364 w 30363"/>
                  <a:gd name="connsiteY1" fmla="*/ 0 h 121455"/>
                  <a:gd name="connsiteX2" fmla="*/ 30364 w 30363"/>
                  <a:gd name="connsiteY2" fmla="*/ 121456 h 121455"/>
                  <a:gd name="connsiteX3" fmla="*/ 0 w 30363"/>
                  <a:gd name="connsiteY3" fmla="*/ 121456 h 121455"/>
                </a:gdLst>
                <a:ahLst/>
                <a:cxnLst>
                  <a:cxn ang="0">
                    <a:pos x="connsiteX0" y="connsiteY0"/>
                  </a:cxn>
                  <a:cxn ang="0">
                    <a:pos x="connsiteX1" y="connsiteY1"/>
                  </a:cxn>
                  <a:cxn ang="0">
                    <a:pos x="connsiteX2" y="connsiteY2"/>
                  </a:cxn>
                  <a:cxn ang="0">
                    <a:pos x="connsiteX3" y="connsiteY3"/>
                  </a:cxn>
                </a:cxnLst>
                <a:rect l="l" t="t" r="r" b="b"/>
                <a:pathLst>
                  <a:path w="30363" h="121455">
                    <a:moveTo>
                      <a:pt x="0" y="0"/>
                    </a:moveTo>
                    <a:lnTo>
                      <a:pt x="30364" y="0"/>
                    </a:lnTo>
                    <a:lnTo>
                      <a:pt x="30364" y="121456"/>
                    </a:lnTo>
                    <a:lnTo>
                      <a:pt x="0" y="121456"/>
                    </a:lnTo>
                    <a:close/>
                  </a:path>
                </a:pathLst>
              </a:custGeom>
              <a:solidFill>
                <a:srgbClr val="24B3B3"/>
              </a:solidFill>
              <a:ln w="2009" cap="flat">
                <a:noFill/>
                <a:prstDash val="solid"/>
                <a:miter/>
              </a:ln>
            </p:spPr>
            <p:txBody>
              <a:bodyPr rtlCol="0" anchor="ctr"/>
              <a:lstStyle/>
              <a:p>
                <a:endParaRPr lang="zh-TW" altLang="en-US"/>
              </a:p>
            </p:txBody>
          </p:sp>
        </p:grpSp>
      </p:grpSp>
      <p:grpSp>
        <p:nvGrpSpPr>
          <p:cNvPr id="19" name="群組 18">
            <a:extLst>
              <a:ext uri="{FF2B5EF4-FFF2-40B4-BE49-F238E27FC236}">
                <a16:creationId xmlns:a16="http://schemas.microsoft.com/office/drawing/2014/main" id="{2C781072-95FD-4370-90E9-F7369043FBF5}"/>
              </a:ext>
            </a:extLst>
          </p:cNvPr>
          <p:cNvGrpSpPr/>
          <p:nvPr/>
        </p:nvGrpSpPr>
        <p:grpSpPr>
          <a:xfrm>
            <a:off x="6315613" y="261142"/>
            <a:ext cx="3552287" cy="683557"/>
            <a:chOff x="6315613" y="261142"/>
            <a:chExt cx="3552287" cy="683557"/>
          </a:xfrm>
        </p:grpSpPr>
        <p:sp>
          <p:nvSpPr>
            <p:cNvPr id="24" name="矩形: 圓角 23">
              <a:extLst>
                <a:ext uri="{FF2B5EF4-FFF2-40B4-BE49-F238E27FC236}">
                  <a16:creationId xmlns:a16="http://schemas.microsoft.com/office/drawing/2014/main" id="{6AB17545-D1C0-4403-A1F1-2EB10E77AB96}"/>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22194963-7F31-408E-B396-D86E8EA8A048}"/>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進度條">
              <a:extLst>
                <a:ext uri="{FF2B5EF4-FFF2-40B4-BE49-F238E27FC236}">
                  <a16:creationId xmlns:a16="http://schemas.microsoft.com/office/drawing/2014/main" id="{98A6D0B0-B62E-452A-B79D-07C32B0974C2}"/>
                </a:ext>
              </a:extLst>
            </p:cNvPr>
            <p:cNvSpPr/>
            <p:nvPr/>
          </p:nvSpPr>
          <p:spPr>
            <a:xfrm>
              <a:off x="6624042" y="471562"/>
              <a:ext cx="2484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
              <a:extLst>
                <a:ext uri="{FF2B5EF4-FFF2-40B4-BE49-F238E27FC236}">
                  <a16:creationId xmlns:a16="http://schemas.microsoft.com/office/drawing/2014/main" id="{0E69F713-E000-4D50-B463-61C412EA8A2F}"/>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橢圓 29">
              <a:extLst>
                <a:ext uri="{FF2B5EF4-FFF2-40B4-BE49-F238E27FC236}">
                  <a16:creationId xmlns:a16="http://schemas.microsoft.com/office/drawing/2014/main" id="{0D62D08F-E163-4804-9058-81EF7B499879}"/>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EC777A2C-50F3-46CC-B357-37571A86A4AC}"/>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36B2837E-2F83-458B-91BB-A2BE656CD269}"/>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標題 5">
              <a:extLst>
                <a:ext uri="{FF2B5EF4-FFF2-40B4-BE49-F238E27FC236}">
                  <a16:creationId xmlns:a16="http://schemas.microsoft.com/office/drawing/2014/main" id="{63FE07F3-2D2F-47AB-854A-ED133F21ED17}"/>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4" name="標題 5">
              <a:extLst>
                <a:ext uri="{FF2B5EF4-FFF2-40B4-BE49-F238E27FC236}">
                  <a16:creationId xmlns:a16="http://schemas.microsoft.com/office/drawing/2014/main" id="{4DD0FFE9-82B4-470B-9F36-2E2B0D3824D7}"/>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40" name="橢圓 39">
              <a:extLst>
                <a:ext uri="{FF2B5EF4-FFF2-40B4-BE49-F238E27FC236}">
                  <a16:creationId xmlns:a16="http://schemas.microsoft.com/office/drawing/2014/main" id="{9524D1B4-7D11-40E6-B237-8EAFB50D7461}"/>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橢圓 40">
              <a:extLst>
                <a:ext uri="{FF2B5EF4-FFF2-40B4-BE49-F238E27FC236}">
                  <a16:creationId xmlns:a16="http://schemas.microsoft.com/office/drawing/2014/main" id="{13E85222-C4D0-46F8-A103-257740D6366A}"/>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FE2DF835-D88F-4C4A-B1E6-4395CF7C2EE5}"/>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0D726F55-50FD-42DE-A9D6-0E44D7E808E4}"/>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1E234051-20AC-44F8-89EA-21299C6C60F9}"/>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18F51F5C-9EEB-489F-B2D1-612CD351A3D0}"/>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5350922C-3763-4458-9CB2-6693439A67D7}"/>
              </a:ext>
            </a:extLst>
          </p:cNvPr>
          <p:cNvSpPr>
            <a:spLocks noGrp="1"/>
          </p:cNvSpPr>
          <p:nvPr>
            <p:ph type="sldNum" sz="quarter" idx="12"/>
          </p:nvPr>
        </p:nvSpPr>
        <p:spPr/>
        <p:txBody>
          <a:bodyPr/>
          <a:lstStyle/>
          <a:p>
            <a:fld id="{707EBC05-AD4A-43C3-A6DF-1409246104C0}" type="slidenum">
              <a:rPr lang="zh-TW" altLang="en-US" smtClean="0"/>
              <a:pPr/>
              <a:t>77</a:t>
            </a:fld>
            <a:endParaRPr lang="zh-TW" altLang="en-US" dirty="0"/>
          </a:p>
        </p:txBody>
      </p:sp>
    </p:spTree>
    <p:extLst>
      <p:ext uri="{BB962C8B-B14F-4D97-AF65-F5344CB8AC3E}">
        <p14:creationId xmlns:p14="http://schemas.microsoft.com/office/powerpoint/2010/main" val="10909084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9;p4">
            <a:extLst>
              <a:ext uri="{FF2B5EF4-FFF2-40B4-BE49-F238E27FC236}">
                <a16:creationId xmlns:a16="http://schemas.microsoft.com/office/drawing/2014/main" id="{DF1A774F-EC91-40B1-9631-4D31BC078EEC}"/>
              </a:ext>
            </a:extLst>
          </p:cNvPr>
          <p:cNvSpPr/>
          <p:nvPr/>
        </p:nvSpPr>
        <p:spPr>
          <a:xfrm>
            <a:off x="891231" y="3449135"/>
            <a:ext cx="1961400" cy="711900"/>
          </a:xfrm>
          <a:prstGeom prst="roundRect">
            <a:avLst>
              <a:gd name="adj" fmla="val 16667"/>
            </a:avLst>
          </a:prstGeom>
          <a:solidFill>
            <a:srgbClr val="F9D6AF"/>
          </a:solidFill>
          <a:ln w="31750">
            <a:solidFill>
              <a:srgbClr val="0070C0"/>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時間序列分析</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p:txBody>
      </p:sp>
      <p:sp>
        <p:nvSpPr>
          <p:cNvPr id="5" name="Google Shape;100;p4">
            <a:extLst>
              <a:ext uri="{FF2B5EF4-FFF2-40B4-BE49-F238E27FC236}">
                <a16:creationId xmlns:a16="http://schemas.microsoft.com/office/drawing/2014/main" id="{FF6B55FF-7E87-4929-BACD-D91F7361C729}"/>
              </a:ext>
            </a:extLst>
          </p:cNvPr>
          <p:cNvSpPr/>
          <p:nvPr/>
        </p:nvSpPr>
        <p:spPr>
          <a:xfrm>
            <a:off x="4169967" y="4777572"/>
            <a:ext cx="1961400" cy="711900"/>
          </a:xfrm>
          <a:prstGeom prst="roundRect">
            <a:avLst>
              <a:gd name="adj" fmla="val 16667"/>
            </a:avLst>
          </a:prstGeom>
          <a:solidFill>
            <a:srgbClr val="B6D7A8"/>
          </a:solidFill>
          <a:ln w="31750">
            <a:solidFill>
              <a:srgbClr val="0070C0"/>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深度學習</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p:txBody>
      </p:sp>
      <p:sp>
        <p:nvSpPr>
          <p:cNvPr id="6" name="Google Shape;101;p4">
            <a:extLst>
              <a:ext uri="{FF2B5EF4-FFF2-40B4-BE49-F238E27FC236}">
                <a16:creationId xmlns:a16="http://schemas.microsoft.com/office/drawing/2014/main" id="{08A6701A-4757-4E5C-9EFC-C8950BA12A13}"/>
              </a:ext>
            </a:extLst>
          </p:cNvPr>
          <p:cNvSpPr/>
          <p:nvPr/>
        </p:nvSpPr>
        <p:spPr>
          <a:xfrm>
            <a:off x="4169967" y="3449135"/>
            <a:ext cx="1961400" cy="711900"/>
          </a:xfrm>
          <a:prstGeom prst="roundRect">
            <a:avLst>
              <a:gd name="adj" fmla="val 16667"/>
            </a:avLst>
          </a:prstGeom>
          <a:solidFill>
            <a:srgbClr val="F9D6AF"/>
          </a:solidFill>
          <a:ln w="31750">
            <a:solidFill>
              <a:srgbClr val="0070C0"/>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機器學習</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p:txBody>
      </p:sp>
      <p:sp>
        <p:nvSpPr>
          <p:cNvPr id="7" name="Google Shape;102;p4">
            <a:extLst>
              <a:ext uri="{FF2B5EF4-FFF2-40B4-BE49-F238E27FC236}">
                <a16:creationId xmlns:a16="http://schemas.microsoft.com/office/drawing/2014/main" id="{3F9C8CF4-55C2-4FE2-8B46-3D21EBAFA4C8}"/>
              </a:ext>
            </a:extLst>
          </p:cNvPr>
          <p:cNvSpPr/>
          <p:nvPr/>
        </p:nvSpPr>
        <p:spPr>
          <a:xfrm>
            <a:off x="4169967" y="2255677"/>
            <a:ext cx="1961400" cy="711900"/>
          </a:xfrm>
          <a:prstGeom prst="roundRect">
            <a:avLst>
              <a:gd name="adj" fmla="val 16667"/>
            </a:avLst>
          </a:prstGeom>
          <a:solidFill>
            <a:srgbClr val="63D0EA"/>
          </a:solidFill>
          <a:ln w="31750">
            <a:solidFill>
              <a:srgbClr val="0070C0"/>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b="1" i="0"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統計模型</a:t>
            </a:r>
            <a:endParaRPr b="1" i="0"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p:txBody>
      </p:sp>
      <p:sp>
        <p:nvSpPr>
          <p:cNvPr id="8" name="Google Shape;103;p4">
            <a:extLst>
              <a:ext uri="{FF2B5EF4-FFF2-40B4-BE49-F238E27FC236}">
                <a16:creationId xmlns:a16="http://schemas.microsoft.com/office/drawing/2014/main" id="{13C49CB9-7016-4A64-A297-2A9CD3F3DDCA}"/>
              </a:ext>
            </a:extLst>
          </p:cNvPr>
          <p:cNvSpPr/>
          <p:nvPr/>
        </p:nvSpPr>
        <p:spPr>
          <a:xfrm>
            <a:off x="7216093" y="1712690"/>
            <a:ext cx="3480936" cy="1240503"/>
          </a:xfrm>
          <a:prstGeom prst="roundRect">
            <a:avLst>
              <a:gd name="adj" fmla="val 16667"/>
            </a:avLst>
          </a:prstGeom>
          <a:solidFill>
            <a:srgbClr val="63D0EA"/>
          </a:solidFill>
          <a:ln w="31750">
            <a:solidFill>
              <a:srgbClr val="0070C0"/>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自回歸移動平均模型 (ARIMA)</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季節時間序列模型 (SARIMA)</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三次指数平滑法(Holt-Winters)</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p:txBody>
      </p:sp>
      <p:sp>
        <p:nvSpPr>
          <p:cNvPr id="9" name="Google Shape;104;p4">
            <a:extLst>
              <a:ext uri="{FF2B5EF4-FFF2-40B4-BE49-F238E27FC236}">
                <a16:creationId xmlns:a16="http://schemas.microsoft.com/office/drawing/2014/main" id="{4F1D5594-39F7-4BCD-9FC4-2C55DB0CBFD8}"/>
              </a:ext>
            </a:extLst>
          </p:cNvPr>
          <p:cNvSpPr/>
          <p:nvPr/>
        </p:nvSpPr>
        <p:spPr>
          <a:xfrm>
            <a:off x="7223373" y="3320435"/>
            <a:ext cx="3438767" cy="969300"/>
          </a:xfrm>
          <a:prstGeom prst="roundRect">
            <a:avLst>
              <a:gd name="adj" fmla="val 16667"/>
            </a:avLst>
          </a:prstGeom>
          <a:solidFill>
            <a:srgbClr val="F9D6AF"/>
          </a:solidFill>
          <a:ln w="31750">
            <a:solidFill>
              <a:srgbClr val="0070C0"/>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Prophet</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線性迴歸</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隨機森林迴歸</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p:txBody>
      </p:sp>
      <p:sp>
        <p:nvSpPr>
          <p:cNvPr id="10" name="Google Shape;105;p4">
            <a:extLst>
              <a:ext uri="{FF2B5EF4-FFF2-40B4-BE49-F238E27FC236}">
                <a16:creationId xmlns:a16="http://schemas.microsoft.com/office/drawing/2014/main" id="{69D881BA-BDD0-41AA-B272-E0651E7BA72F}"/>
              </a:ext>
            </a:extLst>
          </p:cNvPr>
          <p:cNvSpPr/>
          <p:nvPr/>
        </p:nvSpPr>
        <p:spPr>
          <a:xfrm>
            <a:off x="7223373" y="4763322"/>
            <a:ext cx="3480935" cy="711900"/>
          </a:xfrm>
          <a:prstGeom prst="roundRect">
            <a:avLst>
              <a:gd name="adj" fmla="val 16667"/>
            </a:avLst>
          </a:prstGeom>
          <a:solidFill>
            <a:srgbClr val="B6D7A8"/>
          </a:solidFill>
          <a:ln w="31750">
            <a:solidFill>
              <a:srgbClr val="0070C0"/>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統計模型長短期記憶</a:t>
            </a:r>
            <a:endParaRPr lang="en-US" alt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a:p>
            <a:pPr marL="0" marR="0" lvl="0" indent="0" algn="ctr" rtl="0">
              <a:lnSpc>
                <a:spcPct val="100000"/>
              </a:lnSpc>
              <a:spcBef>
                <a:spcPts val="0"/>
              </a:spcBef>
              <a:spcAft>
                <a:spcPts val="0"/>
              </a:spcAft>
              <a:buClr>
                <a:srgbClr val="000000"/>
              </a:buClr>
              <a:buSzPts val="1400"/>
              <a:buFont typeface="Arial"/>
              <a:buNone/>
            </a:pPr>
            <a:r>
              <a:rPr lang="zh-TW"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rPr>
              <a:t>(LSTM)模型</a:t>
            </a:r>
            <a:endParaRPr b="1" i="0"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sym typeface="Arial"/>
            </a:endParaRPr>
          </a:p>
        </p:txBody>
      </p:sp>
      <p:sp>
        <p:nvSpPr>
          <p:cNvPr id="20" name="文字方塊 19">
            <a:extLst>
              <a:ext uri="{FF2B5EF4-FFF2-40B4-BE49-F238E27FC236}">
                <a16:creationId xmlns:a16="http://schemas.microsoft.com/office/drawing/2014/main" id="{A47065E0-AC72-4496-9EF3-3115957D9CB9}"/>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時間序列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銷售預測</a:t>
            </a:r>
          </a:p>
        </p:txBody>
      </p:sp>
      <p:cxnSp>
        <p:nvCxnSpPr>
          <p:cNvPr id="28" name="直線接點 27">
            <a:extLst>
              <a:ext uri="{FF2B5EF4-FFF2-40B4-BE49-F238E27FC236}">
                <a16:creationId xmlns:a16="http://schemas.microsoft.com/office/drawing/2014/main" id="{919DBB51-5861-4BCE-8E29-7263E26CA21C}"/>
              </a:ext>
            </a:extLst>
          </p:cNvPr>
          <p:cNvCxnSpPr>
            <a:stCxn id="4" idx="3"/>
            <a:endCxn id="6" idx="1"/>
          </p:cNvCxnSpPr>
          <p:nvPr/>
        </p:nvCxnSpPr>
        <p:spPr>
          <a:xfrm>
            <a:off x="2852631" y="3805085"/>
            <a:ext cx="131733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接點: 肘形 29">
            <a:extLst>
              <a:ext uri="{FF2B5EF4-FFF2-40B4-BE49-F238E27FC236}">
                <a16:creationId xmlns:a16="http://schemas.microsoft.com/office/drawing/2014/main" id="{83EA971B-5316-4C65-9477-DD5D9FC1C54E}"/>
              </a:ext>
            </a:extLst>
          </p:cNvPr>
          <p:cNvCxnSpPr>
            <a:endCxn id="7" idx="1"/>
          </p:cNvCxnSpPr>
          <p:nvPr/>
        </p:nvCxnSpPr>
        <p:spPr>
          <a:xfrm rot="5400000" flipH="1" flipV="1">
            <a:off x="3244483" y="2879601"/>
            <a:ext cx="1193458" cy="657510"/>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6519FA1C-803F-4B6E-AB9B-C89A077E0B57}"/>
              </a:ext>
            </a:extLst>
          </p:cNvPr>
          <p:cNvCxnSpPr>
            <a:cxnSpLocks/>
            <a:endCxn id="5" idx="1"/>
          </p:cNvCxnSpPr>
          <p:nvPr/>
        </p:nvCxnSpPr>
        <p:spPr>
          <a:xfrm rot="16200000" flipH="1">
            <a:off x="3176994" y="4140548"/>
            <a:ext cx="1328437" cy="657510"/>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9238B06D-A566-4ED0-B3C5-D2B0D91CCD32}"/>
              </a:ext>
            </a:extLst>
          </p:cNvPr>
          <p:cNvCxnSpPr>
            <a:stCxn id="7" idx="3"/>
          </p:cNvCxnSpPr>
          <p:nvPr/>
        </p:nvCxnSpPr>
        <p:spPr>
          <a:xfrm>
            <a:off x="6131367" y="2611627"/>
            <a:ext cx="10847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1BE46743-25CD-47B6-BDB1-B7080BE84DE8}"/>
              </a:ext>
            </a:extLst>
          </p:cNvPr>
          <p:cNvCxnSpPr>
            <a:stCxn id="6" idx="3"/>
            <a:endCxn id="9" idx="1"/>
          </p:cNvCxnSpPr>
          <p:nvPr/>
        </p:nvCxnSpPr>
        <p:spPr>
          <a:xfrm>
            <a:off x="6131367" y="3805085"/>
            <a:ext cx="10920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9E63032-8FAA-4B84-955C-0B9E3657C5F9}"/>
              </a:ext>
            </a:extLst>
          </p:cNvPr>
          <p:cNvCxnSpPr>
            <a:stCxn id="5" idx="3"/>
            <a:endCxn id="10" idx="1"/>
          </p:cNvCxnSpPr>
          <p:nvPr/>
        </p:nvCxnSpPr>
        <p:spPr>
          <a:xfrm flipV="1">
            <a:off x="6131367" y="5119272"/>
            <a:ext cx="1092006" cy="1425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6" name="群組 15">
            <a:extLst>
              <a:ext uri="{FF2B5EF4-FFF2-40B4-BE49-F238E27FC236}">
                <a16:creationId xmlns:a16="http://schemas.microsoft.com/office/drawing/2014/main" id="{006143CF-8D17-472F-9996-78FDB9B49196}"/>
              </a:ext>
            </a:extLst>
          </p:cNvPr>
          <p:cNvGrpSpPr/>
          <p:nvPr/>
        </p:nvGrpSpPr>
        <p:grpSpPr>
          <a:xfrm>
            <a:off x="6315613" y="261142"/>
            <a:ext cx="3552287" cy="683557"/>
            <a:chOff x="6315613" y="261142"/>
            <a:chExt cx="3552287" cy="683557"/>
          </a:xfrm>
        </p:grpSpPr>
        <p:sp>
          <p:nvSpPr>
            <p:cNvPr id="17" name="矩形: 圓角 16">
              <a:extLst>
                <a:ext uri="{FF2B5EF4-FFF2-40B4-BE49-F238E27FC236}">
                  <a16:creationId xmlns:a16="http://schemas.microsoft.com/office/drawing/2014/main" id="{6D49D9FC-2C58-4BE6-AC06-D2C18DD26D6C}"/>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AD53CF1-85FA-44B0-923D-B8C44C9C9810}"/>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進度條">
              <a:extLst>
                <a:ext uri="{FF2B5EF4-FFF2-40B4-BE49-F238E27FC236}">
                  <a16:creationId xmlns:a16="http://schemas.microsoft.com/office/drawing/2014/main" id="{9F822D10-6BB6-4F3C-9D5D-0F97A8B9F2A6}"/>
                </a:ext>
              </a:extLst>
            </p:cNvPr>
            <p:cNvSpPr/>
            <p:nvPr/>
          </p:nvSpPr>
          <p:spPr>
            <a:xfrm>
              <a:off x="6624042" y="471562"/>
              <a:ext cx="2484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a:extLst>
                <a:ext uri="{FF2B5EF4-FFF2-40B4-BE49-F238E27FC236}">
                  <a16:creationId xmlns:a16="http://schemas.microsoft.com/office/drawing/2014/main" id="{F4C2122B-1EB9-478C-9466-7941AA48625C}"/>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a:extLst>
                <a:ext uri="{FF2B5EF4-FFF2-40B4-BE49-F238E27FC236}">
                  <a16:creationId xmlns:a16="http://schemas.microsoft.com/office/drawing/2014/main" id="{4670DB14-E09F-4476-85DD-A85109C812BD}"/>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44CDB795-0A66-457A-8BD8-F6F70306DE62}"/>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8741AE2-42C1-4D4B-B4CE-5CAB1EB319B9}"/>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標題 5">
              <a:extLst>
                <a:ext uri="{FF2B5EF4-FFF2-40B4-BE49-F238E27FC236}">
                  <a16:creationId xmlns:a16="http://schemas.microsoft.com/office/drawing/2014/main" id="{CE6E7D74-7A89-4303-A359-82E417625B5B}"/>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6" name="標題 5">
              <a:extLst>
                <a:ext uri="{FF2B5EF4-FFF2-40B4-BE49-F238E27FC236}">
                  <a16:creationId xmlns:a16="http://schemas.microsoft.com/office/drawing/2014/main" id="{2DF91801-2024-4B47-BB27-E4D54E4FDA74}"/>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27" name="橢圓 26">
              <a:extLst>
                <a:ext uri="{FF2B5EF4-FFF2-40B4-BE49-F238E27FC236}">
                  <a16:creationId xmlns:a16="http://schemas.microsoft.com/office/drawing/2014/main" id="{E10ED97F-091D-45C2-8D8D-5FC0F66AB272}"/>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
              <a:extLst>
                <a:ext uri="{FF2B5EF4-FFF2-40B4-BE49-F238E27FC236}">
                  <a16:creationId xmlns:a16="http://schemas.microsoft.com/office/drawing/2014/main" id="{C7A6A76E-75CB-4A1A-AC67-C47FC97DD980}"/>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A7700B97-E886-4202-B2B3-7FB4DD64C00F}"/>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0AED525F-9330-4648-90BE-3EBC481A55CE}"/>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647BEE31-7F7D-40D6-8150-A530D0CD2787}"/>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25A0A680-27AE-43EC-906B-E881B3499C0E}"/>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BFB85D5-9167-486D-9EDE-3CC270BC8070}"/>
              </a:ext>
            </a:extLst>
          </p:cNvPr>
          <p:cNvSpPr>
            <a:spLocks noGrp="1"/>
          </p:cNvSpPr>
          <p:nvPr>
            <p:ph type="sldNum" sz="quarter" idx="12"/>
          </p:nvPr>
        </p:nvSpPr>
        <p:spPr/>
        <p:txBody>
          <a:bodyPr/>
          <a:lstStyle/>
          <a:p>
            <a:fld id="{707EBC05-AD4A-43C3-A6DF-1409246104C0}" type="slidenum">
              <a:rPr lang="zh-TW" altLang="en-US" smtClean="0"/>
              <a:pPr/>
              <a:t>78</a:t>
            </a:fld>
            <a:endParaRPr lang="zh-TW" altLang="en-US" dirty="0"/>
          </a:p>
        </p:txBody>
      </p:sp>
    </p:spTree>
    <p:extLst>
      <p:ext uri="{BB962C8B-B14F-4D97-AF65-F5344CB8AC3E}">
        <p14:creationId xmlns:p14="http://schemas.microsoft.com/office/powerpoint/2010/main" val="2342919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19;p5">
            <a:extLst>
              <a:ext uri="{FF2B5EF4-FFF2-40B4-BE49-F238E27FC236}">
                <a16:creationId xmlns:a16="http://schemas.microsoft.com/office/drawing/2014/main" id="{64D70932-BA2F-4315-BC59-AE8B2E1A9F76}"/>
              </a:ext>
            </a:extLst>
          </p:cNvPr>
          <p:cNvPicPr preferRelativeResize="0"/>
          <p:nvPr/>
        </p:nvPicPr>
        <p:blipFill rotWithShape="1">
          <a:blip r:embed="rId3">
            <a:alphaModFix/>
          </a:blip>
          <a:srcRect/>
          <a:stretch/>
        </p:blipFill>
        <p:spPr>
          <a:xfrm>
            <a:off x="6241145" y="2366661"/>
            <a:ext cx="5251644" cy="2698825"/>
          </a:xfrm>
          <a:prstGeom prst="rect">
            <a:avLst/>
          </a:prstGeom>
          <a:noFill/>
          <a:ln>
            <a:noFill/>
          </a:ln>
        </p:spPr>
      </p:pic>
      <p:grpSp>
        <p:nvGrpSpPr>
          <p:cNvPr id="7" name="Google Shape;120;p5">
            <a:extLst>
              <a:ext uri="{FF2B5EF4-FFF2-40B4-BE49-F238E27FC236}">
                <a16:creationId xmlns:a16="http://schemas.microsoft.com/office/drawing/2014/main" id="{A149AAF4-5EE7-4A72-A3AA-E1A6C2898CA6}"/>
              </a:ext>
            </a:extLst>
          </p:cNvPr>
          <p:cNvGrpSpPr/>
          <p:nvPr/>
        </p:nvGrpSpPr>
        <p:grpSpPr>
          <a:xfrm>
            <a:off x="568585" y="2366661"/>
            <a:ext cx="5471026" cy="2698825"/>
            <a:chOff x="5641266" y="1626209"/>
            <a:chExt cx="6320797" cy="2353010"/>
          </a:xfrm>
        </p:grpSpPr>
        <p:pic>
          <p:nvPicPr>
            <p:cNvPr id="8" name="Google Shape;121;p5">
              <a:extLst>
                <a:ext uri="{FF2B5EF4-FFF2-40B4-BE49-F238E27FC236}">
                  <a16:creationId xmlns:a16="http://schemas.microsoft.com/office/drawing/2014/main" id="{449A6CDB-764F-45F1-B866-420FC3B73CDE}"/>
                </a:ext>
              </a:extLst>
            </p:cNvPr>
            <p:cNvPicPr preferRelativeResize="0"/>
            <p:nvPr/>
          </p:nvPicPr>
          <p:blipFill rotWithShape="1">
            <a:blip r:embed="rId4">
              <a:alphaModFix/>
            </a:blip>
            <a:srcRect/>
            <a:stretch/>
          </p:blipFill>
          <p:spPr>
            <a:xfrm>
              <a:off x="5665943" y="1626209"/>
              <a:ext cx="6296120" cy="2353010"/>
            </a:xfrm>
            <a:prstGeom prst="rect">
              <a:avLst/>
            </a:prstGeom>
            <a:noFill/>
            <a:ln>
              <a:solidFill>
                <a:schemeClr val="tx1"/>
              </a:solidFill>
            </a:ln>
          </p:spPr>
        </p:pic>
        <p:sp>
          <p:nvSpPr>
            <p:cNvPr id="9" name="Google Shape;122;p5">
              <a:extLst>
                <a:ext uri="{FF2B5EF4-FFF2-40B4-BE49-F238E27FC236}">
                  <a16:creationId xmlns:a16="http://schemas.microsoft.com/office/drawing/2014/main" id="{9B56ABB9-3CDF-4009-AA68-C36E1DFB0F30}"/>
                </a:ext>
              </a:extLst>
            </p:cNvPr>
            <p:cNvSpPr/>
            <p:nvPr/>
          </p:nvSpPr>
          <p:spPr>
            <a:xfrm>
              <a:off x="5641266" y="1840888"/>
              <a:ext cx="6296100" cy="250800"/>
            </a:xfrm>
            <a:prstGeom prst="rect">
              <a:avLst/>
            </a:prstGeom>
            <a:no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3" name="文字方塊 12">
            <a:extLst>
              <a:ext uri="{FF2B5EF4-FFF2-40B4-BE49-F238E27FC236}">
                <a16:creationId xmlns:a16="http://schemas.microsoft.com/office/drawing/2014/main" id="{9D170373-12AD-4277-A06A-01BEF3E7248E}"/>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時間序列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銷售預測</a:t>
            </a:r>
          </a:p>
        </p:txBody>
      </p:sp>
      <p:sp>
        <p:nvSpPr>
          <p:cNvPr id="14" name="內容版面配置區 2">
            <a:extLst>
              <a:ext uri="{FF2B5EF4-FFF2-40B4-BE49-F238E27FC236}">
                <a16:creationId xmlns:a16="http://schemas.microsoft.com/office/drawing/2014/main" id="{0321085B-9641-42D7-9DBD-A37FF1820F98}"/>
              </a:ext>
            </a:extLst>
          </p:cNvPr>
          <p:cNvSpPr txBox="1">
            <a:spLocks/>
          </p:cNvSpPr>
          <p:nvPr/>
        </p:nvSpPr>
        <p:spPr>
          <a:xfrm>
            <a:off x="479094" y="1251752"/>
            <a:ext cx="9129362" cy="377190"/>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由於牛奶類別商品為主要的熱銷種類，因此選擇此類別進行銷量預測分析。</a:t>
            </a:r>
          </a:p>
        </p:txBody>
      </p:sp>
      <p:pic>
        <p:nvPicPr>
          <p:cNvPr id="16" name="圖形 15">
            <a:extLst>
              <a:ext uri="{FF2B5EF4-FFF2-40B4-BE49-F238E27FC236}">
                <a16:creationId xmlns:a16="http://schemas.microsoft.com/office/drawing/2014/main" id="{2756A428-507B-4985-95D2-758A76407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6828" y="1852060"/>
            <a:ext cx="1029201" cy="1029201"/>
          </a:xfrm>
          <a:prstGeom prst="rect">
            <a:avLst/>
          </a:prstGeom>
        </p:spPr>
      </p:pic>
      <p:grpSp>
        <p:nvGrpSpPr>
          <p:cNvPr id="10" name="群組 9">
            <a:extLst>
              <a:ext uri="{FF2B5EF4-FFF2-40B4-BE49-F238E27FC236}">
                <a16:creationId xmlns:a16="http://schemas.microsoft.com/office/drawing/2014/main" id="{B2954F30-11E4-45C1-BF00-C4B3C0C17A73}"/>
              </a:ext>
            </a:extLst>
          </p:cNvPr>
          <p:cNvGrpSpPr/>
          <p:nvPr/>
        </p:nvGrpSpPr>
        <p:grpSpPr>
          <a:xfrm>
            <a:off x="6315613" y="261142"/>
            <a:ext cx="3552287" cy="683557"/>
            <a:chOff x="6315613" y="261142"/>
            <a:chExt cx="3552287" cy="683557"/>
          </a:xfrm>
        </p:grpSpPr>
        <p:sp>
          <p:nvSpPr>
            <p:cNvPr id="11" name="矩形: 圓角 10">
              <a:extLst>
                <a:ext uri="{FF2B5EF4-FFF2-40B4-BE49-F238E27FC236}">
                  <a16:creationId xmlns:a16="http://schemas.microsoft.com/office/drawing/2014/main" id="{67664917-3643-441B-8E33-5746F6CBBA1B}"/>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4941C31-7CA6-40D3-AA06-EA13A88A5370}"/>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進度條">
              <a:extLst>
                <a:ext uri="{FF2B5EF4-FFF2-40B4-BE49-F238E27FC236}">
                  <a16:creationId xmlns:a16="http://schemas.microsoft.com/office/drawing/2014/main" id="{23434D62-0554-4F38-8C43-108D38303EFF}"/>
                </a:ext>
              </a:extLst>
            </p:cNvPr>
            <p:cNvSpPr/>
            <p:nvPr/>
          </p:nvSpPr>
          <p:spPr>
            <a:xfrm>
              <a:off x="6624042" y="471562"/>
              <a:ext cx="2484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橢圓 16">
              <a:extLst>
                <a:ext uri="{FF2B5EF4-FFF2-40B4-BE49-F238E27FC236}">
                  <a16:creationId xmlns:a16="http://schemas.microsoft.com/office/drawing/2014/main" id="{0488836C-06F1-43EB-B70F-3E2F2F0982A4}"/>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橢圓 17">
              <a:extLst>
                <a:ext uri="{FF2B5EF4-FFF2-40B4-BE49-F238E27FC236}">
                  <a16:creationId xmlns:a16="http://schemas.microsoft.com/office/drawing/2014/main" id="{A7094DCB-9AE4-455B-9444-6200AAEA862A}"/>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90F520D1-8245-495B-99C6-E56681CA7BA6}"/>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48F3E80F-32EC-40E6-B1DF-B8CF43AB4E1B}"/>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標題 5">
              <a:extLst>
                <a:ext uri="{FF2B5EF4-FFF2-40B4-BE49-F238E27FC236}">
                  <a16:creationId xmlns:a16="http://schemas.microsoft.com/office/drawing/2014/main" id="{275B4EEA-DD01-4011-B480-7579FD6C2B29}"/>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2" name="標題 5">
              <a:extLst>
                <a:ext uri="{FF2B5EF4-FFF2-40B4-BE49-F238E27FC236}">
                  <a16:creationId xmlns:a16="http://schemas.microsoft.com/office/drawing/2014/main" id="{AB50D54E-E53C-416B-A1FD-CD9C0BAB2A8B}"/>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23" name="橢圓 22">
              <a:extLst>
                <a:ext uri="{FF2B5EF4-FFF2-40B4-BE49-F238E27FC236}">
                  <a16:creationId xmlns:a16="http://schemas.microsoft.com/office/drawing/2014/main" id="{6C703DC5-B50A-453E-B888-BFEC2F0A806E}"/>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a:extLst>
                <a:ext uri="{FF2B5EF4-FFF2-40B4-BE49-F238E27FC236}">
                  <a16:creationId xmlns:a16="http://schemas.microsoft.com/office/drawing/2014/main" id="{DC90C93F-FA41-47BF-9CC2-136F35D59B8F}"/>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43D0373A-DCDD-42DE-B8E2-7DE822D4C999}"/>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85B2FE6A-8E19-4874-9456-B768E32369FF}"/>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5DBB0A7E-D5B5-4A05-900C-14ECAD3A02FE}"/>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2934AA5E-5B40-4B59-82E2-A4CF8EC14011}"/>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91BCA323-8D8B-422B-BEC8-7400653541BE}"/>
              </a:ext>
            </a:extLst>
          </p:cNvPr>
          <p:cNvSpPr>
            <a:spLocks noGrp="1"/>
          </p:cNvSpPr>
          <p:nvPr>
            <p:ph type="sldNum" sz="quarter" idx="12"/>
          </p:nvPr>
        </p:nvSpPr>
        <p:spPr/>
        <p:txBody>
          <a:bodyPr/>
          <a:lstStyle/>
          <a:p>
            <a:fld id="{707EBC05-AD4A-43C3-A6DF-1409246104C0}" type="slidenum">
              <a:rPr lang="zh-TW" altLang="en-US" smtClean="0"/>
              <a:pPr/>
              <a:t>79</a:t>
            </a:fld>
            <a:endParaRPr lang="zh-TW" altLang="en-US" dirty="0"/>
          </a:p>
        </p:txBody>
      </p:sp>
    </p:spTree>
    <p:extLst>
      <p:ext uri="{BB962C8B-B14F-4D97-AF65-F5344CB8AC3E}">
        <p14:creationId xmlns:p14="http://schemas.microsoft.com/office/powerpoint/2010/main" val="221708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流程圖: 準備作業 11">
            <a:extLst>
              <a:ext uri="{FF2B5EF4-FFF2-40B4-BE49-F238E27FC236}">
                <a16:creationId xmlns:a16="http://schemas.microsoft.com/office/drawing/2014/main" id="{202522AE-E316-4323-A96F-73CEE714E2B4}"/>
              </a:ext>
            </a:extLst>
          </p:cNvPr>
          <p:cNvSpPr/>
          <p:nvPr/>
        </p:nvSpPr>
        <p:spPr>
          <a:xfrm>
            <a:off x="8392816" y="3073651"/>
            <a:ext cx="1462384" cy="921829"/>
          </a:xfrm>
          <a:prstGeom prst="flowChartPreparation">
            <a:avLst/>
          </a:prstGeom>
          <a:solidFill>
            <a:schemeClr val="bg1">
              <a:lumMod val="95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E43CAF09-C75B-4CC1-9998-871D1E2205D1}"/>
              </a:ext>
            </a:extLst>
          </p:cNvPr>
          <p:cNvGrpSpPr/>
          <p:nvPr/>
        </p:nvGrpSpPr>
        <p:grpSpPr>
          <a:xfrm>
            <a:off x="8675753" y="3044391"/>
            <a:ext cx="947936" cy="806730"/>
            <a:chOff x="4877001" y="2780937"/>
            <a:chExt cx="1387244" cy="1012120"/>
          </a:xfrm>
        </p:grpSpPr>
        <p:pic>
          <p:nvPicPr>
            <p:cNvPr id="14" name="圖片 13">
              <a:extLst>
                <a:ext uri="{FF2B5EF4-FFF2-40B4-BE49-F238E27FC236}">
                  <a16:creationId xmlns:a16="http://schemas.microsoft.com/office/drawing/2014/main" id="{E8E25BC0-B3CF-40E4-B819-DC3DE55FA3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968" b="20175"/>
            <a:stretch/>
          </p:blipFill>
          <p:spPr>
            <a:xfrm>
              <a:off x="4877001" y="2780937"/>
              <a:ext cx="1260000" cy="791998"/>
            </a:xfrm>
            <a:prstGeom prst="rect">
              <a:avLst/>
            </a:prstGeom>
          </p:spPr>
        </p:pic>
        <p:pic>
          <p:nvPicPr>
            <p:cNvPr id="15" name="圖片 14">
              <a:extLst>
                <a:ext uri="{FF2B5EF4-FFF2-40B4-BE49-F238E27FC236}">
                  <a16:creationId xmlns:a16="http://schemas.microsoft.com/office/drawing/2014/main" id="{2A17B35C-288E-4CBD-8A30-C7FC4DB7BE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4245" y="3433057"/>
              <a:ext cx="360000" cy="360000"/>
            </a:xfrm>
            <a:prstGeom prst="rect">
              <a:avLst/>
            </a:prstGeom>
          </p:spPr>
        </p:pic>
      </p:grpSp>
      <p:pic>
        <p:nvPicPr>
          <p:cNvPr id="8" name="圖片 7">
            <a:extLst>
              <a:ext uri="{FF2B5EF4-FFF2-40B4-BE49-F238E27FC236}">
                <a16:creationId xmlns:a16="http://schemas.microsoft.com/office/drawing/2014/main" id="{5320D248-BD41-41C6-B5D8-A9F352550565}"/>
              </a:ext>
            </a:extLst>
          </p:cNvPr>
          <p:cNvPicPr>
            <a:picLocks noChangeAspect="1"/>
          </p:cNvPicPr>
          <p:nvPr/>
        </p:nvPicPr>
        <p:blipFill>
          <a:blip r:embed="rId5"/>
          <a:stretch>
            <a:fillRect/>
          </a:stretch>
        </p:blipFill>
        <p:spPr>
          <a:xfrm>
            <a:off x="2682060" y="1027800"/>
            <a:ext cx="2700000" cy="4802400"/>
          </a:xfrm>
          <a:prstGeom prst="rect">
            <a:avLst/>
          </a:prstGeom>
          <a:ln w="25400">
            <a:solidFill>
              <a:srgbClr val="0070C0"/>
            </a:solidFill>
          </a:ln>
        </p:spPr>
      </p:pic>
      <p:pic>
        <p:nvPicPr>
          <p:cNvPr id="21" name="圖片 20">
            <a:extLst>
              <a:ext uri="{FF2B5EF4-FFF2-40B4-BE49-F238E27FC236}">
                <a16:creationId xmlns:a16="http://schemas.microsoft.com/office/drawing/2014/main" id="{E42E6253-89B0-4336-9588-52A71A7A0A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4428" y="3535143"/>
            <a:ext cx="1440000" cy="720000"/>
          </a:xfrm>
          <a:prstGeom prst="rect">
            <a:avLst/>
          </a:prstGeom>
        </p:spPr>
      </p:pic>
      <p:pic>
        <p:nvPicPr>
          <p:cNvPr id="22" name="圖片 21">
            <a:extLst>
              <a:ext uri="{FF2B5EF4-FFF2-40B4-BE49-F238E27FC236}">
                <a16:creationId xmlns:a16="http://schemas.microsoft.com/office/drawing/2014/main" id="{0CB3FA0E-82E9-44FE-A5F3-38BFD3DE77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5730" y="2627030"/>
            <a:ext cx="792000" cy="792000"/>
          </a:xfrm>
          <a:prstGeom prst="rect">
            <a:avLst/>
          </a:prstGeom>
        </p:spPr>
      </p:pic>
      <p:sp>
        <p:nvSpPr>
          <p:cNvPr id="23" name="文字方塊 22">
            <a:extLst>
              <a:ext uri="{FF2B5EF4-FFF2-40B4-BE49-F238E27FC236}">
                <a16:creationId xmlns:a16="http://schemas.microsoft.com/office/drawing/2014/main" id="{18ECFF9F-7C09-4772-BCB8-0B99F03465EA}"/>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微軟正黑體" panose="020B0604030504040204" pitchFamily="34" charset="-120"/>
                <a:ea typeface="微軟正黑體" panose="020B0604030504040204" pitchFamily="34" charset="-120"/>
              </a:rPr>
              <a:t>推薦展示 </a:t>
            </a:r>
            <a:r>
              <a:rPr lang="en-US" altLang="zh-TW" sz="2800" b="1" dirty="0">
                <a:solidFill>
                  <a:srgbClr val="333F50"/>
                </a:solidFill>
                <a:latin typeface="微軟正黑體" panose="020B0604030504040204" pitchFamily="34" charset="-120"/>
                <a:ea typeface="微軟正黑體" panose="020B0604030504040204" pitchFamily="34" charset="-120"/>
              </a:rPr>
              <a:t>-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Flex Message</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cxnSp>
        <p:nvCxnSpPr>
          <p:cNvPr id="24" name="直線單箭頭接點 23">
            <a:extLst>
              <a:ext uri="{FF2B5EF4-FFF2-40B4-BE49-F238E27FC236}">
                <a16:creationId xmlns:a16="http://schemas.microsoft.com/office/drawing/2014/main" id="{680A9CC8-1759-466C-BEFD-714E487E2691}"/>
              </a:ext>
            </a:extLst>
          </p:cNvPr>
          <p:cNvCxnSpPr>
            <a:cxnSpLocks/>
          </p:cNvCxnSpPr>
          <p:nvPr/>
        </p:nvCxnSpPr>
        <p:spPr>
          <a:xfrm>
            <a:off x="5708877" y="3530522"/>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25" name="直線單箭頭接點 24">
            <a:extLst>
              <a:ext uri="{FF2B5EF4-FFF2-40B4-BE49-F238E27FC236}">
                <a16:creationId xmlns:a16="http://schemas.microsoft.com/office/drawing/2014/main" id="{84DB3993-B40F-4AB8-B172-436AB1C71F83}"/>
              </a:ext>
            </a:extLst>
          </p:cNvPr>
          <p:cNvCxnSpPr>
            <a:cxnSpLocks/>
          </p:cNvCxnSpPr>
          <p:nvPr/>
        </p:nvCxnSpPr>
        <p:spPr>
          <a:xfrm>
            <a:off x="7772181" y="3530522"/>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16" name="群組 15">
            <a:extLst>
              <a:ext uri="{FF2B5EF4-FFF2-40B4-BE49-F238E27FC236}">
                <a16:creationId xmlns:a16="http://schemas.microsoft.com/office/drawing/2014/main" id="{68A944C3-9F30-4FC1-BB52-C10DE2793347}"/>
              </a:ext>
            </a:extLst>
          </p:cNvPr>
          <p:cNvGrpSpPr/>
          <p:nvPr/>
        </p:nvGrpSpPr>
        <p:grpSpPr>
          <a:xfrm>
            <a:off x="6050113" y="261142"/>
            <a:ext cx="3817787" cy="619904"/>
            <a:chOff x="6050113" y="261142"/>
            <a:chExt cx="3817787" cy="619904"/>
          </a:xfrm>
        </p:grpSpPr>
        <p:sp>
          <p:nvSpPr>
            <p:cNvPr id="17" name="矩形: 圓角 16">
              <a:extLst>
                <a:ext uri="{FF2B5EF4-FFF2-40B4-BE49-F238E27FC236}">
                  <a16:creationId xmlns:a16="http://schemas.microsoft.com/office/drawing/2014/main" id="{1123291A-E682-4D60-B931-7E8CF15790A0}"/>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A9934C7-9437-40D0-9094-4CD92D692B48}"/>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進度條">
              <a:extLst>
                <a:ext uri="{FF2B5EF4-FFF2-40B4-BE49-F238E27FC236}">
                  <a16:creationId xmlns:a16="http://schemas.microsoft.com/office/drawing/2014/main" id="{278A50D4-CFBF-484C-BAF2-C3DCA83B1174}"/>
                </a:ext>
              </a:extLst>
            </p:cNvPr>
            <p:cNvSpPr/>
            <p:nvPr/>
          </p:nvSpPr>
          <p:spPr>
            <a:xfrm>
              <a:off x="6659342" y="473427"/>
              <a:ext cx="280062" cy="45719"/>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8552C15D-872D-40D7-8A1C-8F37E9702A66}"/>
                </a:ext>
              </a:extLst>
            </p:cNvPr>
            <p:cNvSpPr/>
            <p:nvPr/>
          </p:nvSpPr>
          <p:spPr>
            <a:xfrm>
              <a:off x="650142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441C02AB-FEC8-4124-81EE-2793FA3F3C96}"/>
                </a:ext>
              </a:extLst>
            </p:cNvPr>
            <p:cNvSpPr/>
            <p:nvPr/>
          </p:nvSpPr>
          <p:spPr>
            <a:xfrm>
              <a:off x="696357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4028625E-5DCB-4786-9E7D-ABB807F1630E}"/>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B45A1A3D-9D6E-4E02-B220-EF7E243FFD7D}"/>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ABCC1BE4-B8A3-4598-9F1D-BEC7127A3623}"/>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23B08085-4DF5-49E9-9CA5-A9908469F2BF}"/>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1814A655-A4AD-4867-9F7C-9FF5421C6D39}"/>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51E685C8-6E76-40F9-87F8-EF6E5766C6ED}"/>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D7AB7BA0-5437-4090-96FB-3F1D3D95D5B6}"/>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9DC2C197-D307-4921-9A9A-6D3EDC5467BE}"/>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標題 5">
              <a:extLst>
                <a:ext uri="{FF2B5EF4-FFF2-40B4-BE49-F238E27FC236}">
                  <a16:creationId xmlns:a16="http://schemas.microsoft.com/office/drawing/2014/main" id="{4063D3D1-48A1-4C49-A9A1-8EE0253A92EC}"/>
                </a:ext>
              </a:extLst>
            </p:cNvPr>
            <p:cNvSpPr txBox="1">
              <a:spLocks/>
            </p:cNvSpPr>
            <p:nvPr/>
          </p:nvSpPr>
          <p:spPr>
            <a:xfrm>
              <a:off x="605011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01</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6" name="標題 5">
              <a:extLst>
                <a:ext uri="{FF2B5EF4-FFF2-40B4-BE49-F238E27FC236}">
                  <a16:creationId xmlns:a16="http://schemas.microsoft.com/office/drawing/2014/main" id="{D8A295E2-CF69-482F-AB49-7A69010E3851}"/>
                </a:ext>
              </a:extLst>
            </p:cNvPr>
            <p:cNvSpPr txBox="1">
              <a:spLocks/>
            </p:cNvSpPr>
            <p:nvPr/>
          </p:nvSpPr>
          <p:spPr>
            <a:xfrm>
              <a:off x="6290512" y="616846"/>
              <a:ext cx="747171" cy="264200"/>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顧客端</a:t>
              </a:r>
            </a:p>
          </p:txBody>
        </p:sp>
      </p:grpSp>
      <p:sp>
        <p:nvSpPr>
          <p:cNvPr id="2" name="投影片編號版面配置區 1">
            <a:extLst>
              <a:ext uri="{FF2B5EF4-FFF2-40B4-BE49-F238E27FC236}">
                <a16:creationId xmlns:a16="http://schemas.microsoft.com/office/drawing/2014/main" id="{2C21BA4C-0148-4B48-B560-AD8BBC272047}"/>
              </a:ext>
            </a:extLst>
          </p:cNvPr>
          <p:cNvSpPr>
            <a:spLocks noGrp="1"/>
          </p:cNvSpPr>
          <p:nvPr>
            <p:ph type="sldNum" sz="quarter" idx="12"/>
          </p:nvPr>
        </p:nvSpPr>
        <p:spPr>
          <a:xfrm>
            <a:off x="9427534" y="6525104"/>
            <a:ext cx="2743200" cy="365125"/>
          </a:xfrm>
        </p:spPr>
        <p:txBody>
          <a:bodyPr/>
          <a:lstStyle/>
          <a:p>
            <a:fld id="{707EBC05-AD4A-43C3-A6DF-1409246104C0}" type="slidenum">
              <a:rPr lang="zh-TW" altLang="en-US" smtClean="0"/>
              <a:pPr/>
              <a:t>8</a:t>
            </a:fld>
            <a:endParaRPr lang="zh-TW" altLang="en-US" dirty="0"/>
          </a:p>
        </p:txBody>
      </p:sp>
    </p:spTree>
    <p:extLst>
      <p:ext uri="{BB962C8B-B14F-4D97-AF65-F5344CB8AC3E}">
        <p14:creationId xmlns:p14="http://schemas.microsoft.com/office/powerpoint/2010/main" val="27742274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oogle Shape;129;p6">
            <a:extLst>
              <a:ext uri="{FF2B5EF4-FFF2-40B4-BE49-F238E27FC236}">
                <a16:creationId xmlns:a16="http://schemas.microsoft.com/office/drawing/2014/main" id="{F0D41F9C-1A4D-439D-952C-A798AC3EC2F2}"/>
              </a:ext>
            </a:extLst>
          </p:cNvPr>
          <p:cNvGraphicFramePr/>
          <p:nvPr>
            <p:extLst>
              <p:ext uri="{D42A27DB-BD31-4B8C-83A1-F6EECF244321}">
                <p14:modId xmlns:p14="http://schemas.microsoft.com/office/powerpoint/2010/main" val="3987366083"/>
              </p:ext>
            </p:extLst>
          </p:nvPr>
        </p:nvGraphicFramePr>
        <p:xfrm>
          <a:off x="394660" y="1988119"/>
          <a:ext cx="4168148" cy="3715997"/>
        </p:xfrm>
        <a:graphic>
          <a:graphicData uri="http://schemas.openxmlformats.org/drawingml/2006/table">
            <a:tbl>
              <a:tblPr>
                <a:noFill/>
              </a:tblPr>
              <a:tblGrid>
                <a:gridCol w="3018031">
                  <a:extLst>
                    <a:ext uri="{9D8B030D-6E8A-4147-A177-3AD203B41FA5}">
                      <a16:colId xmlns:a16="http://schemas.microsoft.com/office/drawing/2014/main" val="20000"/>
                    </a:ext>
                  </a:extLst>
                </a:gridCol>
                <a:gridCol w="1150117">
                  <a:extLst>
                    <a:ext uri="{9D8B030D-6E8A-4147-A177-3AD203B41FA5}">
                      <a16:colId xmlns:a16="http://schemas.microsoft.com/office/drawing/2014/main" val="20001"/>
                    </a:ext>
                  </a:extLst>
                </a:gridCol>
              </a:tblGrid>
              <a:tr h="451352">
                <a:tc>
                  <a:txBody>
                    <a:bodyPr/>
                    <a:lstStyle/>
                    <a:p>
                      <a:pPr marL="0" marR="0" lvl="0" indent="0" algn="ctr" rtl="0">
                        <a:lnSpc>
                          <a:spcPct val="100000"/>
                        </a:lnSpc>
                        <a:spcBef>
                          <a:spcPts val="0"/>
                        </a:spcBef>
                        <a:spcAft>
                          <a:spcPts val="0"/>
                        </a:spcAft>
                        <a:buClr>
                          <a:srgbClr val="000000"/>
                        </a:buClr>
                        <a:buSzPts val="1200"/>
                        <a:buFont typeface="Arial"/>
                        <a:buNone/>
                      </a:pPr>
                      <a:r>
                        <a:rPr lang="zh-TW"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方法</a:t>
                      </a:r>
                      <a:endParaRPr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solidFill>
                      <a:srgbClr val="F9D6AF"/>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zh-TW"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RMSE</a:t>
                      </a:r>
                      <a:endParaRPr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solidFill>
                      <a:srgbClr val="F9D6AF"/>
                    </a:solidFill>
                  </a:tcPr>
                </a:tc>
                <a:extLst>
                  <a:ext uri="{0D108BD9-81ED-4DB2-BD59-A6C34878D82A}">
                    <a16:rowId xmlns:a16="http://schemas.microsoft.com/office/drawing/2014/main" val="10000"/>
                  </a:ext>
                </a:extLst>
              </a:tr>
              <a:tr h="466089">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Prophet</a:t>
                      </a:r>
                      <a:endParaRPr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0.30</a:t>
                      </a:r>
                      <a:endParaRPr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extLst>
                  <a:ext uri="{0D108BD9-81ED-4DB2-BD59-A6C34878D82A}">
                    <a16:rowId xmlns:a16="http://schemas.microsoft.com/office/drawing/2014/main" val="10001"/>
                  </a:ext>
                </a:extLst>
              </a:tr>
              <a:tr h="466426">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線性迴歸模型</a:t>
                      </a:r>
                      <a:endParaRPr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21.89</a:t>
                      </a:r>
                      <a:endParaRPr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extLst>
                  <a:ext uri="{0D108BD9-81ED-4DB2-BD59-A6C34878D82A}">
                    <a16:rowId xmlns:a16="http://schemas.microsoft.com/office/drawing/2014/main" val="10002"/>
                  </a:ext>
                </a:extLst>
              </a:tr>
              <a:tr h="466426">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隨機森林迴歸模型</a:t>
                      </a:r>
                      <a:endParaRPr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33.41</a:t>
                      </a:r>
                      <a:endParaRPr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extLst>
                  <a:ext uri="{0D108BD9-81ED-4DB2-BD59-A6C34878D82A}">
                    <a16:rowId xmlns:a16="http://schemas.microsoft.com/office/drawing/2014/main" val="10003"/>
                  </a:ext>
                </a:extLst>
              </a:tr>
              <a:tr h="466426">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長短期記憶(LSTM)模型</a:t>
                      </a:r>
                      <a:endParaRPr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38.37</a:t>
                      </a:r>
                      <a:endParaRPr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extLst>
                  <a:ext uri="{0D108BD9-81ED-4DB2-BD59-A6C34878D82A}">
                    <a16:rowId xmlns:a16="http://schemas.microsoft.com/office/drawing/2014/main" val="10004"/>
                  </a:ext>
                </a:extLst>
              </a:tr>
              <a:tr h="466426">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季節時間序列模型 (SARIMA)</a:t>
                      </a:r>
                      <a:endParaRPr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38.94</a:t>
                      </a:r>
                      <a:endParaRPr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extLst>
                  <a:ext uri="{0D108BD9-81ED-4DB2-BD59-A6C34878D82A}">
                    <a16:rowId xmlns:a16="http://schemas.microsoft.com/office/drawing/2014/main" val="10005"/>
                  </a:ext>
                </a:extLst>
              </a:tr>
              <a:tr h="466426">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三次指数平滑法 (Holt-Winters)</a:t>
                      </a:r>
                      <a:endParaRPr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rPr>
                        <a:t>45.19</a:t>
                      </a:r>
                      <a:endParaRPr sz="1400" b="1" u="none" strike="noStrike" cap="none">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extLst>
                  <a:ext uri="{0D108BD9-81ED-4DB2-BD59-A6C34878D82A}">
                    <a16:rowId xmlns:a16="http://schemas.microsoft.com/office/drawing/2014/main" val="10006"/>
                  </a:ext>
                </a:extLst>
              </a:tr>
              <a:tr h="466426">
                <a:tc>
                  <a:txBody>
                    <a:bodyPr/>
                    <a:lstStyle/>
                    <a:p>
                      <a:pPr marL="0" marR="0" lvl="0" indent="0" algn="ctr" rtl="0">
                        <a:lnSpc>
                          <a:spcPct val="115000"/>
                        </a:lnSpc>
                        <a:spcBef>
                          <a:spcPts val="0"/>
                        </a:spcBef>
                        <a:spcAft>
                          <a:spcPts val="0"/>
                        </a:spcAft>
                        <a:buClr>
                          <a:srgbClr val="000000"/>
                        </a:buClr>
                        <a:buSzPts val="1050"/>
                        <a:buFont typeface="Arial"/>
                        <a:buNone/>
                      </a:pPr>
                      <a:r>
                        <a:rPr lang="zh-TW"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自回歸移動平均模型 (ARIMA)</a:t>
                      </a:r>
                      <a:endParaRPr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1050"/>
                        <a:buFont typeface="Arial"/>
                        <a:buNone/>
                      </a:pPr>
                      <a:r>
                        <a:rPr lang="zh-TW"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254.74</a:t>
                      </a:r>
                      <a:endParaRPr sz="1400" b="1" u="none" strike="noStrike" cap="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marL="63500" marR="63500" marT="63500" marB="63500" anchor="ctr"/>
                </a:tc>
                <a:extLst>
                  <a:ext uri="{0D108BD9-81ED-4DB2-BD59-A6C34878D82A}">
                    <a16:rowId xmlns:a16="http://schemas.microsoft.com/office/drawing/2014/main" val="10007"/>
                  </a:ext>
                </a:extLst>
              </a:tr>
            </a:tbl>
          </a:graphicData>
        </a:graphic>
      </p:graphicFrame>
      <p:pic>
        <p:nvPicPr>
          <p:cNvPr id="6" name="Google Shape;130;p6">
            <a:extLst>
              <a:ext uri="{FF2B5EF4-FFF2-40B4-BE49-F238E27FC236}">
                <a16:creationId xmlns:a16="http://schemas.microsoft.com/office/drawing/2014/main" id="{A7AA3044-8681-4F81-B25F-0A2478C40962}"/>
              </a:ext>
            </a:extLst>
          </p:cNvPr>
          <p:cNvPicPr preferRelativeResize="0"/>
          <p:nvPr/>
        </p:nvPicPr>
        <p:blipFill rotWithShape="1">
          <a:blip r:embed="rId3">
            <a:alphaModFix/>
          </a:blip>
          <a:srcRect/>
          <a:stretch/>
        </p:blipFill>
        <p:spPr>
          <a:xfrm>
            <a:off x="4879007" y="3635811"/>
            <a:ext cx="6900371" cy="2256989"/>
          </a:xfrm>
          <a:prstGeom prst="rect">
            <a:avLst/>
          </a:prstGeom>
          <a:noFill/>
          <a:ln>
            <a:noFill/>
          </a:ln>
        </p:spPr>
      </p:pic>
      <p:graphicFrame>
        <p:nvGraphicFramePr>
          <p:cNvPr id="7" name="Google Shape;131;p6">
            <a:extLst>
              <a:ext uri="{FF2B5EF4-FFF2-40B4-BE49-F238E27FC236}">
                <a16:creationId xmlns:a16="http://schemas.microsoft.com/office/drawing/2014/main" id="{A746F3AF-21A3-4B8C-BA12-54D372CB9A8B}"/>
              </a:ext>
            </a:extLst>
          </p:cNvPr>
          <p:cNvGraphicFramePr/>
          <p:nvPr>
            <p:extLst>
              <p:ext uri="{D42A27DB-BD31-4B8C-83A1-F6EECF244321}">
                <p14:modId xmlns:p14="http://schemas.microsoft.com/office/powerpoint/2010/main" val="603384358"/>
              </p:ext>
            </p:extLst>
          </p:nvPr>
        </p:nvGraphicFramePr>
        <p:xfrm>
          <a:off x="5402946" y="2710956"/>
          <a:ext cx="960250" cy="731460"/>
        </p:xfrm>
        <a:graphic>
          <a:graphicData uri="http://schemas.openxmlformats.org/drawingml/2006/table">
            <a:tbl>
              <a:tblPr>
                <a:noFill/>
              </a:tblPr>
              <a:tblGrid>
                <a:gridCol w="960250">
                  <a:extLst>
                    <a:ext uri="{9D8B030D-6E8A-4147-A177-3AD203B41FA5}">
                      <a16:colId xmlns:a16="http://schemas.microsoft.com/office/drawing/2014/main" val="20000"/>
                    </a:ext>
                  </a:extLst>
                </a:gridCol>
              </a:tblGrid>
              <a:tr h="3075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rPr>
                        <a:t>2019/7/30</a:t>
                      </a:r>
                      <a:endParaRPr sz="1200" u="none" strike="noStrike"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rPr>
                        <a:t>12</a:t>
                      </a:r>
                      <a:endParaRPr sz="1200" u="none" strike="noStrike"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 name="Google Shape;132;p6">
            <a:extLst>
              <a:ext uri="{FF2B5EF4-FFF2-40B4-BE49-F238E27FC236}">
                <a16:creationId xmlns:a16="http://schemas.microsoft.com/office/drawing/2014/main" id="{A6BF20F8-A8E9-4D11-A51F-B55864EB0992}"/>
              </a:ext>
            </a:extLst>
          </p:cNvPr>
          <p:cNvSpPr txBox="1"/>
          <p:nvPr/>
        </p:nvSpPr>
        <p:spPr>
          <a:xfrm>
            <a:off x="6354151" y="2845656"/>
            <a:ext cx="1452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333F50"/>
                </a:solidFill>
                <a:latin typeface="+mn-ea"/>
                <a:cs typeface="Arial"/>
                <a:sym typeface="Arial"/>
              </a:rPr>
              <a:t>．．．</a:t>
            </a:r>
            <a:endParaRPr sz="2000" b="0" i="0" u="none" strike="noStrike" cap="none" dirty="0">
              <a:solidFill>
                <a:srgbClr val="333F50"/>
              </a:solidFill>
              <a:latin typeface="+mn-ea"/>
              <a:cs typeface="Arial"/>
              <a:sym typeface="Arial"/>
            </a:endParaRPr>
          </a:p>
        </p:txBody>
      </p:sp>
      <p:graphicFrame>
        <p:nvGraphicFramePr>
          <p:cNvPr id="9" name="Google Shape;133;p6">
            <a:extLst>
              <a:ext uri="{FF2B5EF4-FFF2-40B4-BE49-F238E27FC236}">
                <a16:creationId xmlns:a16="http://schemas.microsoft.com/office/drawing/2014/main" id="{D0FAA52D-D9BA-4573-87E8-6F947F3C315D}"/>
              </a:ext>
            </a:extLst>
          </p:cNvPr>
          <p:cNvGraphicFramePr/>
          <p:nvPr>
            <p:extLst>
              <p:ext uri="{D42A27DB-BD31-4B8C-83A1-F6EECF244321}">
                <p14:modId xmlns:p14="http://schemas.microsoft.com/office/powerpoint/2010/main" val="3754976454"/>
              </p:ext>
            </p:extLst>
          </p:nvPr>
        </p:nvGraphicFramePr>
        <p:xfrm>
          <a:off x="7333971" y="2710956"/>
          <a:ext cx="960250" cy="731460"/>
        </p:xfrm>
        <a:graphic>
          <a:graphicData uri="http://schemas.openxmlformats.org/drawingml/2006/table">
            <a:tbl>
              <a:tblPr>
                <a:noFill/>
              </a:tblPr>
              <a:tblGrid>
                <a:gridCol w="960250">
                  <a:extLst>
                    <a:ext uri="{9D8B030D-6E8A-4147-A177-3AD203B41FA5}">
                      <a16:colId xmlns:a16="http://schemas.microsoft.com/office/drawing/2014/main" val="20000"/>
                    </a:ext>
                  </a:extLst>
                </a:gridCol>
              </a:tblGrid>
              <a:tr h="307525">
                <a:tc>
                  <a:txBody>
                    <a:bodyPr/>
                    <a:lstStyle/>
                    <a:p>
                      <a:pPr marL="0" marR="0" lvl="0" indent="0" algn="ctr" defTabSz="914400" rtl="0" eaLnBrk="1" latinLnBrk="0" hangingPunct="1">
                        <a:lnSpc>
                          <a:spcPct val="100000"/>
                        </a:lnSpc>
                        <a:spcBef>
                          <a:spcPts val="0"/>
                        </a:spcBef>
                        <a:spcAft>
                          <a:spcPts val="0"/>
                        </a:spcAft>
                        <a:buClr>
                          <a:srgbClr val="000000"/>
                        </a:buClr>
                        <a:buSzPts val="1200"/>
                        <a:buFont typeface="Arial"/>
                        <a:buNone/>
                      </a:pPr>
                      <a:r>
                        <a:rPr lang="en-US" altLang="zh-TW"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rPr>
                        <a:t>2021/7/8</a:t>
                      </a:r>
                      <a:endParaRPr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defTabSz="914400" rtl="0" eaLnBrk="1" latinLnBrk="0" hangingPunct="1">
                        <a:lnSpc>
                          <a:spcPct val="100000"/>
                        </a:lnSpc>
                        <a:spcBef>
                          <a:spcPts val="0"/>
                        </a:spcBef>
                        <a:spcAft>
                          <a:spcPts val="0"/>
                        </a:spcAft>
                        <a:buClr>
                          <a:srgbClr val="000000"/>
                        </a:buClr>
                        <a:buSzPts val="1200"/>
                        <a:buFont typeface="Arial"/>
                        <a:buNone/>
                      </a:pPr>
                      <a:r>
                        <a:rPr lang="en-US" altLang="zh-TW"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rPr>
                        <a:t>123</a:t>
                      </a:r>
                      <a:endParaRPr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0" name="Google Shape;134;p6">
            <a:extLst>
              <a:ext uri="{FF2B5EF4-FFF2-40B4-BE49-F238E27FC236}">
                <a16:creationId xmlns:a16="http://schemas.microsoft.com/office/drawing/2014/main" id="{A15667E8-4637-429C-85BF-91CC8C2B7C19}"/>
              </a:ext>
            </a:extLst>
          </p:cNvPr>
          <p:cNvGraphicFramePr/>
          <p:nvPr>
            <p:extLst>
              <p:ext uri="{D42A27DB-BD31-4B8C-83A1-F6EECF244321}">
                <p14:modId xmlns:p14="http://schemas.microsoft.com/office/powerpoint/2010/main" val="1311997696"/>
              </p:ext>
            </p:extLst>
          </p:nvPr>
        </p:nvGraphicFramePr>
        <p:xfrm>
          <a:off x="8616963" y="2710956"/>
          <a:ext cx="960250" cy="731460"/>
        </p:xfrm>
        <a:graphic>
          <a:graphicData uri="http://schemas.openxmlformats.org/drawingml/2006/table">
            <a:tbl>
              <a:tblPr>
                <a:noFill/>
              </a:tblPr>
              <a:tblGrid>
                <a:gridCol w="960250">
                  <a:extLst>
                    <a:ext uri="{9D8B030D-6E8A-4147-A177-3AD203B41FA5}">
                      <a16:colId xmlns:a16="http://schemas.microsoft.com/office/drawing/2014/main" val="20000"/>
                    </a:ext>
                  </a:extLst>
                </a:gridCol>
              </a:tblGrid>
              <a:tr h="307525">
                <a:tc>
                  <a:txBody>
                    <a:bodyPr/>
                    <a:lstStyle/>
                    <a:p>
                      <a:pPr marL="0" marR="0" lvl="0" indent="0" algn="ctr" defTabSz="914400" rtl="0" eaLnBrk="1" latinLnBrk="0" hangingPunct="1">
                        <a:lnSpc>
                          <a:spcPct val="100000"/>
                        </a:lnSpc>
                        <a:spcBef>
                          <a:spcPts val="0"/>
                        </a:spcBef>
                        <a:spcAft>
                          <a:spcPts val="0"/>
                        </a:spcAft>
                        <a:buClr>
                          <a:srgbClr val="000000"/>
                        </a:buClr>
                        <a:buSzPts val="1200"/>
                        <a:buFont typeface="Arial"/>
                        <a:buNone/>
                      </a:pPr>
                      <a:r>
                        <a:rPr lang="en-US" altLang="zh-TW"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rPr>
                        <a:t>2021/7/9</a:t>
                      </a:r>
                      <a:endParaRPr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defTabSz="914400" rtl="0" eaLnBrk="1" latinLnBrk="0" hangingPunct="1">
                        <a:lnSpc>
                          <a:spcPct val="100000"/>
                        </a:lnSpc>
                        <a:spcBef>
                          <a:spcPts val="0"/>
                        </a:spcBef>
                        <a:spcAft>
                          <a:spcPts val="0"/>
                        </a:spcAft>
                        <a:buClr>
                          <a:srgbClr val="000000"/>
                        </a:buClr>
                        <a:buSzPts val="1200"/>
                        <a:buFont typeface="Arial"/>
                        <a:buNone/>
                      </a:pPr>
                      <a:r>
                        <a:rPr lang="en-US" altLang="zh-TW"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rPr>
                        <a:t>168</a:t>
                      </a:r>
                      <a:endParaRPr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 name="Google Shape;135;p6">
            <a:extLst>
              <a:ext uri="{FF2B5EF4-FFF2-40B4-BE49-F238E27FC236}">
                <a16:creationId xmlns:a16="http://schemas.microsoft.com/office/drawing/2014/main" id="{BE7A787C-F223-46A2-BBC2-61A0D2EF5403}"/>
              </a:ext>
            </a:extLst>
          </p:cNvPr>
          <p:cNvGraphicFramePr/>
          <p:nvPr>
            <p:extLst>
              <p:ext uri="{D42A27DB-BD31-4B8C-83A1-F6EECF244321}">
                <p14:modId xmlns:p14="http://schemas.microsoft.com/office/powerpoint/2010/main" val="2444377174"/>
              </p:ext>
            </p:extLst>
          </p:nvPr>
        </p:nvGraphicFramePr>
        <p:xfrm>
          <a:off x="9946171" y="2710956"/>
          <a:ext cx="960250" cy="731460"/>
        </p:xfrm>
        <a:graphic>
          <a:graphicData uri="http://schemas.openxmlformats.org/drawingml/2006/table">
            <a:tbl>
              <a:tblPr>
                <a:noFill/>
              </a:tblPr>
              <a:tblGrid>
                <a:gridCol w="960250">
                  <a:extLst>
                    <a:ext uri="{9D8B030D-6E8A-4147-A177-3AD203B41FA5}">
                      <a16:colId xmlns:a16="http://schemas.microsoft.com/office/drawing/2014/main" val="20000"/>
                    </a:ext>
                  </a:extLst>
                </a:gridCol>
              </a:tblGrid>
              <a:tr h="307525">
                <a:tc>
                  <a:txBody>
                    <a:bodyPr/>
                    <a:lstStyle/>
                    <a:p>
                      <a:pPr marL="0" marR="0" lvl="0" indent="0" algn="ctr" defTabSz="914400" rtl="0" eaLnBrk="1" latinLnBrk="0" hangingPunct="1">
                        <a:lnSpc>
                          <a:spcPct val="100000"/>
                        </a:lnSpc>
                        <a:spcBef>
                          <a:spcPts val="0"/>
                        </a:spcBef>
                        <a:spcAft>
                          <a:spcPts val="0"/>
                        </a:spcAft>
                        <a:buClr>
                          <a:srgbClr val="000000"/>
                        </a:buClr>
                        <a:buSzPts val="1200"/>
                        <a:buFont typeface="Arial"/>
                        <a:buNone/>
                      </a:pPr>
                      <a:r>
                        <a:rPr lang="en-US" altLang="zh-TW"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rPr>
                        <a:t>2021/7/9</a:t>
                      </a:r>
                      <a:endParaRPr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19775">
                <a:tc>
                  <a:txBody>
                    <a:bodyPr/>
                    <a:lstStyle/>
                    <a:p>
                      <a:pPr marL="0" marR="0" lvl="0" indent="0" algn="ctr" defTabSz="914400" rtl="0" eaLnBrk="1" latinLnBrk="0" hangingPunct="1">
                        <a:lnSpc>
                          <a:spcPct val="100000"/>
                        </a:lnSpc>
                        <a:spcBef>
                          <a:spcPts val="0"/>
                        </a:spcBef>
                        <a:spcAft>
                          <a:spcPts val="0"/>
                        </a:spcAft>
                        <a:buClr>
                          <a:srgbClr val="000000"/>
                        </a:buClr>
                        <a:buSzPts val="1200"/>
                        <a:buFont typeface="Arial"/>
                        <a:buNone/>
                      </a:pPr>
                      <a:r>
                        <a:rPr lang="en-US" altLang="zh-TW"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rPr>
                        <a:t>145</a:t>
                      </a:r>
                      <a:endParaRPr sz="1200" u="none" strike="noStrike" kern="1200" cap="none" dirty="0">
                        <a:solidFill>
                          <a:srgbClr val="333F50"/>
                        </a:solidFill>
                        <a:latin typeface="微軟正黑體" panose="020B0604030504040204" pitchFamily="34" charset="-120"/>
                        <a:ea typeface="微軟正黑體" panose="020B0604030504040204" pitchFamily="34" charset="-120"/>
                        <a:cs typeface="Helvetica" panose="020B0604020202020204" pitchFamily="34" charset="0"/>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3" name="Google Shape;137;p6">
            <a:extLst>
              <a:ext uri="{FF2B5EF4-FFF2-40B4-BE49-F238E27FC236}">
                <a16:creationId xmlns:a16="http://schemas.microsoft.com/office/drawing/2014/main" id="{FE78540E-7411-4E49-8D7F-176CF74C9D4C}"/>
              </a:ext>
            </a:extLst>
          </p:cNvPr>
          <p:cNvSpPr txBox="1"/>
          <p:nvPr/>
        </p:nvSpPr>
        <p:spPr>
          <a:xfrm>
            <a:off x="5991129" y="2101858"/>
            <a:ext cx="1787803" cy="377190"/>
          </a:xfrm>
          <a:prstGeom prst="rect">
            <a:avLst/>
          </a:prstGeom>
          <a:noFill/>
        </p:spPr>
        <p:txBody>
          <a:bodyPr vert="horz" lIns="91440" tIns="45720" rIns="91440" bIns="45720" rtlCol="0" anchor="t" anchorCtr="0">
            <a:normAutofit/>
          </a:bodyPr>
          <a:lstStyle>
            <a:defPPr>
              <a:defRPr lang="zh-TW"/>
            </a:defPPr>
            <a:lvl1pPr indent="0">
              <a:lnSpc>
                <a:spcPct val="90000"/>
              </a:lnSpc>
              <a:spcBef>
                <a:spcPts val="600"/>
              </a:spcBef>
              <a:buFont typeface="Arial" panose="020B0604020202020204" pitchFamily="34" charset="0"/>
              <a:buNone/>
              <a:defRPr sz="20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TW" altLang="en-US" dirty="0">
                <a:sym typeface="Arial"/>
              </a:rPr>
              <a:t>預測銷售數量</a:t>
            </a:r>
            <a:endParaRPr dirty="0">
              <a:sym typeface="Arial"/>
            </a:endParaRPr>
          </a:p>
        </p:txBody>
      </p:sp>
      <p:sp>
        <p:nvSpPr>
          <p:cNvPr id="14" name="Google Shape;138;p6">
            <a:extLst>
              <a:ext uri="{FF2B5EF4-FFF2-40B4-BE49-F238E27FC236}">
                <a16:creationId xmlns:a16="http://schemas.microsoft.com/office/drawing/2014/main" id="{6E31F6F7-B5B0-4AE4-87BA-9F31D0DAE36B}"/>
              </a:ext>
            </a:extLst>
          </p:cNvPr>
          <p:cNvSpPr txBox="1"/>
          <p:nvPr/>
        </p:nvSpPr>
        <p:spPr>
          <a:xfrm>
            <a:off x="9738911" y="2292913"/>
            <a:ext cx="1518000" cy="538579"/>
          </a:xfrm>
          <a:prstGeom prst="rect">
            <a:avLst/>
          </a:prstGeom>
          <a:noFill/>
        </p:spPr>
        <p:txBody>
          <a:bodyPr vert="horz" lIns="91440" tIns="45720" rIns="91440" bIns="45720" rtlCol="0" anchor="t" anchorCtr="0">
            <a:normAutofit/>
          </a:bodyPr>
          <a:lstStyle>
            <a:defPPr>
              <a:defRPr lang="zh-TW"/>
            </a:defPPr>
            <a:lvl1pPr indent="0">
              <a:lnSpc>
                <a:spcPct val="90000"/>
              </a:lnSpc>
              <a:spcBef>
                <a:spcPts val="600"/>
              </a:spcBef>
              <a:buFont typeface="Arial" panose="020B0604020202020204" pitchFamily="34" charset="0"/>
              <a:buNone/>
              <a:defRPr sz="2000" b="1">
                <a:solidFill>
                  <a:srgbClr val="333F50"/>
                </a:solidFill>
                <a:latin typeface="Helvetica" panose="020B0604020202020204" pitchFamily="34" charset="0"/>
                <a:ea typeface="微軟正黑體" panose="020B0604030504040204" pitchFamily="34" charset="-120"/>
                <a:cs typeface="Helvetica"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TW" altLang="en-US" dirty="0">
                <a:sym typeface="Arial"/>
              </a:rPr>
              <a:t>銷售實際值</a:t>
            </a:r>
            <a:endParaRPr dirty="0">
              <a:sym typeface="Arial"/>
            </a:endParaRPr>
          </a:p>
        </p:txBody>
      </p:sp>
      <p:sp>
        <p:nvSpPr>
          <p:cNvPr id="18" name="文字方塊 17">
            <a:extLst>
              <a:ext uri="{FF2B5EF4-FFF2-40B4-BE49-F238E27FC236}">
                <a16:creationId xmlns:a16="http://schemas.microsoft.com/office/drawing/2014/main" id="{DC7305CD-112A-4605-BF6F-B1222E5FC46C}"/>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時間序列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銷售預測</a:t>
            </a:r>
          </a:p>
        </p:txBody>
      </p:sp>
      <p:sp>
        <p:nvSpPr>
          <p:cNvPr id="19" name="內容版面配置區 2">
            <a:extLst>
              <a:ext uri="{FF2B5EF4-FFF2-40B4-BE49-F238E27FC236}">
                <a16:creationId xmlns:a16="http://schemas.microsoft.com/office/drawing/2014/main" id="{C91860FA-128E-4EE0-B720-084311E1F5CD}"/>
              </a:ext>
            </a:extLst>
          </p:cNvPr>
          <p:cNvSpPr txBox="1">
            <a:spLocks/>
          </p:cNvSpPr>
          <p:nvPr/>
        </p:nvSpPr>
        <p:spPr>
          <a:xfrm>
            <a:off x="479094" y="1251752"/>
            <a:ext cx="9129362" cy="377190"/>
          </a:xfrm>
          <a:prstGeom prst="rect">
            <a:avLst/>
          </a:prstGeom>
          <a:noFill/>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以天為單位預測銷售數量，並以均方根誤差</a:t>
            </a:r>
            <a: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(RMSE)</a:t>
            </a: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評估模型好壞。</a:t>
            </a:r>
          </a:p>
        </p:txBody>
      </p:sp>
      <p:pic>
        <p:nvPicPr>
          <p:cNvPr id="21" name="圖形 20">
            <a:extLst>
              <a:ext uri="{FF2B5EF4-FFF2-40B4-BE49-F238E27FC236}">
                <a16:creationId xmlns:a16="http://schemas.microsoft.com/office/drawing/2014/main" id="{8F943528-F8A6-471B-84CB-7E3544DDBC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2719" y="1787429"/>
            <a:ext cx="752744" cy="752744"/>
          </a:xfrm>
          <a:prstGeom prst="rect">
            <a:avLst/>
          </a:prstGeom>
        </p:spPr>
      </p:pic>
      <p:grpSp>
        <p:nvGrpSpPr>
          <p:cNvPr id="15" name="群組 14">
            <a:extLst>
              <a:ext uri="{FF2B5EF4-FFF2-40B4-BE49-F238E27FC236}">
                <a16:creationId xmlns:a16="http://schemas.microsoft.com/office/drawing/2014/main" id="{DE683F03-5265-459E-B869-2597B4675484}"/>
              </a:ext>
            </a:extLst>
          </p:cNvPr>
          <p:cNvGrpSpPr/>
          <p:nvPr/>
        </p:nvGrpSpPr>
        <p:grpSpPr>
          <a:xfrm>
            <a:off x="6315613" y="261142"/>
            <a:ext cx="3552287" cy="683557"/>
            <a:chOff x="6315613" y="261142"/>
            <a:chExt cx="3552287" cy="683557"/>
          </a:xfrm>
        </p:grpSpPr>
        <p:sp>
          <p:nvSpPr>
            <p:cNvPr id="16" name="矩形: 圓角 15">
              <a:extLst>
                <a:ext uri="{FF2B5EF4-FFF2-40B4-BE49-F238E27FC236}">
                  <a16:creationId xmlns:a16="http://schemas.microsoft.com/office/drawing/2014/main" id="{7217C5EC-64BE-4705-AE07-39998A7F20FD}"/>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E1F8EAA3-54ED-42D7-8C06-01C19BFE7E49}"/>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進度條">
              <a:extLst>
                <a:ext uri="{FF2B5EF4-FFF2-40B4-BE49-F238E27FC236}">
                  <a16:creationId xmlns:a16="http://schemas.microsoft.com/office/drawing/2014/main" id="{7A359E17-8A9A-4230-A36A-F8A5A9E6684B}"/>
                </a:ext>
              </a:extLst>
            </p:cNvPr>
            <p:cNvSpPr/>
            <p:nvPr/>
          </p:nvSpPr>
          <p:spPr>
            <a:xfrm>
              <a:off x="6624042" y="471562"/>
              <a:ext cx="2520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a:extLst>
                <a:ext uri="{FF2B5EF4-FFF2-40B4-BE49-F238E27FC236}">
                  <a16:creationId xmlns:a16="http://schemas.microsoft.com/office/drawing/2014/main" id="{29683EEC-1875-457D-B7F6-6D8359EAFD2E}"/>
                </a:ext>
              </a:extLst>
            </p:cNvPr>
            <p:cNvSpPr/>
            <p:nvPr/>
          </p:nvSpPr>
          <p:spPr>
            <a:xfrm>
              <a:off x="8669310"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a:extLst>
                <a:ext uri="{FF2B5EF4-FFF2-40B4-BE49-F238E27FC236}">
                  <a16:creationId xmlns:a16="http://schemas.microsoft.com/office/drawing/2014/main" id="{251D9D11-1567-44C2-B2BF-0DF6F22AF9E2}"/>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9398F8E8-38C7-4BE3-8119-ECB4C9799DB6}"/>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47517748-E811-456D-824A-A97A4DDFBE81}"/>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標題 5">
              <a:extLst>
                <a:ext uri="{FF2B5EF4-FFF2-40B4-BE49-F238E27FC236}">
                  <a16:creationId xmlns:a16="http://schemas.microsoft.com/office/drawing/2014/main" id="{C866AC79-9FF3-4A55-90AF-08D1AE3D2BC0}"/>
                </a:ext>
              </a:extLst>
            </p:cNvPr>
            <p:cNvSpPr txBox="1">
              <a:spLocks/>
            </p:cNvSpPr>
            <p:nvPr/>
          </p:nvSpPr>
          <p:spPr>
            <a:xfrm>
              <a:off x="8210380"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08</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27" name="標題 5">
              <a:extLst>
                <a:ext uri="{FF2B5EF4-FFF2-40B4-BE49-F238E27FC236}">
                  <a16:creationId xmlns:a16="http://schemas.microsoft.com/office/drawing/2014/main" id="{12C3C18C-B5D4-44A6-B5C5-DEEA7282AB62}"/>
                </a:ext>
              </a:extLst>
            </p:cNvPr>
            <p:cNvSpPr txBox="1">
              <a:spLocks/>
            </p:cNvSpPr>
            <p:nvPr/>
          </p:nvSpPr>
          <p:spPr>
            <a:xfrm>
              <a:off x="8429513"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資料分析</a:t>
              </a:r>
            </a:p>
          </p:txBody>
        </p:sp>
        <p:sp>
          <p:nvSpPr>
            <p:cNvPr id="28" name="橢圓 27">
              <a:extLst>
                <a:ext uri="{FF2B5EF4-FFF2-40B4-BE49-F238E27FC236}">
                  <a16:creationId xmlns:a16="http://schemas.microsoft.com/office/drawing/2014/main" id="{58C90788-60B5-430F-9044-520914224513}"/>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
              <a:extLst>
                <a:ext uri="{FF2B5EF4-FFF2-40B4-BE49-F238E27FC236}">
                  <a16:creationId xmlns:a16="http://schemas.microsoft.com/office/drawing/2014/main" id="{CA1253E3-4890-4A95-98FF-95E8CBE0FAE7}"/>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02DE7B0C-CE5F-4ACF-B467-E56CF3D0119B}"/>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98B17914-F314-4C8F-825B-8CCD84B2FEDE}"/>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C2C3C3A8-FB62-4AF7-B32D-390EDBDF136D}"/>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ECA221AC-B4F9-45DE-9771-324340B00AA7}"/>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42CB3346-6AD4-4CA0-B623-731957A8E54C}"/>
              </a:ext>
            </a:extLst>
          </p:cNvPr>
          <p:cNvSpPr>
            <a:spLocks noGrp="1"/>
          </p:cNvSpPr>
          <p:nvPr>
            <p:ph type="sldNum" sz="quarter" idx="12"/>
          </p:nvPr>
        </p:nvSpPr>
        <p:spPr/>
        <p:txBody>
          <a:bodyPr/>
          <a:lstStyle/>
          <a:p>
            <a:fld id="{707EBC05-AD4A-43C3-A6DF-1409246104C0}" type="slidenum">
              <a:rPr lang="zh-TW" altLang="en-US" smtClean="0"/>
              <a:pPr/>
              <a:t>80</a:t>
            </a:fld>
            <a:endParaRPr lang="zh-TW" altLang="en-US" dirty="0"/>
          </a:p>
        </p:txBody>
      </p:sp>
    </p:spTree>
    <p:extLst>
      <p:ext uri="{BB962C8B-B14F-4D97-AF65-F5344CB8AC3E}">
        <p14:creationId xmlns:p14="http://schemas.microsoft.com/office/powerpoint/2010/main" val="7317714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章節數字">
            <a:extLst>
              <a:ext uri="{FF2B5EF4-FFF2-40B4-BE49-F238E27FC236}">
                <a16:creationId xmlns:a16="http://schemas.microsoft.com/office/drawing/2014/main" id="{74809DAB-DADD-4333-A02C-E6A7B1B42F37}"/>
              </a:ext>
            </a:extLst>
          </p:cNvPr>
          <p:cNvGrpSpPr/>
          <p:nvPr/>
        </p:nvGrpSpPr>
        <p:grpSpPr>
          <a:xfrm>
            <a:off x="1510097" y="1457443"/>
            <a:ext cx="1648314" cy="1353803"/>
            <a:chOff x="1510097" y="1457443"/>
            <a:chExt cx="1648314" cy="1353803"/>
          </a:xfrm>
        </p:grpSpPr>
        <p:sp>
          <p:nvSpPr>
            <p:cNvPr id="3" name="文字方塊 2">
              <a:extLst>
                <a:ext uri="{FF2B5EF4-FFF2-40B4-BE49-F238E27FC236}">
                  <a16:creationId xmlns:a16="http://schemas.microsoft.com/office/drawing/2014/main" id="{C2F8F142-EAA6-4558-8498-6215C7BD8814}"/>
                </a:ext>
              </a:extLst>
            </p:cNvPr>
            <p:cNvSpPr txBox="1"/>
            <p:nvPr/>
          </p:nvSpPr>
          <p:spPr>
            <a:xfrm>
              <a:off x="1539125" y="1487807"/>
              <a:ext cx="1619286" cy="1323439"/>
            </a:xfrm>
            <a:prstGeom prst="rect">
              <a:avLst/>
            </a:prstGeom>
            <a:noFill/>
          </p:spPr>
          <p:txBody>
            <a:bodyPr wrap="square" rtlCol="0">
              <a:spAutoFit/>
            </a:bodyPr>
            <a:lstStyle/>
            <a:p>
              <a:r>
                <a:rPr lang="en-US" altLang="zh-TW"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rPr>
                <a:t>09</a:t>
              </a:r>
              <a:endParaRPr lang="zh-TW" altLang="en-US" sz="8000" b="1" dirty="0">
                <a:solidFill>
                  <a:srgbClr val="F9D6AF">
                    <a:alpha val="80000"/>
                  </a:srgbClr>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4" name="文字方塊 3">
              <a:extLst>
                <a:ext uri="{FF2B5EF4-FFF2-40B4-BE49-F238E27FC236}">
                  <a16:creationId xmlns:a16="http://schemas.microsoft.com/office/drawing/2014/main" id="{638A78BB-AD6F-4BE4-872E-CCCD6B9D2323}"/>
                </a:ext>
              </a:extLst>
            </p:cNvPr>
            <p:cNvSpPr txBox="1"/>
            <p:nvPr/>
          </p:nvSpPr>
          <p:spPr>
            <a:xfrm>
              <a:off x="1510097" y="1457443"/>
              <a:ext cx="1619286" cy="1323439"/>
            </a:xfrm>
            <a:prstGeom prst="rect">
              <a:avLst/>
            </a:prstGeom>
            <a:noFill/>
          </p:spPr>
          <p:txBody>
            <a:bodyPr wrap="square" rtlCol="0">
              <a:spAutoFit/>
            </a:bodyPr>
            <a:lstStyle/>
            <a:p>
              <a:r>
                <a:rPr lang="en-US" altLang="zh-TW"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09</a:t>
              </a:r>
              <a:endParaRPr lang="zh-TW" altLang="en-US" sz="80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grpSp>
      <p:sp>
        <p:nvSpPr>
          <p:cNvPr id="5" name="標題 5">
            <a:extLst>
              <a:ext uri="{FF2B5EF4-FFF2-40B4-BE49-F238E27FC236}">
                <a16:creationId xmlns:a16="http://schemas.microsoft.com/office/drawing/2014/main" id="{ABCFFD71-8E26-44AA-A0AA-C6B12516DC6D}"/>
              </a:ext>
            </a:extLst>
          </p:cNvPr>
          <p:cNvSpPr txBox="1">
            <a:spLocks/>
          </p:cNvSpPr>
          <p:nvPr/>
        </p:nvSpPr>
        <p:spPr>
          <a:xfrm>
            <a:off x="3173462" y="1924740"/>
            <a:ext cx="4029798" cy="90722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6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未來展望</a:t>
            </a:r>
          </a:p>
        </p:txBody>
      </p:sp>
      <p:sp>
        <p:nvSpPr>
          <p:cNvPr id="6" name="標題 5">
            <a:extLst>
              <a:ext uri="{FF2B5EF4-FFF2-40B4-BE49-F238E27FC236}">
                <a16:creationId xmlns:a16="http://schemas.microsoft.com/office/drawing/2014/main" id="{4810BFD4-5D55-4CB8-9A6A-99AF35CB396D}"/>
              </a:ext>
            </a:extLst>
          </p:cNvPr>
          <p:cNvSpPr txBox="1">
            <a:spLocks/>
          </p:cNvSpPr>
          <p:nvPr/>
        </p:nvSpPr>
        <p:spPr>
          <a:xfrm>
            <a:off x="1698863" y="3401423"/>
            <a:ext cx="1052537" cy="729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1800" b="1" dirty="0">
                <a:solidFill>
                  <a:srgbClr val="333F50"/>
                </a:solidFill>
                <a:latin typeface="微軟正黑體" panose="020B0604030504040204" pitchFamily="34" charset="-120"/>
                <a:ea typeface="微軟正黑體" panose="020B0604030504040204" pitchFamily="34" charset="-120"/>
              </a:rPr>
              <a:t>演講者</a:t>
            </a:r>
          </a:p>
        </p:txBody>
      </p:sp>
      <p:sp>
        <p:nvSpPr>
          <p:cNvPr id="8" name="文字方塊 7">
            <a:extLst>
              <a:ext uri="{FF2B5EF4-FFF2-40B4-BE49-F238E27FC236}">
                <a16:creationId xmlns:a16="http://schemas.microsoft.com/office/drawing/2014/main" id="{1DF9784D-F0AD-4F5E-9DD5-B8F21D263D5A}"/>
              </a:ext>
            </a:extLst>
          </p:cNvPr>
          <p:cNvSpPr txBox="1"/>
          <p:nvPr/>
        </p:nvSpPr>
        <p:spPr>
          <a:xfrm>
            <a:off x="3238723" y="2568141"/>
            <a:ext cx="10530114" cy="461665"/>
          </a:xfrm>
          <a:prstGeom prst="rect">
            <a:avLst/>
          </a:prstGeom>
          <a:noFill/>
        </p:spPr>
        <p:txBody>
          <a:bodyPr wrap="square">
            <a:spAutoFit/>
          </a:bodyPr>
          <a:lstStyle/>
          <a:p>
            <a:r>
              <a:rPr lang="en-US" altLang="zh-TW" sz="2400" b="1" dirty="0">
                <a:solidFill>
                  <a:srgbClr val="333F50"/>
                </a:solidFill>
                <a:latin typeface="Helvetica" panose="020B0604020202020204" pitchFamily="34" charset="0"/>
                <a:cs typeface="Helvetica" panose="020B0604020202020204" pitchFamily="34" charset="0"/>
              </a:rPr>
              <a:t>Future prospects</a:t>
            </a:r>
            <a:endParaRPr lang="zh-TW" altLang="en-US" sz="2400" b="1" dirty="0">
              <a:solidFill>
                <a:srgbClr val="333F50"/>
              </a:solidFill>
              <a:latin typeface="Helvetica" panose="020B0604020202020204" pitchFamily="34" charset="0"/>
              <a:cs typeface="Helvetica" panose="020B0604020202020204" pitchFamily="34" charset="0"/>
            </a:endParaRPr>
          </a:p>
        </p:txBody>
      </p:sp>
      <p:sp>
        <p:nvSpPr>
          <p:cNvPr id="10" name="文字方塊 9">
            <a:extLst>
              <a:ext uri="{FF2B5EF4-FFF2-40B4-BE49-F238E27FC236}">
                <a16:creationId xmlns:a16="http://schemas.microsoft.com/office/drawing/2014/main" id="{151E7510-9422-4E98-B7D7-BA2FCB217F33}"/>
              </a:ext>
            </a:extLst>
          </p:cNvPr>
          <p:cNvSpPr txBox="1"/>
          <p:nvPr/>
        </p:nvSpPr>
        <p:spPr>
          <a:xfrm>
            <a:off x="2189154" y="3856133"/>
            <a:ext cx="2773706" cy="830997"/>
          </a:xfrm>
          <a:prstGeom prst="rect">
            <a:avLst/>
          </a:prstGeom>
          <a:noFill/>
        </p:spPr>
        <p:txBody>
          <a:bodyPr wrap="square">
            <a:spAutoFit/>
          </a:bodyPr>
          <a:lstStyle/>
          <a:p>
            <a:pPr algn="ctr"/>
            <a:r>
              <a:rPr lang="zh-TW" altLang="en-US" sz="4800" b="1" dirty="0">
                <a:solidFill>
                  <a:srgbClr val="0070C0"/>
                </a:solidFill>
                <a:latin typeface="微軟正黑體" panose="020B0604030504040204" pitchFamily="34" charset="-120"/>
                <a:ea typeface="微軟正黑體" panose="020B0604030504040204" pitchFamily="34" charset="-120"/>
              </a:rPr>
              <a:t>許維哲</a:t>
            </a:r>
          </a:p>
        </p:txBody>
      </p:sp>
      <p:sp>
        <p:nvSpPr>
          <p:cNvPr id="7" name="投影片編號版面配置區 6">
            <a:extLst>
              <a:ext uri="{FF2B5EF4-FFF2-40B4-BE49-F238E27FC236}">
                <a16:creationId xmlns:a16="http://schemas.microsoft.com/office/drawing/2014/main" id="{8F608819-8B34-4612-9F34-1866AAE113C5}"/>
              </a:ext>
            </a:extLst>
          </p:cNvPr>
          <p:cNvSpPr>
            <a:spLocks noGrp="1"/>
          </p:cNvSpPr>
          <p:nvPr>
            <p:ph type="sldNum" sz="quarter" idx="12"/>
          </p:nvPr>
        </p:nvSpPr>
        <p:spPr/>
        <p:txBody>
          <a:bodyPr/>
          <a:lstStyle/>
          <a:p>
            <a:fld id="{AC24A62B-7E8F-4F0C-BD73-B02141D4C960}" type="slidenum">
              <a:rPr lang="zh-TW" altLang="en-US" smtClean="0"/>
              <a:t>81</a:t>
            </a:fld>
            <a:endParaRPr lang="zh-TW" altLang="en-US"/>
          </a:p>
        </p:txBody>
      </p:sp>
    </p:spTree>
    <p:extLst>
      <p:ext uri="{BB962C8B-B14F-4D97-AF65-F5344CB8AC3E}">
        <p14:creationId xmlns:p14="http://schemas.microsoft.com/office/powerpoint/2010/main" val="13218033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99439B49-99DC-445D-B084-383369B86435}"/>
              </a:ext>
            </a:extLst>
          </p:cNvPr>
          <p:cNvPicPr>
            <a:picLocks noChangeAspect="1"/>
          </p:cNvPicPr>
          <p:nvPr/>
        </p:nvPicPr>
        <p:blipFill>
          <a:blip r:embed="rId2"/>
          <a:stretch>
            <a:fillRect/>
          </a:stretch>
        </p:blipFill>
        <p:spPr>
          <a:xfrm>
            <a:off x="607975" y="2026052"/>
            <a:ext cx="2383970" cy="2383970"/>
          </a:xfrm>
          <a:prstGeom prst="rect">
            <a:avLst/>
          </a:prstGeom>
        </p:spPr>
      </p:pic>
      <p:pic>
        <p:nvPicPr>
          <p:cNvPr id="28" name="圖片 27">
            <a:extLst>
              <a:ext uri="{FF2B5EF4-FFF2-40B4-BE49-F238E27FC236}">
                <a16:creationId xmlns:a16="http://schemas.microsoft.com/office/drawing/2014/main" id="{400A90D4-47CB-4030-9007-84E0D6291806}"/>
              </a:ext>
            </a:extLst>
          </p:cNvPr>
          <p:cNvPicPr>
            <a:picLocks noChangeAspect="1"/>
          </p:cNvPicPr>
          <p:nvPr/>
        </p:nvPicPr>
        <p:blipFill>
          <a:blip r:embed="rId3"/>
          <a:stretch>
            <a:fillRect/>
          </a:stretch>
        </p:blipFill>
        <p:spPr>
          <a:xfrm>
            <a:off x="3603327" y="1935810"/>
            <a:ext cx="4905673" cy="2759441"/>
          </a:xfrm>
          <a:prstGeom prst="rect">
            <a:avLst/>
          </a:prstGeom>
        </p:spPr>
      </p:pic>
      <p:sp>
        <p:nvSpPr>
          <p:cNvPr id="15" name="文字方塊 14">
            <a:extLst>
              <a:ext uri="{FF2B5EF4-FFF2-40B4-BE49-F238E27FC236}">
                <a16:creationId xmlns:a16="http://schemas.microsoft.com/office/drawing/2014/main" id="{31499BDE-7292-40BF-A9E9-0A28D5969B0A}"/>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未來展望</a:t>
            </a:r>
          </a:p>
        </p:txBody>
      </p:sp>
      <p:sp>
        <p:nvSpPr>
          <p:cNvPr id="17" name="內容版面配置區 2">
            <a:extLst>
              <a:ext uri="{FF2B5EF4-FFF2-40B4-BE49-F238E27FC236}">
                <a16:creationId xmlns:a16="http://schemas.microsoft.com/office/drawing/2014/main" id="{110517D5-3EFE-4312-85FD-1E5EF5D9E197}"/>
              </a:ext>
            </a:extLst>
          </p:cNvPr>
          <p:cNvSpPr txBox="1">
            <a:spLocks/>
          </p:cNvSpPr>
          <p:nvPr/>
        </p:nvSpPr>
        <p:spPr>
          <a:xfrm>
            <a:off x="884052" y="4733351"/>
            <a:ext cx="2719685" cy="377190"/>
          </a:xfrm>
          <a:prstGeom prst="rect">
            <a:avLst/>
          </a:prstGeom>
          <a:noFill/>
        </p:spPr>
        <p:txBody>
          <a:bodyPr vert="horz" lIns="91440" tIns="45720" rIns="91440" bIns="45720" rtlCol="0" anchor="t" anchorCtr="0">
            <a:noAutofit/>
          </a:bodyPr>
          <a:lstStyle>
            <a:defPPr>
              <a:defRPr lang="zh-TW"/>
            </a:defPPr>
            <a:lvl1pPr indent="0">
              <a:lnSpc>
                <a:spcPct val="90000"/>
              </a:lnSpc>
              <a:spcBef>
                <a:spcPts val="600"/>
              </a:spcBef>
              <a:buFont typeface="Arial" panose="020B0604020202020204" pitchFamily="34" charset="0"/>
              <a:buNone/>
              <a:defRPr sz="2400" b="1">
                <a:solidFill>
                  <a:srgbClr val="002060"/>
                </a:solidFill>
                <a:latin typeface="Helvetica" panose="020B0604020202020204" pitchFamily="34" charset="0"/>
                <a:ea typeface="微軟正黑體" panose="020B0604030504040204" pitchFamily="34" charset="-120"/>
                <a:cs typeface="Helvetica"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TW" altLang="en-US" dirty="0"/>
              <a:t>前端商品網站</a:t>
            </a:r>
          </a:p>
        </p:txBody>
      </p:sp>
      <p:sp>
        <p:nvSpPr>
          <p:cNvPr id="18" name="內容版面配置區 2">
            <a:extLst>
              <a:ext uri="{FF2B5EF4-FFF2-40B4-BE49-F238E27FC236}">
                <a16:creationId xmlns:a16="http://schemas.microsoft.com/office/drawing/2014/main" id="{C77C3F75-9EA3-4EB4-9F56-E1B758E29000}"/>
              </a:ext>
            </a:extLst>
          </p:cNvPr>
          <p:cNvSpPr txBox="1">
            <a:spLocks/>
          </p:cNvSpPr>
          <p:nvPr/>
        </p:nvSpPr>
        <p:spPr>
          <a:xfrm>
            <a:off x="8879082" y="4733351"/>
            <a:ext cx="9129362" cy="377190"/>
          </a:xfrm>
          <a:prstGeom prst="rect">
            <a:avLst/>
          </a:prstGeom>
          <a:noFill/>
        </p:spPr>
        <p:txBody>
          <a:bodyPr vert="horz" lIns="91440" tIns="45720" rIns="91440" bIns="45720" rtlCol="0" anchor="t" anchorCtr="0">
            <a:noAutofit/>
          </a:bodyPr>
          <a:lstStyle>
            <a:defPPr>
              <a:defRPr lang="zh-TW"/>
            </a:defPPr>
            <a:lvl1pPr indent="0">
              <a:lnSpc>
                <a:spcPct val="90000"/>
              </a:lnSpc>
              <a:spcBef>
                <a:spcPts val="600"/>
              </a:spcBef>
              <a:buFont typeface="Arial" panose="020B0604020202020204" pitchFamily="34" charset="0"/>
              <a:buNone/>
              <a:defRPr sz="2400" b="1">
                <a:solidFill>
                  <a:srgbClr val="002060"/>
                </a:solidFill>
                <a:latin typeface="Helvetica" panose="020B0604020202020204" pitchFamily="34" charset="0"/>
                <a:ea typeface="微軟正黑體" panose="020B0604030504040204" pitchFamily="34" charset="-120"/>
                <a:cs typeface="Helvetica"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TW" altLang="en-US" dirty="0"/>
              <a:t>配戴口罩身分辨識</a:t>
            </a:r>
          </a:p>
        </p:txBody>
      </p:sp>
      <p:pic>
        <p:nvPicPr>
          <p:cNvPr id="24" name="圖片 23">
            <a:extLst>
              <a:ext uri="{FF2B5EF4-FFF2-40B4-BE49-F238E27FC236}">
                <a16:creationId xmlns:a16="http://schemas.microsoft.com/office/drawing/2014/main" id="{AFD64833-7521-4514-9B6F-7DEE2B2822F6}"/>
              </a:ext>
            </a:extLst>
          </p:cNvPr>
          <p:cNvPicPr>
            <a:picLocks noChangeAspect="1"/>
          </p:cNvPicPr>
          <p:nvPr/>
        </p:nvPicPr>
        <p:blipFill>
          <a:blip r:embed="rId4"/>
          <a:stretch>
            <a:fillRect/>
          </a:stretch>
        </p:blipFill>
        <p:spPr>
          <a:xfrm>
            <a:off x="9555602" y="2560474"/>
            <a:ext cx="1284990" cy="1454271"/>
          </a:xfrm>
          <a:prstGeom prst="rect">
            <a:avLst/>
          </a:prstGeom>
        </p:spPr>
      </p:pic>
      <p:grpSp>
        <p:nvGrpSpPr>
          <p:cNvPr id="25" name="群組 24">
            <a:extLst>
              <a:ext uri="{FF2B5EF4-FFF2-40B4-BE49-F238E27FC236}">
                <a16:creationId xmlns:a16="http://schemas.microsoft.com/office/drawing/2014/main" id="{70A18872-EBF4-4903-9C46-327F3367200E}"/>
              </a:ext>
            </a:extLst>
          </p:cNvPr>
          <p:cNvGrpSpPr/>
          <p:nvPr/>
        </p:nvGrpSpPr>
        <p:grpSpPr>
          <a:xfrm>
            <a:off x="9195009" y="2336884"/>
            <a:ext cx="1926180" cy="1921384"/>
            <a:chOff x="10414159" y="5507934"/>
            <a:chExt cx="648000" cy="646386"/>
          </a:xfrm>
        </p:grpSpPr>
        <p:sp>
          <p:nvSpPr>
            <p:cNvPr id="27" name="L 圖案 26">
              <a:extLst>
                <a:ext uri="{FF2B5EF4-FFF2-40B4-BE49-F238E27FC236}">
                  <a16:creationId xmlns:a16="http://schemas.microsoft.com/office/drawing/2014/main" id="{761924BB-B09F-4A61-BE6C-1C1D26F6941E}"/>
                </a:ext>
              </a:extLst>
            </p:cNvPr>
            <p:cNvSpPr/>
            <p:nvPr/>
          </p:nvSpPr>
          <p:spPr>
            <a:xfrm>
              <a:off x="10414159" y="6039436"/>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2" name="L 圖案 31">
              <a:extLst>
                <a:ext uri="{FF2B5EF4-FFF2-40B4-BE49-F238E27FC236}">
                  <a16:creationId xmlns:a16="http://schemas.microsoft.com/office/drawing/2014/main" id="{D20D09D8-A09C-43C1-8B9F-3757BB7A6EE1}"/>
                </a:ext>
              </a:extLst>
            </p:cNvPr>
            <p:cNvSpPr/>
            <p:nvPr/>
          </p:nvSpPr>
          <p:spPr>
            <a:xfrm rot="5400000">
              <a:off x="10414159"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7" name="L 圖案 36">
              <a:extLst>
                <a:ext uri="{FF2B5EF4-FFF2-40B4-BE49-F238E27FC236}">
                  <a16:creationId xmlns:a16="http://schemas.microsoft.com/office/drawing/2014/main" id="{113D4F88-17FF-4EB6-BF7B-F963E70E320A}"/>
                </a:ext>
              </a:extLst>
            </p:cNvPr>
            <p:cNvSpPr/>
            <p:nvPr/>
          </p:nvSpPr>
          <p:spPr>
            <a:xfrm rot="16200000" flipH="1">
              <a:off x="10947275" y="5507934"/>
              <a:ext cx="114884" cy="114884"/>
            </a:xfrm>
            <a:prstGeom prst="corner">
              <a:avLst>
                <a:gd name="adj1" fmla="val 2555"/>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38" name="L 圖案 37">
              <a:extLst>
                <a:ext uri="{FF2B5EF4-FFF2-40B4-BE49-F238E27FC236}">
                  <a16:creationId xmlns:a16="http://schemas.microsoft.com/office/drawing/2014/main" id="{78A0A471-922F-4B86-A8C0-B1BF74EA58FE}"/>
                </a:ext>
              </a:extLst>
            </p:cNvPr>
            <p:cNvSpPr/>
            <p:nvPr/>
          </p:nvSpPr>
          <p:spPr>
            <a:xfrm rot="5400000" flipH="1" flipV="1">
              <a:off x="10947275" y="6039159"/>
              <a:ext cx="114884" cy="114884"/>
            </a:xfrm>
            <a:prstGeom prst="corner">
              <a:avLst>
                <a:gd name="adj1" fmla="val 7090"/>
                <a:gd name="adj2" fmla="val 4016"/>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sp>
        <p:nvSpPr>
          <p:cNvPr id="39" name="內容版面配置區 2">
            <a:extLst>
              <a:ext uri="{FF2B5EF4-FFF2-40B4-BE49-F238E27FC236}">
                <a16:creationId xmlns:a16="http://schemas.microsoft.com/office/drawing/2014/main" id="{ED8C5330-8CE3-446D-83DE-1FC802FA85A6}"/>
              </a:ext>
            </a:extLst>
          </p:cNvPr>
          <p:cNvSpPr txBox="1">
            <a:spLocks/>
          </p:cNvSpPr>
          <p:nvPr/>
        </p:nvSpPr>
        <p:spPr>
          <a:xfrm>
            <a:off x="4761557" y="4733351"/>
            <a:ext cx="2719685" cy="377190"/>
          </a:xfrm>
          <a:prstGeom prst="rect">
            <a:avLst/>
          </a:prstGeom>
          <a:noFill/>
        </p:spPr>
        <p:txBody>
          <a:bodyPr vert="horz" lIns="91440" tIns="45720" rIns="91440" bIns="45720" rtlCol="0" anchor="t" anchorCtr="0">
            <a:noAutofit/>
          </a:bodyPr>
          <a:lstStyle>
            <a:defPPr>
              <a:defRPr lang="zh-TW"/>
            </a:defPPr>
            <a:lvl1pPr indent="0">
              <a:lnSpc>
                <a:spcPct val="90000"/>
              </a:lnSpc>
              <a:spcBef>
                <a:spcPts val="600"/>
              </a:spcBef>
              <a:buFont typeface="Arial" panose="020B0604020202020204" pitchFamily="34" charset="0"/>
              <a:buNone/>
              <a:defRPr sz="2400" b="1">
                <a:solidFill>
                  <a:srgbClr val="002060"/>
                </a:solidFill>
                <a:latin typeface="Helvetica" panose="020B0604020202020204" pitchFamily="34" charset="0"/>
                <a:ea typeface="微軟正黑體" panose="020B0604030504040204" pitchFamily="34" charset="-120"/>
                <a:cs typeface="Helvetica"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spcBef>
                <a:spcPts val="600"/>
              </a:spcBef>
              <a:buFont typeface="Arial" panose="020B0604020202020204" pitchFamily="34" charset="0"/>
              <a:buNone/>
            </a:pPr>
            <a:r>
              <a:rPr lang="zh-TW" altLang="en-US" sz="2400" b="1" dirty="0">
                <a:solidFill>
                  <a:srgbClr val="002060"/>
                </a:solidFill>
                <a:latin typeface="Helvetica" panose="020B0604020202020204" pitchFamily="34" charset="0"/>
                <a:ea typeface="微軟正黑體" panose="020B0604030504040204" pitchFamily="34" charset="-120"/>
                <a:cs typeface="Helvetica" panose="020B0604020202020204" pitchFamily="34" charset="0"/>
              </a:rPr>
              <a:t>店內商品定位導航</a:t>
            </a:r>
          </a:p>
        </p:txBody>
      </p:sp>
      <p:grpSp>
        <p:nvGrpSpPr>
          <p:cNvPr id="14" name="群組 13">
            <a:extLst>
              <a:ext uri="{FF2B5EF4-FFF2-40B4-BE49-F238E27FC236}">
                <a16:creationId xmlns:a16="http://schemas.microsoft.com/office/drawing/2014/main" id="{8F80E95A-89AB-45FB-8814-36F3C9E8C6D5}"/>
              </a:ext>
            </a:extLst>
          </p:cNvPr>
          <p:cNvGrpSpPr/>
          <p:nvPr/>
        </p:nvGrpSpPr>
        <p:grpSpPr>
          <a:xfrm>
            <a:off x="6315613" y="261142"/>
            <a:ext cx="3552287" cy="683557"/>
            <a:chOff x="6315613" y="261142"/>
            <a:chExt cx="3552287" cy="683557"/>
          </a:xfrm>
        </p:grpSpPr>
        <p:sp>
          <p:nvSpPr>
            <p:cNvPr id="16" name="矩形: 圓角 15">
              <a:extLst>
                <a:ext uri="{FF2B5EF4-FFF2-40B4-BE49-F238E27FC236}">
                  <a16:creationId xmlns:a16="http://schemas.microsoft.com/office/drawing/2014/main" id="{F1795C57-F186-4540-BC12-37152FACCF91}"/>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78BCD0BB-ED5C-446C-8324-3C32DE02993C}"/>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進度條">
              <a:extLst>
                <a:ext uri="{FF2B5EF4-FFF2-40B4-BE49-F238E27FC236}">
                  <a16:creationId xmlns:a16="http://schemas.microsoft.com/office/drawing/2014/main" id="{969246EB-5295-4420-A801-A153D9F59163}"/>
                </a:ext>
              </a:extLst>
            </p:cNvPr>
            <p:cNvSpPr/>
            <p:nvPr/>
          </p:nvSpPr>
          <p:spPr>
            <a:xfrm>
              <a:off x="6624042" y="471562"/>
              <a:ext cx="2772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a:extLst>
                <a:ext uri="{FF2B5EF4-FFF2-40B4-BE49-F238E27FC236}">
                  <a16:creationId xmlns:a16="http://schemas.microsoft.com/office/drawing/2014/main" id="{976B412A-1A4D-4FB8-981A-109320D51BDD}"/>
                </a:ext>
              </a:extLst>
            </p:cNvPr>
            <p:cNvSpPr/>
            <p:nvPr/>
          </p:nvSpPr>
          <p:spPr>
            <a:xfrm>
              <a:off x="8988294"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a:extLst>
                <a:ext uri="{FF2B5EF4-FFF2-40B4-BE49-F238E27FC236}">
                  <a16:creationId xmlns:a16="http://schemas.microsoft.com/office/drawing/2014/main" id="{4DF99A39-9C19-4DC3-9637-4DBE9C28A765}"/>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2C9BF73D-03DD-449F-8E8D-75453AE648A6}"/>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標題 5">
              <a:extLst>
                <a:ext uri="{FF2B5EF4-FFF2-40B4-BE49-F238E27FC236}">
                  <a16:creationId xmlns:a16="http://schemas.microsoft.com/office/drawing/2014/main" id="{CDAADB57-2552-40A2-8C4C-B10B7029A8EB}"/>
                </a:ext>
              </a:extLst>
            </p:cNvPr>
            <p:cNvSpPr txBox="1">
              <a:spLocks/>
            </p:cNvSpPr>
            <p:nvPr/>
          </p:nvSpPr>
          <p:spPr>
            <a:xfrm>
              <a:off x="8529364"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09</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1" name="標題 5">
              <a:extLst>
                <a:ext uri="{FF2B5EF4-FFF2-40B4-BE49-F238E27FC236}">
                  <a16:creationId xmlns:a16="http://schemas.microsoft.com/office/drawing/2014/main" id="{D781F6D4-AA27-44FC-BCE5-C5A15E3D23B9}"/>
                </a:ext>
              </a:extLst>
            </p:cNvPr>
            <p:cNvSpPr txBox="1">
              <a:spLocks/>
            </p:cNvSpPr>
            <p:nvPr/>
          </p:nvSpPr>
          <p:spPr>
            <a:xfrm>
              <a:off x="8737864" y="627478"/>
              <a:ext cx="829423" cy="317221"/>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未來展望</a:t>
              </a:r>
            </a:p>
          </p:txBody>
        </p:sp>
        <p:sp>
          <p:nvSpPr>
            <p:cNvPr id="33" name="橢圓 32">
              <a:extLst>
                <a:ext uri="{FF2B5EF4-FFF2-40B4-BE49-F238E27FC236}">
                  <a16:creationId xmlns:a16="http://schemas.microsoft.com/office/drawing/2014/main" id="{47A83E5F-632F-490D-8CCA-1EA8E2E51EC7}"/>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a:extLst>
                <a:ext uri="{FF2B5EF4-FFF2-40B4-BE49-F238E27FC236}">
                  <a16:creationId xmlns:a16="http://schemas.microsoft.com/office/drawing/2014/main" id="{184DC6DA-B7CD-4318-A1F1-D292AE3A08F7}"/>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5974B55E-6E8D-4F68-8687-4122A84FB90F}"/>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a:extLst>
                <a:ext uri="{FF2B5EF4-FFF2-40B4-BE49-F238E27FC236}">
                  <a16:creationId xmlns:a16="http://schemas.microsoft.com/office/drawing/2014/main" id="{2433590D-AE16-4C2D-A40F-38F59730D794}"/>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22C90688-C0C6-49BC-B30A-F7CBB4E0494B}"/>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DECE63F9-4E2D-475C-82D5-00EA9F8D3B10}"/>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8E1B8F02-E223-4F08-B0C6-E3826C2D1F1A}"/>
                </a:ext>
              </a:extLst>
            </p:cNvPr>
            <p:cNvSpPr/>
            <p:nvPr/>
          </p:nvSpPr>
          <p:spPr>
            <a:xfrm>
              <a:off x="8663077"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2DC1467D-8726-4FB9-9635-7EA66C094464}"/>
              </a:ext>
            </a:extLst>
          </p:cNvPr>
          <p:cNvSpPr>
            <a:spLocks noGrp="1"/>
          </p:cNvSpPr>
          <p:nvPr>
            <p:ph type="sldNum" sz="quarter" idx="12"/>
          </p:nvPr>
        </p:nvSpPr>
        <p:spPr/>
        <p:txBody>
          <a:bodyPr/>
          <a:lstStyle/>
          <a:p>
            <a:fld id="{707EBC05-AD4A-43C3-A6DF-1409246104C0}" type="slidenum">
              <a:rPr lang="zh-TW" altLang="en-US" smtClean="0"/>
              <a:pPr/>
              <a:t>82</a:t>
            </a:fld>
            <a:endParaRPr lang="zh-TW" altLang="en-US" dirty="0"/>
          </a:p>
        </p:txBody>
      </p:sp>
    </p:spTree>
    <p:extLst>
      <p:ext uri="{BB962C8B-B14F-4D97-AF65-F5344CB8AC3E}">
        <p14:creationId xmlns:p14="http://schemas.microsoft.com/office/powerpoint/2010/main" val="2958908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表格 26">
            <a:extLst>
              <a:ext uri="{FF2B5EF4-FFF2-40B4-BE49-F238E27FC236}">
                <a16:creationId xmlns:a16="http://schemas.microsoft.com/office/drawing/2014/main" id="{434B779C-5656-4290-A5DD-FFBD9AA1D056}"/>
              </a:ext>
            </a:extLst>
          </p:cNvPr>
          <p:cNvGraphicFramePr>
            <a:graphicFrameLocks noGrp="1"/>
          </p:cNvGraphicFramePr>
          <p:nvPr>
            <p:extLst>
              <p:ext uri="{D42A27DB-BD31-4B8C-83A1-F6EECF244321}">
                <p14:modId xmlns:p14="http://schemas.microsoft.com/office/powerpoint/2010/main" val="915901302"/>
              </p:ext>
            </p:extLst>
          </p:nvPr>
        </p:nvGraphicFramePr>
        <p:xfrm>
          <a:off x="715994" y="1729161"/>
          <a:ext cx="9535760" cy="4751889"/>
        </p:xfrm>
        <a:graphic>
          <a:graphicData uri="http://schemas.openxmlformats.org/drawingml/2006/table">
            <a:tbl>
              <a:tblPr firstRow="1" bandRow="1">
                <a:tableStyleId>{21E4AEA4-8DFA-4A89-87EB-49C32662AFE0}</a:tableStyleId>
              </a:tblPr>
              <a:tblGrid>
                <a:gridCol w="1111760">
                  <a:extLst>
                    <a:ext uri="{9D8B030D-6E8A-4147-A177-3AD203B41FA5}">
                      <a16:colId xmlns:a16="http://schemas.microsoft.com/office/drawing/2014/main" val="3963358355"/>
                    </a:ext>
                  </a:extLst>
                </a:gridCol>
                <a:gridCol w="1404000">
                  <a:extLst>
                    <a:ext uri="{9D8B030D-6E8A-4147-A177-3AD203B41FA5}">
                      <a16:colId xmlns:a16="http://schemas.microsoft.com/office/drawing/2014/main" val="1569098025"/>
                    </a:ext>
                  </a:extLst>
                </a:gridCol>
                <a:gridCol w="1404000">
                  <a:extLst>
                    <a:ext uri="{9D8B030D-6E8A-4147-A177-3AD203B41FA5}">
                      <a16:colId xmlns:a16="http://schemas.microsoft.com/office/drawing/2014/main" val="4048599085"/>
                    </a:ext>
                  </a:extLst>
                </a:gridCol>
                <a:gridCol w="1404000">
                  <a:extLst>
                    <a:ext uri="{9D8B030D-6E8A-4147-A177-3AD203B41FA5}">
                      <a16:colId xmlns:a16="http://schemas.microsoft.com/office/drawing/2014/main" val="1009989653"/>
                    </a:ext>
                  </a:extLst>
                </a:gridCol>
                <a:gridCol w="1404000">
                  <a:extLst>
                    <a:ext uri="{9D8B030D-6E8A-4147-A177-3AD203B41FA5}">
                      <a16:colId xmlns:a16="http://schemas.microsoft.com/office/drawing/2014/main" val="1360416680"/>
                    </a:ext>
                  </a:extLst>
                </a:gridCol>
                <a:gridCol w="1404000">
                  <a:extLst>
                    <a:ext uri="{9D8B030D-6E8A-4147-A177-3AD203B41FA5}">
                      <a16:colId xmlns:a16="http://schemas.microsoft.com/office/drawing/2014/main" val="2247732404"/>
                    </a:ext>
                  </a:extLst>
                </a:gridCol>
                <a:gridCol w="1404000">
                  <a:extLst>
                    <a:ext uri="{9D8B030D-6E8A-4147-A177-3AD203B41FA5}">
                      <a16:colId xmlns:a16="http://schemas.microsoft.com/office/drawing/2014/main" val="1420660237"/>
                    </a:ext>
                  </a:extLst>
                </a:gridCol>
              </a:tblGrid>
              <a:tr h="362769">
                <a:tc>
                  <a:txBody>
                    <a:bodyPr/>
                    <a:lstStyle/>
                    <a:p>
                      <a:pPr algn="ctr"/>
                      <a:endParaRPr lang="zh-TW" altLang="en-US" sz="1200" b="1" u="sng"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zh-TW" altLang="en-US" sz="1600" b="1" i="0" u="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崔維剛</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zh-TW" altLang="en-US" sz="1600" b="1" i="0" u="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許維哲</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zh-TW" altLang="en-US" sz="1600" b="1" i="0" u="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林穎真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zh-TW" altLang="en-US" sz="1600" b="1" i="0" u="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林芷如</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zh-TW" altLang="en-US" sz="1600" b="1" i="0" u="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許翊庭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tc>
                  <a:txBody>
                    <a:bodyPr/>
                    <a:lstStyle/>
                    <a:p>
                      <a:pPr algn="ctr"/>
                      <a:r>
                        <a:rPr lang="zh-TW" altLang="en-US" sz="1600" b="1" i="0" u="none"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王得宇</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D6AF"/>
                    </a:solidFill>
                  </a:tcPr>
                </a:tc>
                <a:extLst>
                  <a:ext uri="{0D108BD9-81ED-4DB2-BD59-A6C34878D82A}">
                    <a16:rowId xmlns:a16="http://schemas.microsoft.com/office/drawing/2014/main" val="2835279229"/>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爬蟲</a:t>
                      </a:r>
                      <a:r>
                        <a:rPr lang="en-US" altLang="zh-TW"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/ETL</a:t>
                      </a:r>
                      <a:endPar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578486"/>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資料庫</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1362341"/>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身份辨識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1556703"/>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口罩辨識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6405254"/>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商品辨識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0534703"/>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人流變識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8513644"/>
                  </a:ext>
                </a:extLst>
              </a:tr>
              <a:tr h="362769">
                <a:tc>
                  <a:txBody>
                    <a:bodyPr/>
                    <a:lstStyle/>
                    <a:p>
                      <a:pPr algn="ctr"/>
                      <a:r>
                        <a:rPr lang="en-US" altLang="zh-TW" sz="1200" b="1"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rPr>
                        <a:t>LineBot</a:t>
                      </a:r>
                      <a:endPar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0918936"/>
                  </a:ext>
                </a:extLst>
              </a:tr>
              <a:tr h="362769">
                <a:tc>
                  <a:txBody>
                    <a:bodyPr/>
                    <a:lstStyle/>
                    <a:p>
                      <a:pPr algn="ctr"/>
                      <a:r>
                        <a:rPr lang="en-US" altLang="zh-TW"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Kafka</a:t>
                      </a:r>
                      <a:endPar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1248270"/>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資料分析</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1183574"/>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資料視覺化</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9734911"/>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雲端架設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374626"/>
                  </a:ext>
                </a:extLst>
              </a:tr>
              <a:tr h="362769">
                <a:tc>
                  <a:txBody>
                    <a:bodyPr/>
                    <a:lstStyle/>
                    <a:p>
                      <a:pPr algn="ctr"/>
                      <a:r>
                        <a:rPr lang="zh-TW" altLang="en-US" sz="12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系統部屬</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ltLang="en-US"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6500733"/>
                  </a:ext>
                </a:extLst>
              </a:tr>
            </a:tbl>
          </a:graphicData>
        </a:graphic>
      </p:graphicFrame>
      <p:pic>
        <p:nvPicPr>
          <p:cNvPr id="28" name="圖片 27">
            <a:extLst>
              <a:ext uri="{FF2B5EF4-FFF2-40B4-BE49-F238E27FC236}">
                <a16:creationId xmlns:a16="http://schemas.microsoft.com/office/drawing/2014/main" id="{EF6791A5-752D-45A3-B733-B8B0F6ED36EA}"/>
              </a:ext>
            </a:extLst>
          </p:cNvPr>
          <p:cNvPicPr>
            <a:picLocks noChangeAspect="1"/>
          </p:cNvPicPr>
          <p:nvPr/>
        </p:nvPicPr>
        <p:blipFill rotWithShape="1">
          <a:blip r:embed="rId3"/>
          <a:srcRect l="41348" t="23058" r="26022" b="51872"/>
          <a:stretch/>
        </p:blipFill>
        <p:spPr>
          <a:xfrm>
            <a:off x="3391017" y="591821"/>
            <a:ext cx="1080000" cy="1080000"/>
          </a:xfrm>
          <a:prstGeom prst="flowChartConnector">
            <a:avLst/>
          </a:prstGeom>
          <a:ln w="6350">
            <a:solidFill>
              <a:schemeClr val="tx1"/>
            </a:solidFill>
          </a:ln>
        </p:spPr>
      </p:pic>
      <p:pic>
        <p:nvPicPr>
          <p:cNvPr id="30" name="圖片 29">
            <a:extLst>
              <a:ext uri="{FF2B5EF4-FFF2-40B4-BE49-F238E27FC236}">
                <a16:creationId xmlns:a16="http://schemas.microsoft.com/office/drawing/2014/main" id="{EE39E506-DE24-447B-BBD1-179D1E53EF63}"/>
              </a:ext>
            </a:extLst>
          </p:cNvPr>
          <p:cNvPicPr preferRelativeResize="0">
            <a:picLocks noChangeAspect="1"/>
          </p:cNvPicPr>
          <p:nvPr/>
        </p:nvPicPr>
        <p:blipFill rotWithShape="1">
          <a:blip r:embed="rId4"/>
          <a:srcRect l="33361" t="7057" r="39958" b="66822"/>
          <a:stretch/>
        </p:blipFill>
        <p:spPr>
          <a:xfrm>
            <a:off x="4797216" y="591821"/>
            <a:ext cx="1103128" cy="1080000"/>
          </a:xfrm>
          <a:prstGeom prst="flowChartConnector">
            <a:avLst/>
          </a:prstGeom>
          <a:ln w="6350">
            <a:solidFill>
              <a:schemeClr val="tx1"/>
            </a:solidFill>
          </a:ln>
        </p:spPr>
      </p:pic>
      <p:pic>
        <p:nvPicPr>
          <p:cNvPr id="32" name="圖片 31">
            <a:extLst>
              <a:ext uri="{FF2B5EF4-FFF2-40B4-BE49-F238E27FC236}">
                <a16:creationId xmlns:a16="http://schemas.microsoft.com/office/drawing/2014/main" id="{EDE4BDC2-DDE8-4D84-A35E-1B39EE8241F3}"/>
              </a:ext>
            </a:extLst>
          </p:cNvPr>
          <p:cNvPicPr preferRelativeResize="0">
            <a:picLocks/>
          </p:cNvPicPr>
          <p:nvPr/>
        </p:nvPicPr>
        <p:blipFill rotWithShape="1">
          <a:blip r:embed="rId5"/>
          <a:srcRect l="17014" t="28539" r="19966" b="31119"/>
          <a:stretch/>
        </p:blipFill>
        <p:spPr>
          <a:xfrm>
            <a:off x="6231236" y="591821"/>
            <a:ext cx="1080000" cy="1080000"/>
          </a:xfrm>
          <a:prstGeom prst="flowChartConnector">
            <a:avLst/>
          </a:prstGeom>
          <a:ln w="6350">
            <a:solidFill>
              <a:schemeClr val="tx1"/>
            </a:solidFill>
          </a:ln>
        </p:spPr>
      </p:pic>
      <p:pic>
        <p:nvPicPr>
          <p:cNvPr id="34" name="圖片 33">
            <a:extLst>
              <a:ext uri="{FF2B5EF4-FFF2-40B4-BE49-F238E27FC236}">
                <a16:creationId xmlns:a16="http://schemas.microsoft.com/office/drawing/2014/main" id="{F0202E41-851C-4263-B8E6-0EABFE648E5C}"/>
              </a:ext>
            </a:extLst>
          </p:cNvPr>
          <p:cNvPicPr>
            <a:picLocks noChangeAspect="1"/>
          </p:cNvPicPr>
          <p:nvPr/>
        </p:nvPicPr>
        <p:blipFill>
          <a:blip r:embed="rId6"/>
          <a:stretch>
            <a:fillRect/>
          </a:stretch>
        </p:blipFill>
        <p:spPr>
          <a:xfrm rot="858378">
            <a:off x="8971504" y="591527"/>
            <a:ext cx="1080000" cy="1080000"/>
          </a:xfrm>
          <a:prstGeom prst="flowChartConnector">
            <a:avLst/>
          </a:prstGeom>
          <a:ln w="6350">
            <a:solidFill>
              <a:schemeClr val="tx1"/>
            </a:solidFill>
          </a:ln>
        </p:spPr>
      </p:pic>
      <p:pic>
        <p:nvPicPr>
          <p:cNvPr id="36" name="圖片 35">
            <a:extLst>
              <a:ext uri="{FF2B5EF4-FFF2-40B4-BE49-F238E27FC236}">
                <a16:creationId xmlns:a16="http://schemas.microsoft.com/office/drawing/2014/main" id="{A6AC3B9E-762E-4A24-9210-E62DA3E2198C}"/>
              </a:ext>
            </a:extLst>
          </p:cNvPr>
          <p:cNvPicPr preferRelativeResize="0">
            <a:picLocks/>
          </p:cNvPicPr>
          <p:nvPr/>
        </p:nvPicPr>
        <p:blipFill rotWithShape="1">
          <a:blip r:embed="rId7">
            <a:extLst>
              <a:ext uri="{BEBA8EAE-BF5A-486C-A8C5-ECC9F3942E4B}">
                <a14:imgProps xmlns:a14="http://schemas.microsoft.com/office/drawing/2010/main">
                  <a14:imgLayer r:embed="rId8">
                    <a14:imgEffect>
                      <a14:brightnessContrast bright="31000"/>
                    </a14:imgEffect>
                  </a14:imgLayer>
                </a14:imgProps>
              </a:ext>
            </a:extLst>
          </a:blip>
          <a:srcRect l="12382" t="4415" r="8906" b="36747"/>
          <a:stretch/>
        </p:blipFill>
        <p:spPr>
          <a:xfrm>
            <a:off x="1984818" y="591821"/>
            <a:ext cx="1080000" cy="1080000"/>
          </a:xfrm>
          <a:prstGeom prst="flowChartConnector">
            <a:avLst/>
          </a:prstGeom>
          <a:ln w="6350">
            <a:solidFill>
              <a:schemeClr val="tx1"/>
            </a:solidFill>
          </a:ln>
        </p:spPr>
      </p:pic>
      <p:sp>
        <p:nvSpPr>
          <p:cNvPr id="50" name="文字方塊 49">
            <a:extLst>
              <a:ext uri="{FF2B5EF4-FFF2-40B4-BE49-F238E27FC236}">
                <a16:creationId xmlns:a16="http://schemas.microsoft.com/office/drawing/2014/main" id="{CD45E6EA-C3F5-42B2-BFE3-ED3B7BD66D31}"/>
              </a:ext>
            </a:extLst>
          </p:cNvPr>
          <p:cNvSpPr txBox="1"/>
          <p:nvPr/>
        </p:nvSpPr>
        <p:spPr>
          <a:xfrm>
            <a:off x="10763334" y="5601814"/>
            <a:ext cx="1210588" cy="338554"/>
          </a:xfrm>
          <a:prstGeom prst="rect">
            <a:avLst/>
          </a:prstGeom>
          <a:noFill/>
        </p:spPr>
        <p:txBody>
          <a:bodyPr wrap="none" rtlCol="0">
            <a:spAutoFit/>
          </a:bodyPr>
          <a:lstStyle/>
          <a:p>
            <a:r>
              <a:rPr lang="zh-TW" altLang="en-US" sz="1600" b="1" dirty="0">
                <a:solidFill>
                  <a:srgbClr val="333F50"/>
                </a:solidFill>
                <a:latin typeface="微軟正黑體" panose="020B0604030504040204" pitchFamily="34" charset="-120"/>
                <a:ea typeface="微軟正黑體" panose="020B0604030504040204" pitchFamily="34" charset="-120"/>
              </a:rPr>
              <a:t>主要負責人</a:t>
            </a:r>
          </a:p>
        </p:txBody>
      </p:sp>
      <p:sp>
        <p:nvSpPr>
          <p:cNvPr id="51" name="文字方塊 50">
            <a:extLst>
              <a:ext uri="{FF2B5EF4-FFF2-40B4-BE49-F238E27FC236}">
                <a16:creationId xmlns:a16="http://schemas.microsoft.com/office/drawing/2014/main" id="{E8996240-B521-4F63-BC99-75B9D6CFBBB0}"/>
              </a:ext>
            </a:extLst>
          </p:cNvPr>
          <p:cNvSpPr txBox="1"/>
          <p:nvPr/>
        </p:nvSpPr>
        <p:spPr>
          <a:xfrm>
            <a:off x="10763334" y="6071419"/>
            <a:ext cx="1005403" cy="338554"/>
          </a:xfrm>
          <a:prstGeom prst="rect">
            <a:avLst/>
          </a:prstGeom>
          <a:noFill/>
        </p:spPr>
        <p:txBody>
          <a:bodyPr wrap="none" rtlCol="0">
            <a:spAutoFit/>
          </a:bodyPr>
          <a:lstStyle/>
          <a:p>
            <a:r>
              <a:rPr lang="zh-TW" altLang="en-US" sz="1600" b="1" dirty="0">
                <a:solidFill>
                  <a:srgbClr val="333F50"/>
                </a:solidFill>
                <a:latin typeface="微軟正黑體" panose="020B0604030504040204" pitchFamily="34" charset="-120"/>
                <a:ea typeface="微軟正黑體" panose="020B0604030504040204" pitchFamily="34" charset="-120"/>
              </a:rPr>
              <a:t>實作協助</a:t>
            </a:r>
          </a:p>
        </p:txBody>
      </p:sp>
      <p:pic>
        <p:nvPicPr>
          <p:cNvPr id="81" name="圖片 80">
            <a:extLst>
              <a:ext uri="{FF2B5EF4-FFF2-40B4-BE49-F238E27FC236}">
                <a16:creationId xmlns:a16="http://schemas.microsoft.com/office/drawing/2014/main" id="{18CD1770-3072-456D-A3EC-24AA901738D0}"/>
              </a:ext>
            </a:extLst>
          </p:cNvPr>
          <p:cNvPicPr>
            <a:picLocks noChangeAspect="1"/>
          </p:cNvPicPr>
          <p:nvPr/>
        </p:nvPicPr>
        <p:blipFill rotWithShape="1">
          <a:blip r:embed="rId9"/>
          <a:srcRect l="660" t="374" r="-660" b="24664"/>
          <a:stretch/>
        </p:blipFill>
        <p:spPr>
          <a:xfrm>
            <a:off x="7629110" y="591821"/>
            <a:ext cx="1080000" cy="1080000"/>
          </a:xfrm>
          <a:prstGeom prst="flowChartConnector">
            <a:avLst/>
          </a:prstGeom>
          <a:ln w="6350">
            <a:solidFill>
              <a:schemeClr val="tx1"/>
            </a:solidFill>
          </a:ln>
        </p:spPr>
      </p:pic>
      <p:sp>
        <p:nvSpPr>
          <p:cNvPr id="77" name="文字方塊 76">
            <a:extLst>
              <a:ext uri="{FF2B5EF4-FFF2-40B4-BE49-F238E27FC236}">
                <a16:creationId xmlns:a16="http://schemas.microsoft.com/office/drawing/2014/main" id="{C87C8F35-AB3D-4600-8550-AA4B880E428C}"/>
              </a:ext>
            </a:extLst>
          </p:cNvPr>
          <p:cNvSpPr txBox="1"/>
          <p:nvPr/>
        </p:nvSpPr>
        <p:spPr>
          <a:xfrm>
            <a:off x="471317" y="324642"/>
            <a:ext cx="1718923"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團隊分工</a:t>
            </a:r>
          </a:p>
        </p:txBody>
      </p:sp>
      <p:pic>
        <p:nvPicPr>
          <p:cNvPr id="8" name="圖形 7">
            <a:extLst>
              <a:ext uri="{FF2B5EF4-FFF2-40B4-BE49-F238E27FC236}">
                <a16:creationId xmlns:a16="http://schemas.microsoft.com/office/drawing/2014/main" id="{B4427829-2A51-4063-BE76-ECFCE8C736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41603" y="5597127"/>
            <a:ext cx="384120" cy="384120"/>
          </a:xfrm>
          <a:prstGeom prst="rect">
            <a:avLst/>
          </a:prstGeom>
        </p:spPr>
      </p:pic>
      <p:grpSp>
        <p:nvGrpSpPr>
          <p:cNvPr id="19" name="群組 18">
            <a:extLst>
              <a:ext uri="{FF2B5EF4-FFF2-40B4-BE49-F238E27FC236}">
                <a16:creationId xmlns:a16="http://schemas.microsoft.com/office/drawing/2014/main" id="{C631BF4F-6F98-472C-9220-E9DCA8446758}"/>
              </a:ext>
            </a:extLst>
          </p:cNvPr>
          <p:cNvGrpSpPr/>
          <p:nvPr/>
        </p:nvGrpSpPr>
        <p:grpSpPr>
          <a:xfrm>
            <a:off x="10350685" y="6059094"/>
            <a:ext cx="384119" cy="338319"/>
            <a:chOff x="10350685" y="6173394"/>
            <a:chExt cx="384119" cy="338319"/>
          </a:xfrm>
        </p:grpSpPr>
        <p:sp>
          <p:nvSpPr>
            <p:cNvPr id="10" name="手繪多邊形: 圖案 9">
              <a:extLst>
                <a:ext uri="{FF2B5EF4-FFF2-40B4-BE49-F238E27FC236}">
                  <a16:creationId xmlns:a16="http://schemas.microsoft.com/office/drawing/2014/main" id="{A8DB5BEF-225B-4D23-BF0A-6875B281FCDA}"/>
                </a:ext>
              </a:extLst>
            </p:cNvPr>
            <p:cNvSpPr/>
            <p:nvPr/>
          </p:nvSpPr>
          <p:spPr>
            <a:xfrm>
              <a:off x="10463237" y="6444049"/>
              <a:ext cx="67530" cy="67664"/>
            </a:xfrm>
            <a:custGeom>
              <a:avLst/>
              <a:gdLst>
                <a:gd name="connsiteX0" fmla="*/ 33767 w 67530"/>
                <a:gd name="connsiteY0" fmla="*/ 67665 h 67664"/>
                <a:gd name="connsiteX1" fmla="*/ 0 w 67530"/>
                <a:gd name="connsiteY1" fmla="*/ 33832 h 67664"/>
                <a:gd name="connsiteX2" fmla="*/ 33767 w 67530"/>
                <a:gd name="connsiteY2" fmla="*/ 0 h 67664"/>
                <a:gd name="connsiteX3" fmla="*/ 67530 w 67530"/>
                <a:gd name="connsiteY3" fmla="*/ 33832 h 67664"/>
                <a:gd name="connsiteX4" fmla="*/ 33767 w 67530"/>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0" h="67664">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9000"/>
              </a:srgbClr>
            </a:solidFill>
            <a:ln w="744" cap="flat">
              <a:noFill/>
              <a:prstDash val="solid"/>
              <a:miter/>
            </a:ln>
          </p:spPr>
          <p:txBody>
            <a:bodyPr rtlCol="0" anchor="ctr"/>
            <a:lstStyle/>
            <a:p>
              <a:endParaRPr lang="zh-TW" altLang="en-US"/>
            </a:p>
          </p:txBody>
        </p:sp>
        <p:sp>
          <p:nvSpPr>
            <p:cNvPr id="11" name="手繪多邊形: 圖案 10">
              <a:extLst>
                <a:ext uri="{FF2B5EF4-FFF2-40B4-BE49-F238E27FC236}">
                  <a16:creationId xmlns:a16="http://schemas.microsoft.com/office/drawing/2014/main" id="{2349E084-0832-4A38-A687-ADE1759FF810}"/>
                </a:ext>
              </a:extLst>
            </p:cNvPr>
            <p:cNvSpPr/>
            <p:nvPr/>
          </p:nvSpPr>
          <p:spPr>
            <a:xfrm>
              <a:off x="10485747" y="6466603"/>
              <a:ext cx="22510" cy="22553"/>
            </a:xfrm>
            <a:custGeom>
              <a:avLst/>
              <a:gdLst>
                <a:gd name="connsiteX0" fmla="*/ 11257 w 22510"/>
                <a:gd name="connsiteY0" fmla="*/ 22553 h 22553"/>
                <a:gd name="connsiteX1" fmla="*/ 0 w 22510"/>
                <a:gd name="connsiteY1" fmla="*/ 11278 h 22553"/>
                <a:gd name="connsiteX2" fmla="*/ 11257 w 22510"/>
                <a:gd name="connsiteY2" fmla="*/ 0 h 22553"/>
                <a:gd name="connsiteX3" fmla="*/ 22510 w 22510"/>
                <a:gd name="connsiteY3" fmla="*/ 11278 h 22553"/>
                <a:gd name="connsiteX4" fmla="*/ 11257 w 22510"/>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0" h="22553">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2" name="手繪多邊形: 圖案 11">
              <a:extLst>
                <a:ext uri="{FF2B5EF4-FFF2-40B4-BE49-F238E27FC236}">
                  <a16:creationId xmlns:a16="http://schemas.microsoft.com/office/drawing/2014/main" id="{E36AB82B-1687-44ED-B514-6E7FB35604E5}"/>
                </a:ext>
              </a:extLst>
            </p:cNvPr>
            <p:cNvSpPr/>
            <p:nvPr/>
          </p:nvSpPr>
          <p:spPr>
            <a:xfrm>
              <a:off x="10622311" y="6444049"/>
              <a:ext cx="67532" cy="67664"/>
            </a:xfrm>
            <a:custGeom>
              <a:avLst/>
              <a:gdLst>
                <a:gd name="connsiteX0" fmla="*/ 33766 w 67532"/>
                <a:gd name="connsiteY0" fmla="*/ 67665 h 67664"/>
                <a:gd name="connsiteX1" fmla="*/ 0 w 67532"/>
                <a:gd name="connsiteY1" fmla="*/ 33832 h 67664"/>
                <a:gd name="connsiteX2" fmla="*/ 33766 w 67532"/>
                <a:gd name="connsiteY2" fmla="*/ 0 h 67664"/>
                <a:gd name="connsiteX3" fmla="*/ 67532 w 67532"/>
                <a:gd name="connsiteY3" fmla="*/ 33832 h 67664"/>
                <a:gd name="connsiteX4" fmla="*/ 33766 w 67532"/>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2" h="67664">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9000"/>
              </a:srgbClr>
            </a:solidFill>
            <a:ln w="744" cap="flat">
              <a:noFill/>
              <a:prstDash val="solid"/>
              <a:miter/>
            </a:ln>
          </p:spPr>
          <p:txBody>
            <a:bodyPr rtlCol="0" anchor="ctr"/>
            <a:lstStyle/>
            <a:p>
              <a:endParaRPr lang="zh-TW" altLang="en-US"/>
            </a:p>
          </p:txBody>
        </p:sp>
        <p:sp>
          <p:nvSpPr>
            <p:cNvPr id="13" name="手繪多邊形: 圖案 12">
              <a:extLst>
                <a:ext uri="{FF2B5EF4-FFF2-40B4-BE49-F238E27FC236}">
                  <a16:creationId xmlns:a16="http://schemas.microsoft.com/office/drawing/2014/main" id="{049AA90A-909E-4CCD-A199-C79458D890C6}"/>
                </a:ext>
              </a:extLst>
            </p:cNvPr>
            <p:cNvSpPr/>
            <p:nvPr/>
          </p:nvSpPr>
          <p:spPr>
            <a:xfrm>
              <a:off x="10644821" y="6466603"/>
              <a:ext cx="22509" cy="22553"/>
            </a:xfrm>
            <a:custGeom>
              <a:avLst/>
              <a:gdLst>
                <a:gd name="connsiteX0" fmla="*/ 11256 w 22509"/>
                <a:gd name="connsiteY0" fmla="*/ 22553 h 22553"/>
                <a:gd name="connsiteX1" fmla="*/ 0 w 22509"/>
                <a:gd name="connsiteY1" fmla="*/ 11278 h 22553"/>
                <a:gd name="connsiteX2" fmla="*/ 11256 w 22509"/>
                <a:gd name="connsiteY2" fmla="*/ 0 h 22553"/>
                <a:gd name="connsiteX3" fmla="*/ 22509 w 22509"/>
                <a:gd name="connsiteY3" fmla="*/ 11278 h 22553"/>
                <a:gd name="connsiteX4" fmla="*/ 11256 w 22509"/>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9" h="22553">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4" name="手繪多邊形: 圖案 13">
              <a:extLst>
                <a:ext uri="{FF2B5EF4-FFF2-40B4-BE49-F238E27FC236}">
                  <a16:creationId xmlns:a16="http://schemas.microsoft.com/office/drawing/2014/main" id="{B97DA8F9-6098-421B-931E-3EACBEC51A10}"/>
                </a:ext>
              </a:extLst>
            </p:cNvPr>
            <p:cNvSpPr/>
            <p:nvPr/>
          </p:nvSpPr>
          <p:spPr>
            <a:xfrm>
              <a:off x="10431273" y="6376383"/>
              <a:ext cx="260369" cy="67665"/>
            </a:xfrm>
            <a:custGeom>
              <a:avLst/>
              <a:gdLst>
                <a:gd name="connsiteX0" fmla="*/ 260370 w 260369"/>
                <a:gd name="connsiteY0" fmla="*/ 56387 h 67665"/>
                <a:gd name="connsiteX1" fmla="*/ 249116 w 260369"/>
                <a:gd name="connsiteY1" fmla="*/ 67665 h 67665"/>
                <a:gd name="connsiteX2" fmla="*/ 33767 w 260369"/>
                <a:gd name="connsiteY2" fmla="*/ 67665 h 67665"/>
                <a:gd name="connsiteX3" fmla="*/ 0 w 260369"/>
                <a:gd name="connsiteY3" fmla="*/ 33833 h 67665"/>
                <a:gd name="connsiteX4" fmla="*/ 29262 w 260369"/>
                <a:gd name="connsiteY4" fmla="*/ 453 h 67665"/>
                <a:gd name="connsiteX5" fmla="*/ 33767 w 260369"/>
                <a:gd name="connsiteY5" fmla="*/ 0 h 67665"/>
                <a:gd name="connsiteX6" fmla="*/ 40970 w 260369"/>
                <a:gd name="connsiteY6" fmla="*/ 2933 h 67665"/>
                <a:gd name="connsiteX7" fmla="*/ 34214 w 260369"/>
                <a:gd name="connsiteY7" fmla="*/ 22557 h 67665"/>
                <a:gd name="connsiteX8" fmla="*/ 33767 w 260369"/>
                <a:gd name="connsiteY8" fmla="*/ 22557 h 67665"/>
                <a:gd name="connsiteX9" fmla="*/ 22510 w 260369"/>
                <a:gd name="connsiteY9" fmla="*/ 33833 h 67665"/>
                <a:gd name="connsiteX10" fmla="*/ 33767 w 260369"/>
                <a:gd name="connsiteY10" fmla="*/ 45111 h 67665"/>
                <a:gd name="connsiteX11" fmla="*/ 249116 w 260369"/>
                <a:gd name="connsiteY11" fmla="*/ 45111 h 67665"/>
                <a:gd name="connsiteX12" fmla="*/ 260370 w 260369"/>
                <a:gd name="connsiteY12" fmla="*/ 56387 h 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369" h="67665">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5" name="手繪多邊形: 圖案 14">
              <a:extLst>
                <a:ext uri="{FF2B5EF4-FFF2-40B4-BE49-F238E27FC236}">
                  <a16:creationId xmlns:a16="http://schemas.microsoft.com/office/drawing/2014/main" id="{9E2DBB3C-4032-4EDB-8E7C-BD963C19E669}"/>
                </a:ext>
              </a:extLst>
            </p:cNvPr>
            <p:cNvSpPr/>
            <p:nvPr/>
          </p:nvSpPr>
          <p:spPr>
            <a:xfrm>
              <a:off x="10350685" y="6173394"/>
              <a:ext cx="99808" cy="56891"/>
            </a:xfrm>
            <a:custGeom>
              <a:avLst/>
              <a:gdLst>
                <a:gd name="connsiteX0" fmla="*/ 74695 w 99808"/>
                <a:gd name="connsiteY0" fmla="*/ 45134 h 56891"/>
                <a:gd name="connsiteX1" fmla="*/ 99735 w 99808"/>
                <a:gd name="connsiteY1" fmla="*/ 56892 h 56891"/>
                <a:gd name="connsiteX2" fmla="*/ 99681 w 99808"/>
                <a:gd name="connsiteY2" fmla="*/ 53964 h 56891"/>
                <a:gd name="connsiteX3" fmla="*/ 89779 w 99808"/>
                <a:gd name="connsiteY3" fmla="*/ 8853 h 56891"/>
                <a:gd name="connsiteX4" fmla="*/ 78787 w 99808"/>
                <a:gd name="connsiteY4" fmla="*/ 0 h 56891"/>
                <a:gd name="connsiteX5" fmla="*/ 11256 w 99808"/>
                <a:gd name="connsiteY5" fmla="*/ 0 h 56891"/>
                <a:gd name="connsiteX6" fmla="*/ 0 w 99808"/>
                <a:gd name="connsiteY6" fmla="*/ 11278 h 56891"/>
                <a:gd name="connsiteX7" fmla="*/ 11256 w 99808"/>
                <a:gd name="connsiteY7" fmla="*/ 22554 h 56891"/>
                <a:gd name="connsiteX8" fmla="*/ 69740 w 99808"/>
                <a:gd name="connsiteY8" fmla="*/ 22554 h 5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08" h="56891">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9000"/>
              </a:srgbClr>
            </a:solidFill>
            <a:ln w="744" cap="flat">
              <a:noFill/>
              <a:prstDash val="solid"/>
              <a:miter/>
            </a:ln>
          </p:spPr>
          <p:txBody>
            <a:bodyPr rtlCol="0" anchor="ctr"/>
            <a:lstStyle/>
            <a:p>
              <a:endParaRPr lang="zh-TW" altLang="en-US"/>
            </a:p>
          </p:txBody>
        </p:sp>
        <p:sp>
          <p:nvSpPr>
            <p:cNvPr id="16" name="手繪多邊形: 圖案 15">
              <a:extLst>
                <a:ext uri="{FF2B5EF4-FFF2-40B4-BE49-F238E27FC236}">
                  <a16:creationId xmlns:a16="http://schemas.microsoft.com/office/drawing/2014/main" id="{19305600-4D18-47F0-8B1F-EC85F0F5786A}"/>
                </a:ext>
              </a:extLst>
            </p:cNvPr>
            <p:cNvSpPr/>
            <p:nvPr/>
          </p:nvSpPr>
          <p:spPr>
            <a:xfrm>
              <a:off x="10574512" y="6421495"/>
              <a:ext cx="117130" cy="22554"/>
            </a:xfrm>
            <a:custGeom>
              <a:avLst/>
              <a:gdLst>
                <a:gd name="connsiteX0" fmla="*/ 117130 w 117130"/>
                <a:gd name="connsiteY0" fmla="*/ 11276 h 22554"/>
                <a:gd name="connsiteX1" fmla="*/ 105877 w 117130"/>
                <a:gd name="connsiteY1" fmla="*/ 22554 h 22554"/>
                <a:gd name="connsiteX2" fmla="*/ 0 w 117130"/>
                <a:gd name="connsiteY2" fmla="*/ 22554 h 22554"/>
                <a:gd name="connsiteX3" fmla="*/ 0 w 117130"/>
                <a:gd name="connsiteY3" fmla="*/ 0 h 22554"/>
                <a:gd name="connsiteX4" fmla="*/ 105877 w 117130"/>
                <a:gd name="connsiteY4" fmla="*/ 0 h 22554"/>
                <a:gd name="connsiteX5" fmla="*/ 117130 w 117130"/>
                <a:gd name="connsiteY5" fmla="*/ 11276 h 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30" h="22554">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7" name="手繪多邊形: 圖案 16">
              <a:extLst>
                <a:ext uri="{FF2B5EF4-FFF2-40B4-BE49-F238E27FC236}">
                  <a16:creationId xmlns:a16="http://schemas.microsoft.com/office/drawing/2014/main" id="{1F924B87-7569-4733-B21A-32514A1FA5D2}"/>
                </a:ext>
              </a:extLst>
            </p:cNvPr>
            <p:cNvSpPr/>
            <p:nvPr/>
          </p:nvSpPr>
          <p:spPr>
            <a:xfrm>
              <a:off x="10425418" y="6218502"/>
              <a:ext cx="309386" cy="180438"/>
            </a:xfrm>
            <a:custGeom>
              <a:avLst/>
              <a:gdLst>
                <a:gd name="connsiteX0" fmla="*/ 307195 w 309386"/>
                <a:gd name="connsiteY0" fmla="*/ 4513 h 180438"/>
                <a:gd name="connsiteX1" fmla="*/ 298189 w 309386"/>
                <a:gd name="connsiteY1" fmla="*/ 0 h 180438"/>
                <a:gd name="connsiteX2" fmla="*/ 0 w 309386"/>
                <a:gd name="connsiteY2" fmla="*/ 0 h 180438"/>
                <a:gd name="connsiteX3" fmla="*/ 35117 w 309386"/>
                <a:gd name="connsiteY3" fmla="*/ 158334 h 180438"/>
                <a:gd name="connsiteX4" fmla="*/ 40070 w 309386"/>
                <a:gd name="connsiteY4" fmla="*/ 180438 h 180438"/>
                <a:gd name="connsiteX5" fmla="*/ 253169 w 309386"/>
                <a:gd name="connsiteY5" fmla="*/ 180438 h 180438"/>
                <a:gd name="connsiteX6" fmla="*/ 263974 w 309386"/>
                <a:gd name="connsiteY6" fmla="*/ 172316 h 180438"/>
                <a:gd name="connsiteX7" fmla="*/ 308994 w 309386"/>
                <a:gd name="connsiteY7" fmla="*/ 14435 h 180438"/>
                <a:gd name="connsiteX8" fmla="*/ 307195 w 309386"/>
                <a:gd name="connsiteY8" fmla="*/ 4513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386" h="180438">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9000"/>
              </a:srgbClr>
            </a:solidFill>
            <a:ln w="744" cap="flat">
              <a:noFill/>
              <a:prstDash val="solid"/>
              <a:miter/>
            </a:ln>
          </p:spPr>
          <p:txBody>
            <a:bodyPr rtlCol="0" anchor="ctr"/>
            <a:lstStyle/>
            <a:p>
              <a:endParaRPr lang="zh-TW" altLang="en-US"/>
            </a:p>
          </p:txBody>
        </p:sp>
        <p:sp>
          <p:nvSpPr>
            <p:cNvPr id="18" name="手繪多邊形: 圖案 17">
              <a:extLst>
                <a:ext uri="{FF2B5EF4-FFF2-40B4-BE49-F238E27FC236}">
                  <a16:creationId xmlns:a16="http://schemas.microsoft.com/office/drawing/2014/main" id="{13507A33-89B0-4A26-93A2-8CE96134C640}"/>
                </a:ext>
              </a:extLst>
            </p:cNvPr>
            <p:cNvSpPr/>
            <p:nvPr/>
          </p:nvSpPr>
          <p:spPr>
            <a:xfrm>
              <a:off x="10574512" y="6218502"/>
              <a:ext cx="160291" cy="180438"/>
            </a:xfrm>
            <a:custGeom>
              <a:avLst/>
              <a:gdLst>
                <a:gd name="connsiteX0" fmla="*/ 159900 w 160291"/>
                <a:gd name="connsiteY0" fmla="*/ 14435 h 180438"/>
                <a:gd name="connsiteX1" fmla="*/ 114880 w 160291"/>
                <a:gd name="connsiteY1" fmla="*/ 172316 h 180438"/>
                <a:gd name="connsiteX2" fmla="*/ 104074 w 160291"/>
                <a:gd name="connsiteY2" fmla="*/ 180438 h 180438"/>
                <a:gd name="connsiteX3" fmla="*/ 0 w 160291"/>
                <a:gd name="connsiteY3" fmla="*/ 180438 h 180438"/>
                <a:gd name="connsiteX4" fmla="*/ 0 w 160291"/>
                <a:gd name="connsiteY4" fmla="*/ 0 h 180438"/>
                <a:gd name="connsiteX5" fmla="*/ 149094 w 160291"/>
                <a:gd name="connsiteY5" fmla="*/ 0 h 180438"/>
                <a:gd name="connsiteX6" fmla="*/ 158100 w 160291"/>
                <a:gd name="connsiteY6" fmla="*/ 4513 h 180438"/>
                <a:gd name="connsiteX7" fmla="*/ 159900 w 160291"/>
                <a:gd name="connsiteY7" fmla="*/ 14435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291" h="180438">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9000"/>
              </a:srgbClr>
            </a:solidFill>
            <a:ln w="744" cap="flat">
              <a:noFill/>
              <a:prstDash val="solid"/>
              <a:miter/>
            </a:ln>
          </p:spPr>
          <p:txBody>
            <a:bodyPr rtlCol="0" anchor="ctr"/>
            <a:lstStyle/>
            <a:p>
              <a:endParaRPr lang="zh-TW" altLang="en-US"/>
            </a:p>
          </p:txBody>
        </p:sp>
      </p:grpSp>
      <p:pic>
        <p:nvPicPr>
          <p:cNvPr id="80" name="圖形 79">
            <a:extLst>
              <a:ext uri="{FF2B5EF4-FFF2-40B4-BE49-F238E27FC236}">
                <a16:creationId xmlns:a16="http://schemas.microsoft.com/office/drawing/2014/main" id="{7605DF42-A1CE-4C61-B8FD-938CD6997F0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9078" y="2101345"/>
            <a:ext cx="384120" cy="384120"/>
          </a:xfrm>
          <a:prstGeom prst="rect">
            <a:avLst/>
          </a:prstGeom>
        </p:spPr>
      </p:pic>
      <p:pic>
        <p:nvPicPr>
          <p:cNvPr id="83" name="圖形 82">
            <a:extLst>
              <a:ext uri="{FF2B5EF4-FFF2-40B4-BE49-F238E27FC236}">
                <a16:creationId xmlns:a16="http://schemas.microsoft.com/office/drawing/2014/main" id="{A2AD4C9F-32B1-435D-A8A6-E9287AEAA2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28325" y="2101345"/>
            <a:ext cx="384120" cy="384120"/>
          </a:xfrm>
          <a:prstGeom prst="rect">
            <a:avLst/>
          </a:prstGeom>
        </p:spPr>
      </p:pic>
      <p:pic>
        <p:nvPicPr>
          <p:cNvPr id="85" name="圖形 84">
            <a:extLst>
              <a:ext uri="{FF2B5EF4-FFF2-40B4-BE49-F238E27FC236}">
                <a16:creationId xmlns:a16="http://schemas.microsoft.com/office/drawing/2014/main" id="{E2EE9C86-BB52-40B6-ACEA-AC313B8854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67853" y="2101345"/>
            <a:ext cx="384120" cy="384120"/>
          </a:xfrm>
          <a:prstGeom prst="rect">
            <a:avLst/>
          </a:prstGeom>
        </p:spPr>
      </p:pic>
      <p:pic>
        <p:nvPicPr>
          <p:cNvPr id="86" name="圖形 85">
            <a:extLst>
              <a:ext uri="{FF2B5EF4-FFF2-40B4-BE49-F238E27FC236}">
                <a16:creationId xmlns:a16="http://schemas.microsoft.com/office/drawing/2014/main" id="{AF459B57-273D-4B8E-B64A-C793AF00FA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6541" y="2101345"/>
            <a:ext cx="384120" cy="384120"/>
          </a:xfrm>
          <a:prstGeom prst="rect">
            <a:avLst/>
          </a:prstGeom>
        </p:spPr>
      </p:pic>
      <p:pic>
        <p:nvPicPr>
          <p:cNvPr id="87" name="圖形 86">
            <a:extLst>
              <a:ext uri="{FF2B5EF4-FFF2-40B4-BE49-F238E27FC236}">
                <a16:creationId xmlns:a16="http://schemas.microsoft.com/office/drawing/2014/main" id="{6A25F89D-43E1-484F-89D3-73A51F8BA4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5982" y="2101345"/>
            <a:ext cx="384120" cy="384120"/>
          </a:xfrm>
          <a:prstGeom prst="rect">
            <a:avLst/>
          </a:prstGeom>
        </p:spPr>
      </p:pic>
      <p:pic>
        <p:nvPicPr>
          <p:cNvPr id="88" name="圖形 87">
            <a:extLst>
              <a:ext uri="{FF2B5EF4-FFF2-40B4-BE49-F238E27FC236}">
                <a16:creationId xmlns:a16="http://schemas.microsoft.com/office/drawing/2014/main" id="{17E60759-FAA2-47AA-8CD3-B1D6ED9D17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6123" y="2101345"/>
            <a:ext cx="384120" cy="384120"/>
          </a:xfrm>
          <a:prstGeom prst="rect">
            <a:avLst/>
          </a:prstGeom>
        </p:spPr>
      </p:pic>
      <p:grpSp>
        <p:nvGrpSpPr>
          <p:cNvPr id="89" name="群組 88">
            <a:extLst>
              <a:ext uri="{FF2B5EF4-FFF2-40B4-BE49-F238E27FC236}">
                <a16:creationId xmlns:a16="http://schemas.microsoft.com/office/drawing/2014/main" id="{6522D4AD-16B8-4C6C-AF31-97144D532237}"/>
              </a:ext>
            </a:extLst>
          </p:cNvPr>
          <p:cNvGrpSpPr/>
          <p:nvPr/>
        </p:nvGrpSpPr>
        <p:grpSpPr>
          <a:xfrm>
            <a:off x="3709737" y="2487900"/>
            <a:ext cx="384119" cy="338319"/>
            <a:chOff x="10350685" y="6173394"/>
            <a:chExt cx="384119" cy="338319"/>
          </a:xfrm>
        </p:grpSpPr>
        <p:sp>
          <p:nvSpPr>
            <p:cNvPr id="90" name="手繪多邊形: 圖案 89">
              <a:extLst>
                <a:ext uri="{FF2B5EF4-FFF2-40B4-BE49-F238E27FC236}">
                  <a16:creationId xmlns:a16="http://schemas.microsoft.com/office/drawing/2014/main" id="{304A4B66-76C9-4F1A-8AEE-74F71C9178D8}"/>
                </a:ext>
              </a:extLst>
            </p:cNvPr>
            <p:cNvSpPr/>
            <p:nvPr/>
          </p:nvSpPr>
          <p:spPr>
            <a:xfrm>
              <a:off x="10463237" y="6444049"/>
              <a:ext cx="67530" cy="67664"/>
            </a:xfrm>
            <a:custGeom>
              <a:avLst/>
              <a:gdLst>
                <a:gd name="connsiteX0" fmla="*/ 33767 w 67530"/>
                <a:gd name="connsiteY0" fmla="*/ 67665 h 67664"/>
                <a:gd name="connsiteX1" fmla="*/ 0 w 67530"/>
                <a:gd name="connsiteY1" fmla="*/ 33832 h 67664"/>
                <a:gd name="connsiteX2" fmla="*/ 33767 w 67530"/>
                <a:gd name="connsiteY2" fmla="*/ 0 h 67664"/>
                <a:gd name="connsiteX3" fmla="*/ 67530 w 67530"/>
                <a:gd name="connsiteY3" fmla="*/ 33832 h 67664"/>
                <a:gd name="connsiteX4" fmla="*/ 33767 w 67530"/>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0" h="67664">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9000"/>
              </a:srgbClr>
            </a:solidFill>
            <a:ln w="744" cap="flat">
              <a:noFill/>
              <a:prstDash val="solid"/>
              <a:miter/>
            </a:ln>
          </p:spPr>
          <p:txBody>
            <a:bodyPr rtlCol="0" anchor="ctr"/>
            <a:lstStyle/>
            <a:p>
              <a:endParaRPr lang="zh-TW" altLang="en-US"/>
            </a:p>
          </p:txBody>
        </p:sp>
        <p:sp>
          <p:nvSpPr>
            <p:cNvPr id="91" name="手繪多邊形: 圖案 90">
              <a:extLst>
                <a:ext uri="{FF2B5EF4-FFF2-40B4-BE49-F238E27FC236}">
                  <a16:creationId xmlns:a16="http://schemas.microsoft.com/office/drawing/2014/main" id="{8D920A96-3309-499F-A782-EB1B790D6A96}"/>
                </a:ext>
              </a:extLst>
            </p:cNvPr>
            <p:cNvSpPr/>
            <p:nvPr/>
          </p:nvSpPr>
          <p:spPr>
            <a:xfrm>
              <a:off x="10485747" y="6466603"/>
              <a:ext cx="22510" cy="22553"/>
            </a:xfrm>
            <a:custGeom>
              <a:avLst/>
              <a:gdLst>
                <a:gd name="connsiteX0" fmla="*/ 11257 w 22510"/>
                <a:gd name="connsiteY0" fmla="*/ 22553 h 22553"/>
                <a:gd name="connsiteX1" fmla="*/ 0 w 22510"/>
                <a:gd name="connsiteY1" fmla="*/ 11278 h 22553"/>
                <a:gd name="connsiteX2" fmla="*/ 11257 w 22510"/>
                <a:gd name="connsiteY2" fmla="*/ 0 h 22553"/>
                <a:gd name="connsiteX3" fmla="*/ 22510 w 22510"/>
                <a:gd name="connsiteY3" fmla="*/ 11278 h 22553"/>
                <a:gd name="connsiteX4" fmla="*/ 11257 w 22510"/>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0" h="22553">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92" name="手繪多邊形: 圖案 91">
              <a:extLst>
                <a:ext uri="{FF2B5EF4-FFF2-40B4-BE49-F238E27FC236}">
                  <a16:creationId xmlns:a16="http://schemas.microsoft.com/office/drawing/2014/main" id="{CD7949A3-6AFD-4392-978B-BC21E9C514FB}"/>
                </a:ext>
              </a:extLst>
            </p:cNvPr>
            <p:cNvSpPr/>
            <p:nvPr/>
          </p:nvSpPr>
          <p:spPr>
            <a:xfrm>
              <a:off x="10622311" y="6444049"/>
              <a:ext cx="67532" cy="67664"/>
            </a:xfrm>
            <a:custGeom>
              <a:avLst/>
              <a:gdLst>
                <a:gd name="connsiteX0" fmla="*/ 33766 w 67532"/>
                <a:gd name="connsiteY0" fmla="*/ 67665 h 67664"/>
                <a:gd name="connsiteX1" fmla="*/ 0 w 67532"/>
                <a:gd name="connsiteY1" fmla="*/ 33832 h 67664"/>
                <a:gd name="connsiteX2" fmla="*/ 33766 w 67532"/>
                <a:gd name="connsiteY2" fmla="*/ 0 h 67664"/>
                <a:gd name="connsiteX3" fmla="*/ 67532 w 67532"/>
                <a:gd name="connsiteY3" fmla="*/ 33832 h 67664"/>
                <a:gd name="connsiteX4" fmla="*/ 33766 w 67532"/>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2" h="67664">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9000"/>
              </a:srgbClr>
            </a:solidFill>
            <a:ln w="744" cap="flat">
              <a:noFill/>
              <a:prstDash val="solid"/>
              <a:miter/>
            </a:ln>
          </p:spPr>
          <p:txBody>
            <a:bodyPr rtlCol="0" anchor="ctr"/>
            <a:lstStyle/>
            <a:p>
              <a:endParaRPr lang="zh-TW" altLang="en-US"/>
            </a:p>
          </p:txBody>
        </p:sp>
        <p:sp>
          <p:nvSpPr>
            <p:cNvPr id="93" name="手繪多邊形: 圖案 92">
              <a:extLst>
                <a:ext uri="{FF2B5EF4-FFF2-40B4-BE49-F238E27FC236}">
                  <a16:creationId xmlns:a16="http://schemas.microsoft.com/office/drawing/2014/main" id="{BDEA2C63-5A12-4DDD-AC8E-CD7905D8F837}"/>
                </a:ext>
              </a:extLst>
            </p:cNvPr>
            <p:cNvSpPr/>
            <p:nvPr/>
          </p:nvSpPr>
          <p:spPr>
            <a:xfrm>
              <a:off x="10644821" y="6466603"/>
              <a:ext cx="22509" cy="22553"/>
            </a:xfrm>
            <a:custGeom>
              <a:avLst/>
              <a:gdLst>
                <a:gd name="connsiteX0" fmla="*/ 11256 w 22509"/>
                <a:gd name="connsiteY0" fmla="*/ 22553 h 22553"/>
                <a:gd name="connsiteX1" fmla="*/ 0 w 22509"/>
                <a:gd name="connsiteY1" fmla="*/ 11278 h 22553"/>
                <a:gd name="connsiteX2" fmla="*/ 11256 w 22509"/>
                <a:gd name="connsiteY2" fmla="*/ 0 h 22553"/>
                <a:gd name="connsiteX3" fmla="*/ 22509 w 22509"/>
                <a:gd name="connsiteY3" fmla="*/ 11278 h 22553"/>
                <a:gd name="connsiteX4" fmla="*/ 11256 w 22509"/>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9" h="22553">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94" name="手繪多邊形: 圖案 93">
              <a:extLst>
                <a:ext uri="{FF2B5EF4-FFF2-40B4-BE49-F238E27FC236}">
                  <a16:creationId xmlns:a16="http://schemas.microsoft.com/office/drawing/2014/main" id="{E7961339-9A0F-459A-9117-B1A598B9D51F}"/>
                </a:ext>
              </a:extLst>
            </p:cNvPr>
            <p:cNvSpPr/>
            <p:nvPr/>
          </p:nvSpPr>
          <p:spPr>
            <a:xfrm>
              <a:off x="10431273" y="6376383"/>
              <a:ext cx="260369" cy="67665"/>
            </a:xfrm>
            <a:custGeom>
              <a:avLst/>
              <a:gdLst>
                <a:gd name="connsiteX0" fmla="*/ 260370 w 260369"/>
                <a:gd name="connsiteY0" fmla="*/ 56387 h 67665"/>
                <a:gd name="connsiteX1" fmla="*/ 249116 w 260369"/>
                <a:gd name="connsiteY1" fmla="*/ 67665 h 67665"/>
                <a:gd name="connsiteX2" fmla="*/ 33767 w 260369"/>
                <a:gd name="connsiteY2" fmla="*/ 67665 h 67665"/>
                <a:gd name="connsiteX3" fmla="*/ 0 w 260369"/>
                <a:gd name="connsiteY3" fmla="*/ 33833 h 67665"/>
                <a:gd name="connsiteX4" fmla="*/ 29262 w 260369"/>
                <a:gd name="connsiteY4" fmla="*/ 453 h 67665"/>
                <a:gd name="connsiteX5" fmla="*/ 33767 w 260369"/>
                <a:gd name="connsiteY5" fmla="*/ 0 h 67665"/>
                <a:gd name="connsiteX6" fmla="*/ 40970 w 260369"/>
                <a:gd name="connsiteY6" fmla="*/ 2933 h 67665"/>
                <a:gd name="connsiteX7" fmla="*/ 34214 w 260369"/>
                <a:gd name="connsiteY7" fmla="*/ 22557 h 67665"/>
                <a:gd name="connsiteX8" fmla="*/ 33767 w 260369"/>
                <a:gd name="connsiteY8" fmla="*/ 22557 h 67665"/>
                <a:gd name="connsiteX9" fmla="*/ 22510 w 260369"/>
                <a:gd name="connsiteY9" fmla="*/ 33833 h 67665"/>
                <a:gd name="connsiteX10" fmla="*/ 33767 w 260369"/>
                <a:gd name="connsiteY10" fmla="*/ 45111 h 67665"/>
                <a:gd name="connsiteX11" fmla="*/ 249116 w 260369"/>
                <a:gd name="connsiteY11" fmla="*/ 45111 h 67665"/>
                <a:gd name="connsiteX12" fmla="*/ 260370 w 260369"/>
                <a:gd name="connsiteY12" fmla="*/ 56387 h 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369" h="67665">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95" name="手繪多邊形: 圖案 94">
              <a:extLst>
                <a:ext uri="{FF2B5EF4-FFF2-40B4-BE49-F238E27FC236}">
                  <a16:creationId xmlns:a16="http://schemas.microsoft.com/office/drawing/2014/main" id="{336D7D5A-7139-4387-893A-BDEB0CD807EC}"/>
                </a:ext>
              </a:extLst>
            </p:cNvPr>
            <p:cNvSpPr/>
            <p:nvPr/>
          </p:nvSpPr>
          <p:spPr>
            <a:xfrm>
              <a:off x="10350685" y="6173394"/>
              <a:ext cx="99808" cy="56891"/>
            </a:xfrm>
            <a:custGeom>
              <a:avLst/>
              <a:gdLst>
                <a:gd name="connsiteX0" fmla="*/ 74695 w 99808"/>
                <a:gd name="connsiteY0" fmla="*/ 45134 h 56891"/>
                <a:gd name="connsiteX1" fmla="*/ 99735 w 99808"/>
                <a:gd name="connsiteY1" fmla="*/ 56892 h 56891"/>
                <a:gd name="connsiteX2" fmla="*/ 99681 w 99808"/>
                <a:gd name="connsiteY2" fmla="*/ 53964 h 56891"/>
                <a:gd name="connsiteX3" fmla="*/ 89779 w 99808"/>
                <a:gd name="connsiteY3" fmla="*/ 8853 h 56891"/>
                <a:gd name="connsiteX4" fmla="*/ 78787 w 99808"/>
                <a:gd name="connsiteY4" fmla="*/ 0 h 56891"/>
                <a:gd name="connsiteX5" fmla="*/ 11256 w 99808"/>
                <a:gd name="connsiteY5" fmla="*/ 0 h 56891"/>
                <a:gd name="connsiteX6" fmla="*/ 0 w 99808"/>
                <a:gd name="connsiteY6" fmla="*/ 11278 h 56891"/>
                <a:gd name="connsiteX7" fmla="*/ 11256 w 99808"/>
                <a:gd name="connsiteY7" fmla="*/ 22554 h 56891"/>
                <a:gd name="connsiteX8" fmla="*/ 69740 w 99808"/>
                <a:gd name="connsiteY8" fmla="*/ 22554 h 5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08" h="56891">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9000"/>
              </a:srgbClr>
            </a:solidFill>
            <a:ln w="744" cap="flat">
              <a:noFill/>
              <a:prstDash val="solid"/>
              <a:miter/>
            </a:ln>
          </p:spPr>
          <p:txBody>
            <a:bodyPr rtlCol="0" anchor="ctr"/>
            <a:lstStyle/>
            <a:p>
              <a:endParaRPr lang="zh-TW" altLang="en-US"/>
            </a:p>
          </p:txBody>
        </p:sp>
        <p:sp>
          <p:nvSpPr>
            <p:cNvPr id="96" name="手繪多邊形: 圖案 95">
              <a:extLst>
                <a:ext uri="{FF2B5EF4-FFF2-40B4-BE49-F238E27FC236}">
                  <a16:creationId xmlns:a16="http://schemas.microsoft.com/office/drawing/2014/main" id="{3C344936-8928-4C04-85C6-3C10589D94CC}"/>
                </a:ext>
              </a:extLst>
            </p:cNvPr>
            <p:cNvSpPr/>
            <p:nvPr/>
          </p:nvSpPr>
          <p:spPr>
            <a:xfrm>
              <a:off x="10574512" y="6421495"/>
              <a:ext cx="117130" cy="22554"/>
            </a:xfrm>
            <a:custGeom>
              <a:avLst/>
              <a:gdLst>
                <a:gd name="connsiteX0" fmla="*/ 117130 w 117130"/>
                <a:gd name="connsiteY0" fmla="*/ 11276 h 22554"/>
                <a:gd name="connsiteX1" fmla="*/ 105877 w 117130"/>
                <a:gd name="connsiteY1" fmla="*/ 22554 h 22554"/>
                <a:gd name="connsiteX2" fmla="*/ 0 w 117130"/>
                <a:gd name="connsiteY2" fmla="*/ 22554 h 22554"/>
                <a:gd name="connsiteX3" fmla="*/ 0 w 117130"/>
                <a:gd name="connsiteY3" fmla="*/ 0 h 22554"/>
                <a:gd name="connsiteX4" fmla="*/ 105877 w 117130"/>
                <a:gd name="connsiteY4" fmla="*/ 0 h 22554"/>
                <a:gd name="connsiteX5" fmla="*/ 117130 w 117130"/>
                <a:gd name="connsiteY5" fmla="*/ 11276 h 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30" h="22554">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97" name="手繪多邊形: 圖案 96">
              <a:extLst>
                <a:ext uri="{FF2B5EF4-FFF2-40B4-BE49-F238E27FC236}">
                  <a16:creationId xmlns:a16="http://schemas.microsoft.com/office/drawing/2014/main" id="{D86ABA18-35DE-4665-86B8-58221B1A5DD3}"/>
                </a:ext>
              </a:extLst>
            </p:cNvPr>
            <p:cNvSpPr/>
            <p:nvPr/>
          </p:nvSpPr>
          <p:spPr>
            <a:xfrm>
              <a:off x="10425418" y="6218502"/>
              <a:ext cx="309386" cy="180438"/>
            </a:xfrm>
            <a:custGeom>
              <a:avLst/>
              <a:gdLst>
                <a:gd name="connsiteX0" fmla="*/ 307195 w 309386"/>
                <a:gd name="connsiteY0" fmla="*/ 4513 h 180438"/>
                <a:gd name="connsiteX1" fmla="*/ 298189 w 309386"/>
                <a:gd name="connsiteY1" fmla="*/ 0 h 180438"/>
                <a:gd name="connsiteX2" fmla="*/ 0 w 309386"/>
                <a:gd name="connsiteY2" fmla="*/ 0 h 180438"/>
                <a:gd name="connsiteX3" fmla="*/ 35117 w 309386"/>
                <a:gd name="connsiteY3" fmla="*/ 158334 h 180438"/>
                <a:gd name="connsiteX4" fmla="*/ 40070 w 309386"/>
                <a:gd name="connsiteY4" fmla="*/ 180438 h 180438"/>
                <a:gd name="connsiteX5" fmla="*/ 253169 w 309386"/>
                <a:gd name="connsiteY5" fmla="*/ 180438 h 180438"/>
                <a:gd name="connsiteX6" fmla="*/ 263974 w 309386"/>
                <a:gd name="connsiteY6" fmla="*/ 172316 h 180438"/>
                <a:gd name="connsiteX7" fmla="*/ 308994 w 309386"/>
                <a:gd name="connsiteY7" fmla="*/ 14435 h 180438"/>
                <a:gd name="connsiteX8" fmla="*/ 307195 w 309386"/>
                <a:gd name="connsiteY8" fmla="*/ 4513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386" h="180438">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9000"/>
              </a:srgbClr>
            </a:solidFill>
            <a:ln w="744" cap="flat">
              <a:noFill/>
              <a:prstDash val="solid"/>
              <a:miter/>
            </a:ln>
          </p:spPr>
          <p:txBody>
            <a:bodyPr rtlCol="0" anchor="ctr"/>
            <a:lstStyle/>
            <a:p>
              <a:endParaRPr lang="zh-TW" altLang="en-US"/>
            </a:p>
          </p:txBody>
        </p:sp>
        <p:sp>
          <p:nvSpPr>
            <p:cNvPr id="98" name="手繪多邊形: 圖案 97">
              <a:extLst>
                <a:ext uri="{FF2B5EF4-FFF2-40B4-BE49-F238E27FC236}">
                  <a16:creationId xmlns:a16="http://schemas.microsoft.com/office/drawing/2014/main" id="{64F7D78D-0CA5-4662-B541-004D6F07292C}"/>
                </a:ext>
              </a:extLst>
            </p:cNvPr>
            <p:cNvSpPr/>
            <p:nvPr/>
          </p:nvSpPr>
          <p:spPr>
            <a:xfrm>
              <a:off x="10574512" y="6218502"/>
              <a:ext cx="160291" cy="180438"/>
            </a:xfrm>
            <a:custGeom>
              <a:avLst/>
              <a:gdLst>
                <a:gd name="connsiteX0" fmla="*/ 159900 w 160291"/>
                <a:gd name="connsiteY0" fmla="*/ 14435 h 180438"/>
                <a:gd name="connsiteX1" fmla="*/ 114880 w 160291"/>
                <a:gd name="connsiteY1" fmla="*/ 172316 h 180438"/>
                <a:gd name="connsiteX2" fmla="*/ 104074 w 160291"/>
                <a:gd name="connsiteY2" fmla="*/ 180438 h 180438"/>
                <a:gd name="connsiteX3" fmla="*/ 0 w 160291"/>
                <a:gd name="connsiteY3" fmla="*/ 180438 h 180438"/>
                <a:gd name="connsiteX4" fmla="*/ 0 w 160291"/>
                <a:gd name="connsiteY4" fmla="*/ 0 h 180438"/>
                <a:gd name="connsiteX5" fmla="*/ 149094 w 160291"/>
                <a:gd name="connsiteY5" fmla="*/ 0 h 180438"/>
                <a:gd name="connsiteX6" fmla="*/ 158100 w 160291"/>
                <a:gd name="connsiteY6" fmla="*/ 4513 h 180438"/>
                <a:gd name="connsiteX7" fmla="*/ 159900 w 160291"/>
                <a:gd name="connsiteY7" fmla="*/ 14435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291" h="180438">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9000"/>
              </a:srgbClr>
            </a:solidFill>
            <a:ln w="744" cap="flat">
              <a:noFill/>
              <a:prstDash val="solid"/>
              <a:miter/>
            </a:ln>
          </p:spPr>
          <p:txBody>
            <a:bodyPr rtlCol="0" anchor="ctr"/>
            <a:lstStyle/>
            <a:p>
              <a:endParaRPr lang="zh-TW" altLang="en-US"/>
            </a:p>
          </p:txBody>
        </p:sp>
      </p:grpSp>
      <p:grpSp>
        <p:nvGrpSpPr>
          <p:cNvPr id="99" name="群組 98">
            <a:extLst>
              <a:ext uri="{FF2B5EF4-FFF2-40B4-BE49-F238E27FC236}">
                <a16:creationId xmlns:a16="http://schemas.microsoft.com/office/drawing/2014/main" id="{7D7101A9-44DB-4E81-ABE0-FB65CE83A92F}"/>
              </a:ext>
            </a:extLst>
          </p:cNvPr>
          <p:cNvGrpSpPr/>
          <p:nvPr/>
        </p:nvGrpSpPr>
        <p:grpSpPr>
          <a:xfrm>
            <a:off x="6506232" y="2477593"/>
            <a:ext cx="384119" cy="338319"/>
            <a:chOff x="10350685" y="6173394"/>
            <a:chExt cx="384119" cy="338319"/>
          </a:xfrm>
        </p:grpSpPr>
        <p:sp>
          <p:nvSpPr>
            <p:cNvPr id="100" name="手繪多邊形: 圖案 99">
              <a:extLst>
                <a:ext uri="{FF2B5EF4-FFF2-40B4-BE49-F238E27FC236}">
                  <a16:creationId xmlns:a16="http://schemas.microsoft.com/office/drawing/2014/main" id="{840136E1-5ABD-4B3B-8751-A256CB8C5939}"/>
                </a:ext>
              </a:extLst>
            </p:cNvPr>
            <p:cNvSpPr/>
            <p:nvPr/>
          </p:nvSpPr>
          <p:spPr>
            <a:xfrm>
              <a:off x="10463237" y="6444049"/>
              <a:ext cx="67530" cy="67664"/>
            </a:xfrm>
            <a:custGeom>
              <a:avLst/>
              <a:gdLst>
                <a:gd name="connsiteX0" fmla="*/ 33767 w 67530"/>
                <a:gd name="connsiteY0" fmla="*/ 67665 h 67664"/>
                <a:gd name="connsiteX1" fmla="*/ 0 w 67530"/>
                <a:gd name="connsiteY1" fmla="*/ 33832 h 67664"/>
                <a:gd name="connsiteX2" fmla="*/ 33767 w 67530"/>
                <a:gd name="connsiteY2" fmla="*/ 0 h 67664"/>
                <a:gd name="connsiteX3" fmla="*/ 67530 w 67530"/>
                <a:gd name="connsiteY3" fmla="*/ 33832 h 67664"/>
                <a:gd name="connsiteX4" fmla="*/ 33767 w 67530"/>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0" h="67664">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9000"/>
              </a:srgbClr>
            </a:solidFill>
            <a:ln w="744" cap="flat">
              <a:noFill/>
              <a:prstDash val="solid"/>
              <a:miter/>
            </a:ln>
          </p:spPr>
          <p:txBody>
            <a:bodyPr rtlCol="0" anchor="ctr"/>
            <a:lstStyle/>
            <a:p>
              <a:endParaRPr lang="zh-TW" altLang="en-US"/>
            </a:p>
          </p:txBody>
        </p:sp>
        <p:sp>
          <p:nvSpPr>
            <p:cNvPr id="101" name="手繪多邊形: 圖案 100">
              <a:extLst>
                <a:ext uri="{FF2B5EF4-FFF2-40B4-BE49-F238E27FC236}">
                  <a16:creationId xmlns:a16="http://schemas.microsoft.com/office/drawing/2014/main" id="{CA23299E-110B-4F66-A6EC-6DEE30BDCDFA}"/>
                </a:ext>
              </a:extLst>
            </p:cNvPr>
            <p:cNvSpPr/>
            <p:nvPr/>
          </p:nvSpPr>
          <p:spPr>
            <a:xfrm>
              <a:off x="10485747" y="6466603"/>
              <a:ext cx="22510" cy="22553"/>
            </a:xfrm>
            <a:custGeom>
              <a:avLst/>
              <a:gdLst>
                <a:gd name="connsiteX0" fmla="*/ 11257 w 22510"/>
                <a:gd name="connsiteY0" fmla="*/ 22553 h 22553"/>
                <a:gd name="connsiteX1" fmla="*/ 0 w 22510"/>
                <a:gd name="connsiteY1" fmla="*/ 11278 h 22553"/>
                <a:gd name="connsiteX2" fmla="*/ 11257 w 22510"/>
                <a:gd name="connsiteY2" fmla="*/ 0 h 22553"/>
                <a:gd name="connsiteX3" fmla="*/ 22510 w 22510"/>
                <a:gd name="connsiteY3" fmla="*/ 11278 h 22553"/>
                <a:gd name="connsiteX4" fmla="*/ 11257 w 22510"/>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0" h="22553">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02" name="手繪多邊形: 圖案 101">
              <a:extLst>
                <a:ext uri="{FF2B5EF4-FFF2-40B4-BE49-F238E27FC236}">
                  <a16:creationId xmlns:a16="http://schemas.microsoft.com/office/drawing/2014/main" id="{FBFA35EC-0EFF-486E-BCD1-533A76C7BB22}"/>
                </a:ext>
              </a:extLst>
            </p:cNvPr>
            <p:cNvSpPr/>
            <p:nvPr/>
          </p:nvSpPr>
          <p:spPr>
            <a:xfrm>
              <a:off x="10622311" y="6444049"/>
              <a:ext cx="67532" cy="67664"/>
            </a:xfrm>
            <a:custGeom>
              <a:avLst/>
              <a:gdLst>
                <a:gd name="connsiteX0" fmla="*/ 33766 w 67532"/>
                <a:gd name="connsiteY0" fmla="*/ 67665 h 67664"/>
                <a:gd name="connsiteX1" fmla="*/ 0 w 67532"/>
                <a:gd name="connsiteY1" fmla="*/ 33832 h 67664"/>
                <a:gd name="connsiteX2" fmla="*/ 33766 w 67532"/>
                <a:gd name="connsiteY2" fmla="*/ 0 h 67664"/>
                <a:gd name="connsiteX3" fmla="*/ 67532 w 67532"/>
                <a:gd name="connsiteY3" fmla="*/ 33832 h 67664"/>
                <a:gd name="connsiteX4" fmla="*/ 33766 w 67532"/>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2" h="67664">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9000"/>
              </a:srgbClr>
            </a:solidFill>
            <a:ln w="744" cap="flat">
              <a:noFill/>
              <a:prstDash val="solid"/>
              <a:miter/>
            </a:ln>
          </p:spPr>
          <p:txBody>
            <a:bodyPr rtlCol="0" anchor="ctr"/>
            <a:lstStyle/>
            <a:p>
              <a:endParaRPr lang="zh-TW" altLang="en-US"/>
            </a:p>
          </p:txBody>
        </p:sp>
        <p:sp>
          <p:nvSpPr>
            <p:cNvPr id="103" name="手繪多邊形: 圖案 102">
              <a:extLst>
                <a:ext uri="{FF2B5EF4-FFF2-40B4-BE49-F238E27FC236}">
                  <a16:creationId xmlns:a16="http://schemas.microsoft.com/office/drawing/2014/main" id="{0AE5219D-7BD2-46CB-8CDE-3D9D911857BE}"/>
                </a:ext>
              </a:extLst>
            </p:cNvPr>
            <p:cNvSpPr/>
            <p:nvPr/>
          </p:nvSpPr>
          <p:spPr>
            <a:xfrm>
              <a:off x="10644821" y="6466603"/>
              <a:ext cx="22509" cy="22553"/>
            </a:xfrm>
            <a:custGeom>
              <a:avLst/>
              <a:gdLst>
                <a:gd name="connsiteX0" fmla="*/ 11256 w 22509"/>
                <a:gd name="connsiteY0" fmla="*/ 22553 h 22553"/>
                <a:gd name="connsiteX1" fmla="*/ 0 w 22509"/>
                <a:gd name="connsiteY1" fmla="*/ 11278 h 22553"/>
                <a:gd name="connsiteX2" fmla="*/ 11256 w 22509"/>
                <a:gd name="connsiteY2" fmla="*/ 0 h 22553"/>
                <a:gd name="connsiteX3" fmla="*/ 22509 w 22509"/>
                <a:gd name="connsiteY3" fmla="*/ 11278 h 22553"/>
                <a:gd name="connsiteX4" fmla="*/ 11256 w 22509"/>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9" h="22553">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04" name="手繪多邊形: 圖案 103">
              <a:extLst>
                <a:ext uri="{FF2B5EF4-FFF2-40B4-BE49-F238E27FC236}">
                  <a16:creationId xmlns:a16="http://schemas.microsoft.com/office/drawing/2014/main" id="{65E9B072-4652-43BE-8B6B-4E5A87B39AEF}"/>
                </a:ext>
              </a:extLst>
            </p:cNvPr>
            <p:cNvSpPr/>
            <p:nvPr/>
          </p:nvSpPr>
          <p:spPr>
            <a:xfrm>
              <a:off x="10431273" y="6376383"/>
              <a:ext cx="260369" cy="67665"/>
            </a:xfrm>
            <a:custGeom>
              <a:avLst/>
              <a:gdLst>
                <a:gd name="connsiteX0" fmla="*/ 260370 w 260369"/>
                <a:gd name="connsiteY0" fmla="*/ 56387 h 67665"/>
                <a:gd name="connsiteX1" fmla="*/ 249116 w 260369"/>
                <a:gd name="connsiteY1" fmla="*/ 67665 h 67665"/>
                <a:gd name="connsiteX2" fmla="*/ 33767 w 260369"/>
                <a:gd name="connsiteY2" fmla="*/ 67665 h 67665"/>
                <a:gd name="connsiteX3" fmla="*/ 0 w 260369"/>
                <a:gd name="connsiteY3" fmla="*/ 33833 h 67665"/>
                <a:gd name="connsiteX4" fmla="*/ 29262 w 260369"/>
                <a:gd name="connsiteY4" fmla="*/ 453 h 67665"/>
                <a:gd name="connsiteX5" fmla="*/ 33767 w 260369"/>
                <a:gd name="connsiteY5" fmla="*/ 0 h 67665"/>
                <a:gd name="connsiteX6" fmla="*/ 40970 w 260369"/>
                <a:gd name="connsiteY6" fmla="*/ 2933 h 67665"/>
                <a:gd name="connsiteX7" fmla="*/ 34214 w 260369"/>
                <a:gd name="connsiteY7" fmla="*/ 22557 h 67665"/>
                <a:gd name="connsiteX8" fmla="*/ 33767 w 260369"/>
                <a:gd name="connsiteY8" fmla="*/ 22557 h 67665"/>
                <a:gd name="connsiteX9" fmla="*/ 22510 w 260369"/>
                <a:gd name="connsiteY9" fmla="*/ 33833 h 67665"/>
                <a:gd name="connsiteX10" fmla="*/ 33767 w 260369"/>
                <a:gd name="connsiteY10" fmla="*/ 45111 h 67665"/>
                <a:gd name="connsiteX11" fmla="*/ 249116 w 260369"/>
                <a:gd name="connsiteY11" fmla="*/ 45111 h 67665"/>
                <a:gd name="connsiteX12" fmla="*/ 260370 w 260369"/>
                <a:gd name="connsiteY12" fmla="*/ 56387 h 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369" h="67665">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05" name="手繪多邊形: 圖案 104">
              <a:extLst>
                <a:ext uri="{FF2B5EF4-FFF2-40B4-BE49-F238E27FC236}">
                  <a16:creationId xmlns:a16="http://schemas.microsoft.com/office/drawing/2014/main" id="{A115816C-D113-4EF5-80A4-89D6023D5678}"/>
                </a:ext>
              </a:extLst>
            </p:cNvPr>
            <p:cNvSpPr/>
            <p:nvPr/>
          </p:nvSpPr>
          <p:spPr>
            <a:xfrm>
              <a:off x="10350685" y="6173394"/>
              <a:ext cx="99808" cy="56891"/>
            </a:xfrm>
            <a:custGeom>
              <a:avLst/>
              <a:gdLst>
                <a:gd name="connsiteX0" fmla="*/ 74695 w 99808"/>
                <a:gd name="connsiteY0" fmla="*/ 45134 h 56891"/>
                <a:gd name="connsiteX1" fmla="*/ 99735 w 99808"/>
                <a:gd name="connsiteY1" fmla="*/ 56892 h 56891"/>
                <a:gd name="connsiteX2" fmla="*/ 99681 w 99808"/>
                <a:gd name="connsiteY2" fmla="*/ 53964 h 56891"/>
                <a:gd name="connsiteX3" fmla="*/ 89779 w 99808"/>
                <a:gd name="connsiteY3" fmla="*/ 8853 h 56891"/>
                <a:gd name="connsiteX4" fmla="*/ 78787 w 99808"/>
                <a:gd name="connsiteY4" fmla="*/ 0 h 56891"/>
                <a:gd name="connsiteX5" fmla="*/ 11256 w 99808"/>
                <a:gd name="connsiteY5" fmla="*/ 0 h 56891"/>
                <a:gd name="connsiteX6" fmla="*/ 0 w 99808"/>
                <a:gd name="connsiteY6" fmla="*/ 11278 h 56891"/>
                <a:gd name="connsiteX7" fmla="*/ 11256 w 99808"/>
                <a:gd name="connsiteY7" fmla="*/ 22554 h 56891"/>
                <a:gd name="connsiteX8" fmla="*/ 69740 w 99808"/>
                <a:gd name="connsiteY8" fmla="*/ 22554 h 5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08" h="56891">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9000"/>
              </a:srgbClr>
            </a:solidFill>
            <a:ln w="744" cap="flat">
              <a:noFill/>
              <a:prstDash val="solid"/>
              <a:miter/>
            </a:ln>
          </p:spPr>
          <p:txBody>
            <a:bodyPr rtlCol="0" anchor="ctr"/>
            <a:lstStyle/>
            <a:p>
              <a:endParaRPr lang="zh-TW" altLang="en-US"/>
            </a:p>
          </p:txBody>
        </p:sp>
        <p:sp>
          <p:nvSpPr>
            <p:cNvPr id="106" name="手繪多邊形: 圖案 105">
              <a:extLst>
                <a:ext uri="{FF2B5EF4-FFF2-40B4-BE49-F238E27FC236}">
                  <a16:creationId xmlns:a16="http://schemas.microsoft.com/office/drawing/2014/main" id="{60CE87F3-171F-40E3-B4B6-E6F0D4D1296C}"/>
                </a:ext>
              </a:extLst>
            </p:cNvPr>
            <p:cNvSpPr/>
            <p:nvPr/>
          </p:nvSpPr>
          <p:spPr>
            <a:xfrm>
              <a:off x="10574512" y="6421495"/>
              <a:ext cx="117130" cy="22554"/>
            </a:xfrm>
            <a:custGeom>
              <a:avLst/>
              <a:gdLst>
                <a:gd name="connsiteX0" fmla="*/ 117130 w 117130"/>
                <a:gd name="connsiteY0" fmla="*/ 11276 h 22554"/>
                <a:gd name="connsiteX1" fmla="*/ 105877 w 117130"/>
                <a:gd name="connsiteY1" fmla="*/ 22554 h 22554"/>
                <a:gd name="connsiteX2" fmla="*/ 0 w 117130"/>
                <a:gd name="connsiteY2" fmla="*/ 22554 h 22554"/>
                <a:gd name="connsiteX3" fmla="*/ 0 w 117130"/>
                <a:gd name="connsiteY3" fmla="*/ 0 h 22554"/>
                <a:gd name="connsiteX4" fmla="*/ 105877 w 117130"/>
                <a:gd name="connsiteY4" fmla="*/ 0 h 22554"/>
                <a:gd name="connsiteX5" fmla="*/ 117130 w 117130"/>
                <a:gd name="connsiteY5" fmla="*/ 11276 h 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30" h="22554">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07" name="手繪多邊形: 圖案 106">
              <a:extLst>
                <a:ext uri="{FF2B5EF4-FFF2-40B4-BE49-F238E27FC236}">
                  <a16:creationId xmlns:a16="http://schemas.microsoft.com/office/drawing/2014/main" id="{E53CEE56-92E5-4488-9A7B-70DA6CC01626}"/>
                </a:ext>
              </a:extLst>
            </p:cNvPr>
            <p:cNvSpPr/>
            <p:nvPr/>
          </p:nvSpPr>
          <p:spPr>
            <a:xfrm>
              <a:off x="10425418" y="6218502"/>
              <a:ext cx="309386" cy="180438"/>
            </a:xfrm>
            <a:custGeom>
              <a:avLst/>
              <a:gdLst>
                <a:gd name="connsiteX0" fmla="*/ 307195 w 309386"/>
                <a:gd name="connsiteY0" fmla="*/ 4513 h 180438"/>
                <a:gd name="connsiteX1" fmla="*/ 298189 w 309386"/>
                <a:gd name="connsiteY1" fmla="*/ 0 h 180438"/>
                <a:gd name="connsiteX2" fmla="*/ 0 w 309386"/>
                <a:gd name="connsiteY2" fmla="*/ 0 h 180438"/>
                <a:gd name="connsiteX3" fmla="*/ 35117 w 309386"/>
                <a:gd name="connsiteY3" fmla="*/ 158334 h 180438"/>
                <a:gd name="connsiteX4" fmla="*/ 40070 w 309386"/>
                <a:gd name="connsiteY4" fmla="*/ 180438 h 180438"/>
                <a:gd name="connsiteX5" fmla="*/ 253169 w 309386"/>
                <a:gd name="connsiteY5" fmla="*/ 180438 h 180438"/>
                <a:gd name="connsiteX6" fmla="*/ 263974 w 309386"/>
                <a:gd name="connsiteY6" fmla="*/ 172316 h 180438"/>
                <a:gd name="connsiteX7" fmla="*/ 308994 w 309386"/>
                <a:gd name="connsiteY7" fmla="*/ 14435 h 180438"/>
                <a:gd name="connsiteX8" fmla="*/ 307195 w 309386"/>
                <a:gd name="connsiteY8" fmla="*/ 4513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386" h="180438">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9000"/>
              </a:srgbClr>
            </a:solidFill>
            <a:ln w="744" cap="flat">
              <a:noFill/>
              <a:prstDash val="solid"/>
              <a:miter/>
            </a:ln>
          </p:spPr>
          <p:txBody>
            <a:bodyPr rtlCol="0" anchor="ctr"/>
            <a:lstStyle/>
            <a:p>
              <a:endParaRPr lang="zh-TW" altLang="en-US"/>
            </a:p>
          </p:txBody>
        </p:sp>
        <p:sp>
          <p:nvSpPr>
            <p:cNvPr id="108" name="手繪多邊形: 圖案 107">
              <a:extLst>
                <a:ext uri="{FF2B5EF4-FFF2-40B4-BE49-F238E27FC236}">
                  <a16:creationId xmlns:a16="http://schemas.microsoft.com/office/drawing/2014/main" id="{56EAD787-8F0F-4C15-A1A9-E41D4096CBD9}"/>
                </a:ext>
              </a:extLst>
            </p:cNvPr>
            <p:cNvSpPr/>
            <p:nvPr/>
          </p:nvSpPr>
          <p:spPr>
            <a:xfrm>
              <a:off x="10574512" y="6218502"/>
              <a:ext cx="160291" cy="180438"/>
            </a:xfrm>
            <a:custGeom>
              <a:avLst/>
              <a:gdLst>
                <a:gd name="connsiteX0" fmla="*/ 159900 w 160291"/>
                <a:gd name="connsiteY0" fmla="*/ 14435 h 180438"/>
                <a:gd name="connsiteX1" fmla="*/ 114880 w 160291"/>
                <a:gd name="connsiteY1" fmla="*/ 172316 h 180438"/>
                <a:gd name="connsiteX2" fmla="*/ 104074 w 160291"/>
                <a:gd name="connsiteY2" fmla="*/ 180438 h 180438"/>
                <a:gd name="connsiteX3" fmla="*/ 0 w 160291"/>
                <a:gd name="connsiteY3" fmla="*/ 180438 h 180438"/>
                <a:gd name="connsiteX4" fmla="*/ 0 w 160291"/>
                <a:gd name="connsiteY4" fmla="*/ 0 h 180438"/>
                <a:gd name="connsiteX5" fmla="*/ 149094 w 160291"/>
                <a:gd name="connsiteY5" fmla="*/ 0 h 180438"/>
                <a:gd name="connsiteX6" fmla="*/ 158100 w 160291"/>
                <a:gd name="connsiteY6" fmla="*/ 4513 h 180438"/>
                <a:gd name="connsiteX7" fmla="*/ 159900 w 160291"/>
                <a:gd name="connsiteY7" fmla="*/ 14435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291" h="180438">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9000"/>
              </a:srgbClr>
            </a:solidFill>
            <a:ln w="744" cap="flat">
              <a:noFill/>
              <a:prstDash val="solid"/>
              <a:miter/>
            </a:ln>
          </p:spPr>
          <p:txBody>
            <a:bodyPr rtlCol="0" anchor="ctr"/>
            <a:lstStyle/>
            <a:p>
              <a:endParaRPr lang="zh-TW" altLang="en-US"/>
            </a:p>
          </p:txBody>
        </p:sp>
      </p:grpSp>
      <p:pic>
        <p:nvPicPr>
          <p:cNvPr id="109" name="圖形 108">
            <a:extLst>
              <a:ext uri="{FF2B5EF4-FFF2-40B4-BE49-F238E27FC236}">
                <a16:creationId xmlns:a16="http://schemas.microsoft.com/office/drawing/2014/main" id="{CD7A66CF-8C70-48B0-967C-0A9E60E1EF9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5982" y="2457929"/>
            <a:ext cx="384120" cy="384120"/>
          </a:xfrm>
          <a:prstGeom prst="rect">
            <a:avLst/>
          </a:prstGeom>
        </p:spPr>
      </p:pic>
      <p:pic>
        <p:nvPicPr>
          <p:cNvPr id="110" name="圖形 109">
            <a:extLst>
              <a:ext uri="{FF2B5EF4-FFF2-40B4-BE49-F238E27FC236}">
                <a16:creationId xmlns:a16="http://schemas.microsoft.com/office/drawing/2014/main" id="{FB35C31D-5AC2-41A1-858A-CE9163A85A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6123" y="2457929"/>
            <a:ext cx="384120" cy="384120"/>
          </a:xfrm>
          <a:prstGeom prst="rect">
            <a:avLst/>
          </a:prstGeom>
        </p:spPr>
      </p:pic>
      <p:pic>
        <p:nvPicPr>
          <p:cNvPr id="111" name="圖形 110">
            <a:extLst>
              <a:ext uri="{FF2B5EF4-FFF2-40B4-BE49-F238E27FC236}">
                <a16:creationId xmlns:a16="http://schemas.microsoft.com/office/drawing/2014/main" id="{722DBABC-7012-4AFF-9491-C1F890FE21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6123" y="2838919"/>
            <a:ext cx="384120" cy="384120"/>
          </a:xfrm>
          <a:prstGeom prst="rect">
            <a:avLst/>
          </a:prstGeom>
        </p:spPr>
      </p:pic>
      <p:pic>
        <p:nvPicPr>
          <p:cNvPr id="112" name="圖形 111">
            <a:extLst>
              <a:ext uri="{FF2B5EF4-FFF2-40B4-BE49-F238E27FC236}">
                <a16:creationId xmlns:a16="http://schemas.microsoft.com/office/drawing/2014/main" id="{BC741ADA-703C-4B5D-8BAF-B456600FC1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6123" y="3195503"/>
            <a:ext cx="384120" cy="384120"/>
          </a:xfrm>
          <a:prstGeom prst="rect">
            <a:avLst/>
          </a:prstGeom>
        </p:spPr>
      </p:pic>
      <p:pic>
        <p:nvPicPr>
          <p:cNvPr id="113" name="圖形 112">
            <a:extLst>
              <a:ext uri="{FF2B5EF4-FFF2-40B4-BE49-F238E27FC236}">
                <a16:creationId xmlns:a16="http://schemas.microsoft.com/office/drawing/2014/main" id="{F2562CBE-241B-4DA4-8512-DDE8015CB7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67853" y="3566923"/>
            <a:ext cx="384120" cy="384120"/>
          </a:xfrm>
          <a:prstGeom prst="rect">
            <a:avLst/>
          </a:prstGeom>
        </p:spPr>
      </p:pic>
      <p:pic>
        <p:nvPicPr>
          <p:cNvPr id="114" name="圖形 113">
            <a:extLst>
              <a:ext uri="{FF2B5EF4-FFF2-40B4-BE49-F238E27FC236}">
                <a16:creationId xmlns:a16="http://schemas.microsoft.com/office/drawing/2014/main" id="{0B3F6217-274F-4FA8-B303-083F090AF6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5982" y="3928751"/>
            <a:ext cx="384120" cy="384120"/>
          </a:xfrm>
          <a:prstGeom prst="rect">
            <a:avLst/>
          </a:prstGeom>
        </p:spPr>
      </p:pic>
      <p:pic>
        <p:nvPicPr>
          <p:cNvPr id="115" name="圖形 114">
            <a:extLst>
              <a:ext uri="{FF2B5EF4-FFF2-40B4-BE49-F238E27FC236}">
                <a16:creationId xmlns:a16="http://schemas.microsoft.com/office/drawing/2014/main" id="{B6704626-5F27-4D85-B476-5E7ABB8CCA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9078" y="4276639"/>
            <a:ext cx="384120" cy="384120"/>
          </a:xfrm>
          <a:prstGeom prst="rect">
            <a:avLst/>
          </a:prstGeom>
        </p:spPr>
      </p:pic>
      <p:grpSp>
        <p:nvGrpSpPr>
          <p:cNvPr id="116" name="群組 115">
            <a:extLst>
              <a:ext uri="{FF2B5EF4-FFF2-40B4-BE49-F238E27FC236}">
                <a16:creationId xmlns:a16="http://schemas.microsoft.com/office/drawing/2014/main" id="{D6D0716A-CD79-457E-BC62-9CE19F045052}"/>
              </a:ext>
            </a:extLst>
          </p:cNvPr>
          <p:cNvGrpSpPr/>
          <p:nvPr/>
        </p:nvGrpSpPr>
        <p:grpSpPr>
          <a:xfrm>
            <a:off x="9361067" y="4319053"/>
            <a:ext cx="384119" cy="338319"/>
            <a:chOff x="10350685" y="6173394"/>
            <a:chExt cx="384119" cy="338319"/>
          </a:xfrm>
        </p:grpSpPr>
        <p:sp>
          <p:nvSpPr>
            <p:cNvPr id="117" name="手繪多邊形: 圖案 116">
              <a:extLst>
                <a:ext uri="{FF2B5EF4-FFF2-40B4-BE49-F238E27FC236}">
                  <a16:creationId xmlns:a16="http://schemas.microsoft.com/office/drawing/2014/main" id="{FFA2D9FF-1A08-43F4-9BFD-9927B0744AC6}"/>
                </a:ext>
              </a:extLst>
            </p:cNvPr>
            <p:cNvSpPr/>
            <p:nvPr/>
          </p:nvSpPr>
          <p:spPr>
            <a:xfrm>
              <a:off x="10463237" y="6444049"/>
              <a:ext cx="67530" cy="67664"/>
            </a:xfrm>
            <a:custGeom>
              <a:avLst/>
              <a:gdLst>
                <a:gd name="connsiteX0" fmla="*/ 33767 w 67530"/>
                <a:gd name="connsiteY0" fmla="*/ 67665 h 67664"/>
                <a:gd name="connsiteX1" fmla="*/ 0 w 67530"/>
                <a:gd name="connsiteY1" fmla="*/ 33832 h 67664"/>
                <a:gd name="connsiteX2" fmla="*/ 33767 w 67530"/>
                <a:gd name="connsiteY2" fmla="*/ 0 h 67664"/>
                <a:gd name="connsiteX3" fmla="*/ 67530 w 67530"/>
                <a:gd name="connsiteY3" fmla="*/ 33832 h 67664"/>
                <a:gd name="connsiteX4" fmla="*/ 33767 w 67530"/>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0" h="67664">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9000"/>
              </a:srgbClr>
            </a:solidFill>
            <a:ln w="744" cap="flat">
              <a:noFill/>
              <a:prstDash val="solid"/>
              <a:miter/>
            </a:ln>
          </p:spPr>
          <p:txBody>
            <a:bodyPr rtlCol="0" anchor="ctr"/>
            <a:lstStyle/>
            <a:p>
              <a:endParaRPr lang="zh-TW" altLang="en-US"/>
            </a:p>
          </p:txBody>
        </p:sp>
        <p:sp>
          <p:nvSpPr>
            <p:cNvPr id="118" name="手繪多邊形: 圖案 117">
              <a:extLst>
                <a:ext uri="{FF2B5EF4-FFF2-40B4-BE49-F238E27FC236}">
                  <a16:creationId xmlns:a16="http://schemas.microsoft.com/office/drawing/2014/main" id="{E12E4CAD-0146-4477-AD12-921B1320827B}"/>
                </a:ext>
              </a:extLst>
            </p:cNvPr>
            <p:cNvSpPr/>
            <p:nvPr/>
          </p:nvSpPr>
          <p:spPr>
            <a:xfrm>
              <a:off x="10485747" y="6466603"/>
              <a:ext cx="22510" cy="22553"/>
            </a:xfrm>
            <a:custGeom>
              <a:avLst/>
              <a:gdLst>
                <a:gd name="connsiteX0" fmla="*/ 11257 w 22510"/>
                <a:gd name="connsiteY0" fmla="*/ 22553 h 22553"/>
                <a:gd name="connsiteX1" fmla="*/ 0 w 22510"/>
                <a:gd name="connsiteY1" fmla="*/ 11278 h 22553"/>
                <a:gd name="connsiteX2" fmla="*/ 11257 w 22510"/>
                <a:gd name="connsiteY2" fmla="*/ 0 h 22553"/>
                <a:gd name="connsiteX3" fmla="*/ 22510 w 22510"/>
                <a:gd name="connsiteY3" fmla="*/ 11278 h 22553"/>
                <a:gd name="connsiteX4" fmla="*/ 11257 w 22510"/>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0" h="22553">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19" name="手繪多邊形: 圖案 118">
              <a:extLst>
                <a:ext uri="{FF2B5EF4-FFF2-40B4-BE49-F238E27FC236}">
                  <a16:creationId xmlns:a16="http://schemas.microsoft.com/office/drawing/2014/main" id="{2C36376E-A0EE-42A1-B699-957B2EF859F8}"/>
                </a:ext>
              </a:extLst>
            </p:cNvPr>
            <p:cNvSpPr/>
            <p:nvPr/>
          </p:nvSpPr>
          <p:spPr>
            <a:xfrm>
              <a:off x="10622311" y="6444049"/>
              <a:ext cx="67532" cy="67664"/>
            </a:xfrm>
            <a:custGeom>
              <a:avLst/>
              <a:gdLst>
                <a:gd name="connsiteX0" fmla="*/ 33766 w 67532"/>
                <a:gd name="connsiteY0" fmla="*/ 67665 h 67664"/>
                <a:gd name="connsiteX1" fmla="*/ 0 w 67532"/>
                <a:gd name="connsiteY1" fmla="*/ 33832 h 67664"/>
                <a:gd name="connsiteX2" fmla="*/ 33766 w 67532"/>
                <a:gd name="connsiteY2" fmla="*/ 0 h 67664"/>
                <a:gd name="connsiteX3" fmla="*/ 67532 w 67532"/>
                <a:gd name="connsiteY3" fmla="*/ 33832 h 67664"/>
                <a:gd name="connsiteX4" fmla="*/ 33766 w 67532"/>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2" h="67664">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9000"/>
              </a:srgbClr>
            </a:solidFill>
            <a:ln w="744" cap="flat">
              <a:noFill/>
              <a:prstDash val="solid"/>
              <a:miter/>
            </a:ln>
          </p:spPr>
          <p:txBody>
            <a:bodyPr rtlCol="0" anchor="ctr"/>
            <a:lstStyle/>
            <a:p>
              <a:endParaRPr lang="zh-TW" altLang="en-US"/>
            </a:p>
          </p:txBody>
        </p:sp>
        <p:sp>
          <p:nvSpPr>
            <p:cNvPr id="120" name="手繪多邊形: 圖案 119">
              <a:extLst>
                <a:ext uri="{FF2B5EF4-FFF2-40B4-BE49-F238E27FC236}">
                  <a16:creationId xmlns:a16="http://schemas.microsoft.com/office/drawing/2014/main" id="{A3B7620B-8EA3-4F83-AFC1-E961C3A49A49}"/>
                </a:ext>
              </a:extLst>
            </p:cNvPr>
            <p:cNvSpPr/>
            <p:nvPr/>
          </p:nvSpPr>
          <p:spPr>
            <a:xfrm>
              <a:off x="10644821" y="6466603"/>
              <a:ext cx="22509" cy="22553"/>
            </a:xfrm>
            <a:custGeom>
              <a:avLst/>
              <a:gdLst>
                <a:gd name="connsiteX0" fmla="*/ 11256 w 22509"/>
                <a:gd name="connsiteY0" fmla="*/ 22553 h 22553"/>
                <a:gd name="connsiteX1" fmla="*/ 0 w 22509"/>
                <a:gd name="connsiteY1" fmla="*/ 11278 h 22553"/>
                <a:gd name="connsiteX2" fmla="*/ 11256 w 22509"/>
                <a:gd name="connsiteY2" fmla="*/ 0 h 22553"/>
                <a:gd name="connsiteX3" fmla="*/ 22509 w 22509"/>
                <a:gd name="connsiteY3" fmla="*/ 11278 h 22553"/>
                <a:gd name="connsiteX4" fmla="*/ 11256 w 22509"/>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9" h="22553">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21" name="手繪多邊形: 圖案 120">
              <a:extLst>
                <a:ext uri="{FF2B5EF4-FFF2-40B4-BE49-F238E27FC236}">
                  <a16:creationId xmlns:a16="http://schemas.microsoft.com/office/drawing/2014/main" id="{E5B2125C-FC70-44FD-9A63-2E13E831BA92}"/>
                </a:ext>
              </a:extLst>
            </p:cNvPr>
            <p:cNvSpPr/>
            <p:nvPr/>
          </p:nvSpPr>
          <p:spPr>
            <a:xfrm>
              <a:off x="10431273" y="6376383"/>
              <a:ext cx="260369" cy="67665"/>
            </a:xfrm>
            <a:custGeom>
              <a:avLst/>
              <a:gdLst>
                <a:gd name="connsiteX0" fmla="*/ 260370 w 260369"/>
                <a:gd name="connsiteY0" fmla="*/ 56387 h 67665"/>
                <a:gd name="connsiteX1" fmla="*/ 249116 w 260369"/>
                <a:gd name="connsiteY1" fmla="*/ 67665 h 67665"/>
                <a:gd name="connsiteX2" fmla="*/ 33767 w 260369"/>
                <a:gd name="connsiteY2" fmla="*/ 67665 h 67665"/>
                <a:gd name="connsiteX3" fmla="*/ 0 w 260369"/>
                <a:gd name="connsiteY3" fmla="*/ 33833 h 67665"/>
                <a:gd name="connsiteX4" fmla="*/ 29262 w 260369"/>
                <a:gd name="connsiteY4" fmla="*/ 453 h 67665"/>
                <a:gd name="connsiteX5" fmla="*/ 33767 w 260369"/>
                <a:gd name="connsiteY5" fmla="*/ 0 h 67665"/>
                <a:gd name="connsiteX6" fmla="*/ 40970 w 260369"/>
                <a:gd name="connsiteY6" fmla="*/ 2933 h 67665"/>
                <a:gd name="connsiteX7" fmla="*/ 34214 w 260369"/>
                <a:gd name="connsiteY7" fmla="*/ 22557 h 67665"/>
                <a:gd name="connsiteX8" fmla="*/ 33767 w 260369"/>
                <a:gd name="connsiteY8" fmla="*/ 22557 h 67665"/>
                <a:gd name="connsiteX9" fmla="*/ 22510 w 260369"/>
                <a:gd name="connsiteY9" fmla="*/ 33833 h 67665"/>
                <a:gd name="connsiteX10" fmla="*/ 33767 w 260369"/>
                <a:gd name="connsiteY10" fmla="*/ 45111 h 67665"/>
                <a:gd name="connsiteX11" fmla="*/ 249116 w 260369"/>
                <a:gd name="connsiteY11" fmla="*/ 45111 h 67665"/>
                <a:gd name="connsiteX12" fmla="*/ 260370 w 260369"/>
                <a:gd name="connsiteY12" fmla="*/ 56387 h 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369" h="67665">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22" name="手繪多邊形: 圖案 121">
              <a:extLst>
                <a:ext uri="{FF2B5EF4-FFF2-40B4-BE49-F238E27FC236}">
                  <a16:creationId xmlns:a16="http://schemas.microsoft.com/office/drawing/2014/main" id="{7A3F4988-88F6-453A-B428-B21978A63F94}"/>
                </a:ext>
              </a:extLst>
            </p:cNvPr>
            <p:cNvSpPr/>
            <p:nvPr/>
          </p:nvSpPr>
          <p:spPr>
            <a:xfrm>
              <a:off x="10350685" y="6173394"/>
              <a:ext cx="99808" cy="56891"/>
            </a:xfrm>
            <a:custGeom>
              <a:avLst/>
              <a:gdLst>
                <a:gd name="connsiteX0" fmla="*/ 74695 w 99808"/>
                <a:gd name="connsiteY0" fmla="*/ 45134 h 56891"/>
                <a:gd name="connsiteX1" fmla="*/ 99735 w 99808"/>
                <a:gd name="connsiteY1" fmla="*/ 56892 h 56891"/>
                <a:gd name="connsiteX2" fmla="*/ 99681 w 99808"/>
                <a:gd name="connsiteY2" fmla="*/ 53964 h 56891"/>
                <a:gd name="connsiteX3" fmla="*/ 89779 w 99808"/>
                <a:gd name="connsiteY3" fmla="*/ 8853 h 56891"/>
                <a:gd name="connsiteX4" fmla="*/ 78787 w 99808"/>
                <a:gd name="connsiteY4" fmla="*/ 0 h 56891"/>
                <a:gd name="connsiteX5" fmla="*/ 11256 w 99808"/>
                <a:gd name="connsiteY5" fmla="*/ 0 h 56891"/>
                <a:gd name="connsiteX6" fmla="*/ 0 w 99808"/>
                <a:gd name="connsiteY6" fmla="*/ 11278 h 56891"/>
                <a:gd name="connsiteX7" fmla="*/ 11256 w 99808"/>
                <a:gd name="connsiteY7" fmla="*/ 22554 h 56891"/>
                <a:gd name="connsiteX8" fmla="*/ 69740 w 99808"/>
                <a:gd name="connsiteY8" fmla="*/ 22554 h 5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08" h="56891">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9000"/>
              </a:srgbClr>
            </a:solidFill>
            <a:ln w="744" cap="flat">
              <a:noFill/>
              <a:prstDash val="solid"/>
              <a:miter/>
            </a:ln>
          </p:spPr>
          <p:txBody>
            <a:bodyPr rtlCol="0" anchor="ctr"/>
            <a:lstStyle/>
            <a:p>
              <a:endParaRPr lang="zh-TW" altLang="en-US"/>
            </a:p>
          </p:txBody>
        </p:sp>
        <p:sp>
          <p:nvSpPr>
            <p:cNvPr id="123" name="手繪多邊形: 圖案 122">
              <a:extLst>
                <a:ext uri="{FF2B5EF4-FFF2-40B4-BE49-F238E27FC236}">
                  <a16:creationId xmlns:a16="http://schemas.microsoft.com/office/drawing/2014/main" id="{CB77967B-6490-4340-AE4C-E78EC877DAB5}"/>
                </a:ext>
              </a:extLst>
            </p:cNvPr>
            <p:cNvSpPr/>
            <p:nvPr/>
          </p:nvSpPr>
          <p:spPr>
            <a:xfrm>
              <a:off x="10574512" y="6421495"/>
              <a:ext cx="117130" cy="22554"/>
            </a:xfrm>
            <a:custGeom>
              <a:avLst/>
              <a:gdLst>
                <a:gd name="connsiteX0" fmla="*/ 117130 w 117130"/>
                <a:gd name="connsiteY0" fmla="*/ 11276 h 22554"/>
                <a:gd name="connsiteX1" fmla="*/ 105877 w 117130"/>
                <a:gd name="connsiteY1" fmla="*/ 22554 h 22554"/>
                <a:gd name="connsiteX2" fmla="*/ 0 w 117130"/>
                <a:gd name="connsiteY2" fmla="*/ 22554 h 22554"/>
                <a:gd name="connsiteX3" fmla="*/ 0 w 117130"/>
                <a:gd name="connsiteY3" fmla="*/ 0 h 22554"/>
                <a:gd name="connsiteX4" fmla="*/ 105877 w 117130"/>
                <a:gd name="connsiteY4" fmla="*/ 0 h 22554"/>
                <a:gd name="connsiteX5" fmla="*/ 117130 w 117130"/>
                <a:gd name="connsiteY5" fmla="*/ 11276 h 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30" h="22554">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24" name="手繪多邊形: 圖案 123">
              <a:extLst>
                <a:ext uri="{FF2B5EF4-FFF2-40B4-BE49-F238E27FC236}">
                  <a16:creationId xmlns:a16="http://schemas.microsoft.com/office/drawing/2014/main" id="{1BD64F2D-399A-409B-A26A-4A1151CC9D16}"/>
                </a:ext>
              </a:extLst>
            </p:cNvPr>
            <p:cNvSpPr/>
            <p:nvPr/>
          </p:nvSpPr>
          <p:spPr>
            <a:xfrm>
              <a:off x="10425418" y="6218502"/>
              <a:ext cx="309386" cy="180438"/>
            </a:xfrm>
            <a:custGeom>
              <a:avLst/>
              <a:gdLst>
                <a:gd name="connsiteX0" fmla="*/ 307195 w 309386"/>
                <a:gd name="connsiteY0" fmla="*/ 4513 h 180438"/>
                <a:gd name="connsiteX1" fmla="*/ 298189 w 309386"/>
                <a:gd name="connsiteY1" fmla="*/ 0 h 180438"/>
                <a:gd name="connsiteX2" fmla="*/ 0 w 309386"/>
                <a:gd name="connsiteY2" fmla="*/ 0 h 180438"/>
                <a:gd name="connsiteX3" fmla="*/ 35117 w 309386"/>
                <a:gd name="connsiteY3" fmla="*/ 158334 h 180438"/>
                <a:gd name="connsiteX4" fmla="*/ 40070 w 309386"/>
                <a:gd name="connsiteY4" fmla="*/ 180438 h 180438"/>
                <a:gd name="connsiteX5" fmla="*/ 253169 w 309386"/>
                <a:gd name="connsiteY5" fmla="*/ 180438 h 180438"/>
                <a:gd name="connsiteX6" fmla="*/ 263974 w 309386"/>
                <a:gd name="connsiteY6" fmla="*/ 172316 h 180438"/>
                <a:gd name="connsiteX7" fmla="*/ 308994 w 309386"/>
                <a:gd name="connsiteY7" fmla="*/ 14435 h 180438"/>
                <a:gd name="connsiteX8" fmla="*/ 307195 w 309386"/>
                <a:gd name="connsiteY8" fmla="*/ 4513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386" h="180438">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9000"/>
              </a:srgbClr>
            </a:solidFill>
            <a:ln w="744" cap="flat">
              <a:noFill/>
              <a:prstDash val="solid"/>
              <a:miter/>
            </a:ln>
          </p:spPr>
          <p:txBody>
            <a:bodyPr rtlCol="0" anchor="ctr"/>
            <a:lstStyle/>
            <a:p>
              <a:endParaRPr lang="zh-TW" altLang="en-US"/>
            </a:p>
          </p:txBody>
        </p:sp>
        <p:sp>
          <p:nvSpPr>
            <p:cNvPr id="125" name="手繪多邊形: 圖案 124">
              <a:extLst>
                <a:ext uri="{FF2B5EF4-FFF2-40B4-BE49-F238E27FC236}">
                  <a16:creationId xmlns:a16="http://schemas.microsoft.com/office/drawing/2014/main" id="{32C38819-FD76-4F04-A86C-BB847A619F3F}"/>
                </a:ext>
              </a:extLst>
            </p:cNvPr>
            <p:cNvSpPr/>
            <p:nvPr/>
          </p:nvSpPr>
          <p:spPr>
            <a:xfrm>
              <a:off x="10574512" y="6218502"/>
              <a:ext cx="160291" cy="180438"/>
            </a:xfrm>
            <a:custGeom>
              <a:avLst/>
              <a:gdLst>
                <a:gd name="connsiteX0" fmla="*/ 159900 w 160291"/>
                <a:gd name="connsiteY0" fmla="*/ 14435 h 180438"/>
                <a:gd name="connsiteX1" fmla="*/ 114880 w 160291"/>
                <a:gd name="connsiteY1" fmla="*/ 172316 h 180438"/>
                <a:gd name="connsiteX2" fmla="*/ 104074 w 160291"/>
                <a:gd name="connsiteY2" fmla="*/ 180438 h 180438"/>
                <a:gd name="connsiteX3" fmla="*/ 0 w 160291"/>
                <a:gd name="connsiteY3" fmla="*/ 180438 h 180438"/>
                <a:gd name="connsiteX4" fmla="*/ 0 w 160291"/>
                <a:gd name="connsiteY4" fmla="*/ 0 h 180438"/>
                <a:gd name="connsiteX5" fmla="*/ 149094 w 160291"/>
                <a:gd name="connsiteY5" fmla="*/ 0 h 180438"/>
                <a:gd name="connsiteX6" fmla="*/ 158100 w 160291"/>
                <a:gd name="connsiteY6" fmla="*/ 4513 h 180438"/>
                <a:gd name="connsiteX7" fmla="*/ 159900 w 160291"/>
                <a:gd name="connsiteY7" fmla="*/ 14435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291" h="180438">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9000"/>
              </a:srgbClr>
            </a:solidFill>
            <a:ln w="744" cap="flat">
              <a:noFill/>
              <a:prstDash val="solid"/>
              <a:miter/>
            </a:ln>
          </p:spPr>
          <p:txBody>
            <a:bodyPr rtlCol="0" anchor="ctr"/>
            <a:lstStyle/>
            <a:p>
              <a:endParaRPr lang="zh-TW" altLang="en-US"/>
            </a:p>
          </p:txBody>
        </p:sp>
      </p:grpSp>
      <p:grpSp>
        <p:nvGrpSpPr>
          <p:cNvPr id="126" name="群組 125">
            <a:extLst>
              <a:ext uri="{FF2B5EF4-FFF2-40B4-BE49-F238E27FC236}">
                <a16:creationId xmlns:a16="http://schemas.microsoft.com/office/drawing/2014/main" id="{96FA5E60-3DED-44FF-B4DB-463ACAA3C8CA}"/>
              </a:ext>
            </a:extLst>
          </p:cNvPr>
          <p:cNvGrpSpPr/>
          <p:nvPr/>
        </p:nvGrpSpPr>
        <p:grpSpPr>
          <a:xfrm>
            <a:off x="9361067" y="4688276"/>
            <a:ext cx="384119" cy="338319"/>
            <a:chOff x="10350685" y="6173394"/>
            <a:chExt cx="384119" cy="338319"/>
          </a:xfrm>
        </p:grpSpPr>
        <p:sp>
          <p:nvSpPr>
            <p:cNvPr id="127" name="手繪多邊形: 圖案 126">
              <a:extLst>
                <a:ext uri="{FF2B5EF4-FFF2-40B4-BE49-F238E27FC236}">
                  <a16:creationId xmlns:a16="http://schemas.microsoft.com/office/drawing/2014/main" id="{17251C1E-43CE-42D5-9DEB-4C05BA493857}"/>
                </a:ext>
              </a:extLst>
            </p:cNvPr>
            <p:cNvSpPr/>
            <p:nvPr/>
          </p:nvSpPr>
          <p:spPr>
            <a:xfrm>
              <a:off x="10463237" y="6444049"/>
              <a:ext cx="67530" cy="67664"/>
            </a:xfrm>
            <a:custGeom>
              <a:avLst/>
              <a:gdLst>
                <a:gd name="connsiteX0" fmla="*/ 33767 w 67530"/>
                <a:gd name="connsiteY0" fmla="*/ 67665 h 67664"/>
                <a:gd name="connsiteX1" fmla="*/ 0 w 67530"/>
                <a:gd name="connsiteY1" fmla="*/ 33832 h 67664"/>
                <a:gd name="connsiteX2" fmla="*/ 33767 w 67530"/>
                <a:gd name="connsiteY2" fmla="*/ 0 h 67664"/>
                <a:gd name="connsiteX3" fmla="*/ 67530 w 67530"/>
                <a:gd name="connsiteY3" fmla="*/ 33832 h 67664"/>
                <a:gd name="connsiteX4" fmla="*/ 33767 w 67530"/>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0" h="67664">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9000"/>
              </a:srgbClr>
            </a:solidFill>
            <a:ln w="744" cap="flat">
              <a:noFill/>
              <a:prstDash val="solid"/>
              <a:miter/>
            </a:ln>
          </p:spPr>
          <p:txBody>
            <a:bodyPr rtlCol="0" anchor="ctr"/>
            <a:lstStyle/>
            <a:p>
              <a:endParaRPr lang="zh-TW" altLang="en-US"/>
            </a:p>
          </p:txBody>
        </p:sp>
        <p:sp>
          <p:nvSpPr>
            <p:cNvPr id="128" name="手繪多邊形: 圖案 127">
              <a:extLst>
                <a:ext uri="{FF2B5EF4-FFF2-40B4-BE49-F238E27FC236}">
                  <a16:creationId xmlns:a16="http://schemas.microsoft.com/office/drawing/2014/main" id="{098EC458-6904-4D0B-9844-8CE0FCABB96B}"/>
                </a:ext>
              </a:extLst>
            </p:cNvPr>
            <p:cNvSpPr/>
            <p:nvPr/>
          </p:nvSpPr>
          <p:spPr>
            <a:xfrm>
              <a:off x="10485747" y="6466603"/>
              <a:ext cx="22510" cy="22553"/>
            </a:xfrm>
            <a:custGeom>
              <a:avLst/>
              <a:gdLst>
                <a:gd name="connsiteX0" fmla="*/ 11257 w 22510"/>
                <a:gd name="connsiteY0" fmla="*/ 22553 h 22553"/>
                <a:gd name="connsiteX1" fmla="*/ 0 w 22510"/>
                <a:gd name="connsiteY1" fmla="*/ 11278 h 22553"/>
                <a:gd name="connsiteX2" fmla="*/ 11257 w 22510"/>
                <a:gd name="connsiteY2" fmla="*/ 0 h 22553"/>
                <a:gd name="connsiteX3" fmla="*/ 22510 w 22510"/>
                <a:gd name="connsiteY3" fmla="*/ 11278 h 22553"/>
                <a:gd name="connsiteX4" fmla="*/ 11257 w 22510"/>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0" h="22553">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29" name="手繪多邊形: 圖案 128">
              <a:extLst>
                <a:ext uri="{FF2B5EF4-FFF2-40B4-BE49-F238E27FC236}">
                  <a16:creationId xmlns:a16="http://schemas.microsoft.com/office/drawing/2014/main" id="{7F7109E4-9869-452F-95DA-1ED1F27D596F}"/>
                </a:ext>
              </a:extLst>
            </p:cNvPr>
            <p:cNvSpPr/>
            <p:nvPr/>
          </p:nvSpPr>
          <p:spPr>
            <a:xfrm>
              <a:off x="10622311" y="6444049"/>
              <a:ext cx="67532" cy="67664"/>
            </a:xfrm>
            <a:custGeom>
              <a:avLst/>
              <a:gdLst>
                <a:gd name="connsiteX0" fmla="*/ 33766 w 67532"/>
                <a:gd name="connsiteY0" fmla="*/ 67665 h 67664"/>
                <a:gd name="connsiteX1" fmla="*/ 0 w 67532"/>
                <a:gd name="connsiteY1" fmla="*/ 33832 h 67664"/>
                <a:gd name="connsiteX2" fmla="*/ 33766 w 67532"/>
                <a:gd name="connsiteY2" fmla="*/ 0 h 67664"/>
                <a:gd name="connsiteX3" fmla="*/ 67532 w 67532"/>
                <a:gd name="connsiteY3" fmla="*/ 33832 h 67664"/>
                <a:gd name="connsiteX4" fmla="*/ 33766 w 67532"/>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2" h="67664">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9000"/>
              </a:srgbClr>
            </a:solidFill>
            <a:ln w="744" cap="flat">
              <a:noFill/>
              <a:prstDash val="solid"/>
              <a:miter/>
            </a:ln>
          </p:spPr>
          <p:txBody>
            <a:bodyPr rtlCol="0" anchor="ctr"/>
            <a:lstStyle/>
            <a:p>
              <a:endParaRPr lang="zh-TW" altLang="en-US"/>
            </a:p>
          </p:txBody>
        </p:sp>
        <p:sp>
          <p:nvSpPr>
            <p:cNvPr id="130" name="手繪多邊形: 圖案 129">
              <a:extLst>
                <a:ext uri="{FF2B5EF4-FFF2-40B4-BE49-F238E27FC236}">
                  <a16:creationId xmlns:a16="http://schemas.microsoft.com/office/drawing/2014/main" id="{DC771B5F-A0C0-4BAF-90EA-53237B55AD0F}"/>
                </a:ext>
              </a:extLst>
            </p:cNvPr>
            <p:cNvSpPr/>
            <p:nvPr/>
          </p:nvSpPr>
          <p:spPr>
            <a:xfrm>
              <a:off x="10644821" y="6466603"/>
              <a:ext cx="22509" cy="22553"/>
            </a:xfrm>
            <a:custGeom>
              <a:avLst/>
              <a:gdLst>
                <a:gd name="connsiteX0" fmla="*/ 11256 w 22509"/>
                <a:gd name="connsiteY0" fmla="*/ 22553 h 22553"/>
                <a:gd name="connsiteX1" fmla="*/ 0 w 22509"/>
                <a:gd name="connsiteY1" fmla="*/ 11278 h 22553"/>
                <a:gd name="connsiteX2" fmla="*/ 11256 w 22509"/>
                <a:gd name="connsiteY2" fmla="*/ 0 h 22553"/>
                <a:gd name="connsiteX3" fmla="*/ 22509 w 22509"/>
                <a:gd name="connsiteY3" fmla="*/ 11278 h 22553"/>
                <a:gd name="connsiteX4" fmla="*/ 11256 w 22509"/>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9" h="22553">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31" name="手繪多邊形: 圖案 130">
              <a:extLst>
                <a:ext uri="{FF2B5EF4-FFF2-40B4-BE49-F238E27FC236}">
                  <a16:creationId xmlns:a16="http://schemas.microsoft.com/office/drawing/2014/main" id="{6E1D3C0F-1E98-42FB-8FA7-40CDBF68D2D6}"/>
                </a:ext>
              </a:extLst>
            </p:cNvPr>
            <p:cNvSpPr/>
            <p:nvPr/>
          </p:nvSpPr>
          <p:spPr>
            <a:xfrm>
              <a:off x="10431273" y="6376383"/>
              <a:ext cx="260369" cy="67665"/>
            </a:xfrm>
            <a:custGeom>
              <a:avLst/>
              <a:gdLst>
                <a:gd name="connsiteX0" fmla="*/ 260370 w 260369"/>
                <a:gd name="connsiteY0" fmla="*/ 56387 h 67665"/>
                <a:gd name="connsiteX1" fmla="*/ 249116 w 260369"/>
                <a:gd name="connsiteY1" fmla="*/ 67665 h 67665"/>
                <a:gd name="connsiteX2" fmla="*/ 33767 w 260369"/>
                <a:gd name="connsiteY2" fmla="*/ 67665 h 67665"/>
                <a:gd name="connsiteX3" fmla="*/ 0 w 260369"/>
                <a:gd name="connsiteY3" fmla="*/ 33833 h 67665"/>
                <a:gd name="connsiteX4" fmla="*/ 29262 w 260369"/>
                <a:gd name="connsiteY4" fmla="*/ 453 h 67665"/>
                <a:gd name="connsiteX5" fmla="*/ 33767 w 260369"/>
                <a:gd name="connsiteY5" fmla="*/ 0 h 67665"/>
                <a:gd name="connsiteX6" fmla="*/ 40970 w 260369"/>
                <a:gd name="connsiteY6" fmla="*/ 2933 h 67665"/>
                <a:gd name="connsiteX7" fmla="*/ 34214 w 260369"/>
                <a:gd name="connsiteY7" fmla="*/ 22557 h 67665"/>
                <a:gd name="connsiteX8" fmla="*/ 33767 w 260369"/>
                <a:gd name="connsiteY8" fmla="*/ 22557 h 67665"/>
                <a:gd name="connsiteX9" fmla="*/ 22510 w 260369"/>
                <a:gd name="connsiteY9" fmla="*/ 33833 h 67665"/>
                <a:gd name="connsiteX10" fmla="*/ 33767 w 260369"/>
                <a:gd name="connsiteY10" fmla="*/ 45111 h 67665"/>
                <a:gd name="connsiteX11" fmla="*/ 249116 w 260369"/>
                <a:gd name="connsiteY11" fmla="*/ 45111 h 67665"/>
                <a:gd name="connsiteX12" fmla="*/ 260370 w 260369"/>
                <a:gd name="connsiteY12" fmla="*/ 56387 h 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369" h="67665">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32" name="手繪多邊形: 圖案 131">
              <a:extLst>
                <a:ext uri="{FF2B5EF4-FFF2-40B4-BE49-F238E27FC236}">
                  <a16:creationId xmlns:a16="http://schemas.microsoft.com/office/drawing/2014/main" id="{FBEE8613-0D7E-460B-9997-1C5EAAB0DC6A}"/>
                </a:ext>
              </a:extLst>
            </p:cNvPr>
            <p:cNvSpPr/>
            <p:nvPr/>
          </p:nvSpPr>
          <p:spPr>
            <a:xfrm>
              <a:off x="10350685" y="6173394"/>
              <a:ext cx="99808" cy="56891"/>
            </a:xfrm>
            <a:custGeom>
              <a:avLst/>
              <a:gdLst>
                <a:gd name="connsiteX0" fmla="*/ 74695 w 99808"/>
                <a:gd name="connsiteY0" fmla="*/ 45134 h 56891"/>
                <a:gd name="connsiteX1" fmla="*/ 99735 w 99808"/>
                <a:gd name="connsiteY1" fmla="*/ 56892 h 56891"/>
                <a:gd name="connsiteX2" fmla="*/ 99681 w 99808"/>
                <a:gd name="connsiteY2" fmla="*/ 53964 h 56891"/>
                <a:gd name="connsiteX3" fmla="*/ 89779 w 99808"/>
                <a:gd name="connsiteY3" fmla="*/ 8853 h 56891"/>
                <a:gd name="connsiteX4" fmla="*/ 78787 w 99808"/>
                <a:gd name="connsiteY4" fmla="*/ 0 h 56891"/>
                <a:gd name="connsiteX5" fmla="*/ 11256 w 99808"/>
                <a:gd name="connsiteY5" fmla="*/ 0 h 56891"/>
                <a:gd name="connsiteX6" fmla="*/ 0 w 99808"/>
                <a:gd name="connsiteY6" fmla="*/ 11278 h 56891"/>
                <a:gd name="connsiteX7" fmla="*/ 11256 w 99808"/>
                <a:gd name="connsiteY7" fmla="*/ 22554 h 56891"/>
                <a:gd name="connsiteX8" fmla="*/ 69740 w 99808"/>
                <a:gd name="connsiteY8" fmla="*/ 22554 h 5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08" h="56891">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9000"/>
              </a:srgbClr>
            </a:solidFill>
            <a:ln w="744" cap="flat">
              <a:noFill/>
              <a:prstDash val="solid"/>
              <a:miter/>
            </a:ln>
          </p:spPr>
          <p:txBody>
            <a:bodyPr rtlCol="0" anchor="ctr"/>
            <a:lstStyle/>
            <a:p>
              <a:endParaRPr lang="zh-TW" altLang="en-US"/>
            </a:p>
          </p:txBody>
        </p:sp>
        <p:sp>
          <p:nvSpPr>
            <p:cNvPr id="133" name="手繪多邊形: 圖案 132">
              <a:extLst>
                <a:ext uri="{FF2B5EF4-FFF2-40B4-BE49-F238E27FC236}">
                  <a16:creationId xmlns:a16="http://schemas.microsoft.com/office/drawing/2014/main" id="{8A0EE9C4-D5BF-4E48-8CBB-BB3799E93695}"/>
                </a:ext>
              </a:extLst>
            </p:cNvPr>
            <p:cNvSpPr/>
            <p:nvPr/>
          </p:nvSpPr>
          <p:spPr>
            <a:xfrm>
              <a:off x="10574512" y="6421495"/>
              <a:ext cx="117130" cy="22554"/>
            </a:xfrm>
            <a:custGeom>
              <a:avLst/>
              <a:gdLst>
                <a:gd name="connsiteX0" fmla="*/ 117130 w 117130"/>
                <a:gd name="connsiteY0" fmla="*/ 11276 h 22554"/>
                <a:gd name="connsiteX1" fmla="*/ 105877 w 117130"/>
                <a:gd name="connsiteY1" fmla="*/ 22554 h 22554"/>
                <a:gd name="connsiteX2" fmla="*/ 0 w 117130"/>
                <a:gd name="connsiteY2" fmla="*/ 22554 h 22554"/>
                <a:gd name="connsiteX3" fmla="*/ 0 w 117130"/>
                <a:gd name="connsiteY3" fmla="*/ 0 h 22554"/>
                <a:gd name="connsiteX4" fmla="*/ 105877 w 117130"/>
                <a:gd name="connsiteY4" fmla="*/ 0 h 22554"/>
                <a:gd name="connsiteX5" fmla="*/ 117130 w 117130"/>
                <a:gd name="connsiteY5" fmla="*/ 11276 h 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30" h="22554">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34" name="手繪多邊形: 圖案 133">
              <a:extLst>
                <a:ext uri="{FF2B5EF4-FFF2-40B4-BE49-F238E27FC236}">
                  <a16:creationId xmlns:a16="http://schemas.microsoft.com/office/drawing/2014/main" id="{F4BB5BBC-9EB2-4616-B9BB-E1C834CB2E9C}"/>
                </a:ext>
              </a:extLst>
            </p:cNvPr>
            <p:cNvSpPr/>
            <p:nvPr/>
          </p:nvSpPr>
          <p:spPr>
            <a:xfrm>
              <a:off x="10425418" y="6218502"/>
              <a:ext cx="309386" cy="180438"/>
            </a:xfrm>
            <a:custGeom>
              <a:avLst/>
              <a:gdLst>
                <a:gd name="connsiteX0" fmla="*/ 307195 w 309386"/>
                <a:gd name="connsiteY0" fmla="*/ 4513 h 180438"/>
                <a:gd name="connsiteX1" fmla="*/ 298189 w 309386"/>
                <a:gd name="connsiteY1" fmla="*/ 0 h 180438"/>
                <a:gd name="connsiteX2" fmla="*/ 0 w 309386"/>
                <a:gd name="connsiteY2" fmla="*/ 0 h 180438"/>
                <a:gd name="connsiteX3" fmla="*/ 35117 w 309386"/>
                <a:gd name="connsiteY3" fmla="*/ 158334 h 180438"/>
                <a:gd name="connsiteX4" fmla="*/ 40070 w 309386"/>
                <a:gd name="connsiteY4" fmla="*/ 180438 h 180438"/>
                <a:gd name="connsiteX5" fmla="*/ 253169 w 309386"/>
                <a:gd name="connsiteY5" fmla="*/ 180438 h 180438"/>
                <a:gd name="connsiteX6" fmla="*/ 263974 w 309386"/>
                <a:gd name="connsiteY6" fmla="*/ 172316 h 180438"/>
                <a:gd name="connsiteX7" fmla="*/ 308994 w 309386"/>
                <a:gd name="connsiteY7" fmla="*/ 14435 h 180438"/>
                <a:gd name="connsiteX8" fmla="*/ 307195 w 309386"/>
                <a:gd name="connsiteY8" fmla="*/ 4513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386" h="180438">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9000"/>
              </a:srgbClr>
            </a:solidFill>
            <a:ln w="744" cap="flat">
              <a:noFill/>
              <a:prstDash val="solid"/>
              <a:miter/>
            </a:ln>
          </p:spPr>
          <p:txBody>
            <a:bodyPr rtlCol="0" anchor="ctr"/>
            <a:lstStyle/>
            <a:p>
              <a:endParaRPr lang="zh-TW" altLang="en-US"/>
            </a:p>
          </p:txBody>
        </p:sp>
        <p:sp>
          <p:nvSpPr>
            <p:cNvPr id="135" name="手繪多邊形: 圖案 134">
              <a:extLst>
                <a:ext uri="{FF2B5EF4-FFF2-40B4-BE49-F238E27FC236}">
                  <a16:creationId xmlns:a16="http://schemas.microsoft.com/office/drawing/2014/main" id="{A45989D5-4A1D-4BE4-88D3-525CAB6C7548}"/>
                </a:ext>
              </a:extLst>
            </p:cNvPr>
            <p:cNvSpPr/>
            <p:nvPr/>
          </p:nvSpPr>
          <p:spPr>
            <a:xfrm>
              <a:off x="10574512" y="6218502"/>
              <a:ext cx="160291" cy="180438"/>
            </a:xfrm>
            <a:custGeom>
              <a:avLst/>
              <a:gdLst>
                <a:gd name="connsiteX0" fmla="*/ 159900 w 160291"/>
                <a:gd name="connsiteY0" fmla="*/ 14435 h 180438"/>
                <a:gd name="connsiteX1" fmla="*/ 114880 w 160291"/>
                <a:gd name="connsiteY1" fmla="*/ 172316 h 180438"/>
                <a:gd name="connsiteX2" fmla="*/ 104074 w 160291"/>
                <a:gd name="connsiteY2" fmla="*/ 180438 h 180438"/>
                <a:gd name="connsiteX3" fmla="*/ 0 w 160291"/>
                <a:gd name="connsiteY3" fmla="*/ 180438 h 180438"/>
                <a:gd name="connsiteX4" fmla="*/ 0 w 160291"/>
                <a:gd name="connsiteY4" fmla="*/ 0 h 180438"/>
                <a:gd name="connsiteX5" fmla="*/ 149094 w 160291"/>
                <a:gd name="connsiteY5" fmla="*/ 0 h 180438"/>
                <a:gd name="connsiteX6" fmla="*/ 158100 w 160291"/>
                <a:gd name="connsiteY6" fmla="*/ 4513 h 180438"/>
                <a:gd name="connsiteX7" fmla="*/ 159900 w 160291"/>
                <a:gd name="connsiteY7" fmla="*/ 14435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291" h="180438">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9000"/>
              </a:srgbClr>
            </a:solidFill>
            <a:ln w="744" cap="flat">
              <a:noFill/>
              <a:prstDash val="solid"/>
              <a:miter/>
            </a:ln>
          </p:spPr>
          <p:txBody>
            <a:bodyPr rtlCol="0" anchor="ctr"/>
            <a:lstStyle/>
            <a:p>
              <a:endParaRPr lang="zh-TW" altLang="en-US"/>
            </a:p>
          </p:txBody>
        </p:sp>
      </p:grpSp>
      <p:pic>
        <p:nvPicPr>
          <p:cNvPr id="137" name="圖形 136">
            <a:extLst>
              <a:ext uri="{FF2B5EF4-FFF2-40B4-BE49-F238E27FC236}">
                <a16:creationId xmlns:a16="http://schemas.microsoft.com/office/drawing/2014/main" id="{E98B1FA6-E540-4B27-A140-E61ADFA468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9078" y="4644736"/>
            <a:ext cx="384120" cy="384120"/>
          </a:xfrm>
          <a:prstGeom prst="rect">
            <a:avLst/>
          </a:prstGeom>
        </p:spPr>
      </p:pic>
      <p:grpSp>
        <p:nvGrpSpPr>
          <p:cNvPr id="138" name="群組 137">
            <a:extLst>
              <a:ext uri="{FF2B5EF4-FFF2-40B4-BE49-F238E27FC236}">
                <a16:creationId xmlns:a16="http://schemas.microsoft.com/office/drawing/2014/main" id="{55358FAB-ED22-4AA6-B0F4-DAA356081D71}"/>
              </a:ext>
            </a:extLst>
          </p:cNvPr>
          <p:cNvGrpSpPr/>
          <p:nvPr/>
        </p:nvGrpSpPr>
        <p:grpSpPr>
          <a:xfrm>
            <a:off x="2297805" y="5044660"/>
            <a:ext cx="384119" cy="338319"/>
            <a:chOff x="10350685" y="6173394"/>
            <a:chExt cx="384119" cy="338319"/>
          </a:xfrm>
        </p:grpSpPr>
        <p:sp>
          <p:nvSpPr>
            <p:cNvPr id="139" name="手繪多邊形: 圖案 138">
              <a:extLst>
                <a:ext uri="{FF2B5EF4-FFF2-40B4-BE49-F238E27FC236}">
                  <a16:creationId xmlns:a16="http://schemas.microsoft.com/office/drawing/2014/main" id="{8B89095D-4F6F-41BF-99D8-6AB78761A996}"/>
                </a:ext>
              </a:extLst>
            </p:cNvPr>
            <p:cNvSpPr/>
            <p:nvPr/>
          </p:nvSpPr>
          <p:spPr>
            <a:xfrm>
              <a:off x="10463237" y="6444049"/>
              <a:ext cx="67530" cy="67664"/>
            </a:xfrm>
            <a:custGeom>
              <a:avLst/>
              <a:gdLst>
                <a:gd name="connsiteX0" fmla="*/ 33767 w 67530"/>
                <a:gd name="connsiteY0" fmla="*/ 67665 h 67664"/>
                <a:gd name="connsiteX1" fmla="*/ 0 w 67530"/>
                <a:gd name="connsiteY1" fmla="*/ 33832 h 67664"/>
                <a:gd name="connsiteX2" fmla="*/ 33767 w 67530"/>
                <a:gd name="connsiteY2" fmla="*/ 0 h 67664"/>
                <a:gd name="connsiteX3" fmla="*/ 67530 w 67530"/>
                <a:gd name="connsiteY3" fmla="*/ 33832 h 67664"/>
                <a:gd name="connsiteX4" fmla="*/ 33767 w 67530"/>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0" h="67664">
                  <a:moveTo>
                    <a:pt x="33767" y="67665"/>
                  </a:moveTo>
                  <a:cubicBezTo>
                    <a:pt x="15146" y="67665"/>
                    <a:pt x="0" y="52487"/>
                    <a:pt x="0" y="33832"/>
                  </a:cubicBezTo>
                  <a:cubicBezTo>
                    <a:pt x="0" y="15175"/>
                    <a:pt x="15146" y="0"/>
                    <a:pt x="33767" y="0"/>
                  </a:cubicBezTo>
                  <a:cubicBezTo>
                    <a:pt x="52385" y="0"/>
                    <a:pt x="67530" y="15175"/>
                    <a:pt x="67530" y="33832"/>
                  </a:cubicBezTo>
                  <a:cubicBezTo>
                    <a:pt x="67530" y="52487"/>
                    <a:pt x="52385" y="67665"/>
                    <a:pt x="33767" y="67665"/>
                  </a:cubicBezTo>
                  <a:close/>
                </a:path>
              </a:pathLst>
            </a:custGeom>
            <a:solidFill>
              <a:srgbClr val="697C86">
                <a:alpha val="29000"/>
              </a:srgbClr>
            </a:solidFill>
            <a:ln w="744" cap="flat">
              <a:noFill/>
              <a:prstDash val="solid"/>
              <a:miter/>
            </a:ln>
          </p:spPr>
          <p:txBody>
            <a:bodyPr rtlCol="0" anchor="ctr"/>
            <a:lstStyle/>
            <a:p>
              <a:endParaRPr lang="zh-TW" altLang="en-US"/>
            </a:p>
          </p:txBody>
        </p:sp>
        <p:sp>
          <p:nvSpPr>
            <p:cNvPr id="140" name="手繪多邊形: 圖案 139">
              <a:extLst>
                <a:ext uri="{FF2B5EF4-FFF2-40B4-BE49-F238E27FC236}">
                  <a16:creationId xmlns:a16="http://schemas.microsoft.com/office/drawing/2014/main" id="{C942DDDD-897F-4FBD-B886-8A6825CF87FB}"/>
                </a:ext>
              </a:extLst>
            </p:cNvPr>
            <p:cNvSpPr/>
            <p:nvPr/>
          </p:nvSpPr>
          <p:spPr>
            <a:xfrm>
              <a:off x="10485747" y="6466603"/>
              <a:ext cx="22510" cy="22553"/>
            </a:xfrm>
            <a:custGeom>
              <a:avLst/>
              <a:gdLst>
                <a:gd name="connsiteX0" fmla="*/ 11257 w 22510"/>
                <a:gd name="connsiteY0" fmla="*/ 22553 h 22553"/>
                <a:gd name="connsiteX1" fmla="*/ 0 w 22510"/>
                <a:gd name="connsiteY1" fmla="*/ 11278 h 22553"/>
                <a:gd name="connsiteX2" fmla="*/ 11257 w 22510"/>
                <a:gd name="connsiteY2" fmla="*/ 0 h 22553"/>
                <a:gd name="connsiteX3" fmla="*/ 22510 w 22510"/>
                <a:gd name="connsiteY3" fmla="*/ 11278 h 22553"/>
                <a:gd name="connsiteX4" fmla="*/ 11257 w 22510"/>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0" h="22553">
                  <a:moveTo>
                    <a:pt x="11257" y="22553"/>
                  </a:moveTo>
                  <a:cubicBezTo>
                    <a:pt x="5047" y="22553"/>
                    <a:pt x="0" y="17500"/>
                    <a:pt x="0" y="11278"/>
                  </a:cubicBezTo>
                  <a:cubicBezTo>
                    <a:pt x="0" y="5056"/>
                    <a:pt x="5047" y="0"/>
                    <a:pt x="11257" y="0"/>
                  </a:cubicBezTo>
                  <a:cubicBezTo>
                    <a:pt x="17467" y="0"/>
                    <a:pt x="22510" y="5056"/>
                    <a:pt x="22510" y="11278"/>
                  </a:cubicBezTo>
                  <a:cubicBezTo>
                    <a:pt x="22510" y="17500"/>
                    <a:pt x="17467" y="22553"/>
                    <a:pt x="11257" y="22553"/>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41" name="手繪多邊形: 圖案 140">
              <a:extLst>
                <a:ext uri="{FF2B5EF4-FFF2-40B4-BE49-F238E27FC236}">
                  <a16:creationId xmlns:a16="http://schemas.microsoft.com/office/drawing/2014/main" id="{B0826AB0-9376-4291-9095-0409179FB5A5}"/>
                </a:ext>
              </a:extLst>
            </p:cNvPr>
            <p:cNvSpPr/>
            <p:nvPr/>
          </p:nvSpPr>
          <p:spPr>
            <a:xfrm>
              <a:off x="10622311" y="6444049"/>
              <a:ext cx="67532" cy="67664"/>
            </a:xfrm>
            <a:custGeom>
              <a:avLst/>
              <a:gdLst>
                <a:gd name="connsiteX0" fmla="*/ 33766 w 67532"/>
                <a:gd name="connsiteY0" fmla="*/ 67665 h 67664"/>
                <a:gd name="connsiteX1" fmla="*/ 0 w 67532"/>
                <a:gd name="connsiteY1" fmla="*/ 33832 h 67664"/>
                <a:gd name="connsiteX2" fmla="*/ 33766 w 67532"/>
                <a:gd name="connsiteY2" fmla="*/ 0 h 67664"/>
                <a:gd name="connsiteX3" fmla="*/ 67532 w 67532"/>
                <a:gd name="connsiteY3" fmla="*/ 33832 h 67664"/>
                <a:gd name="connsiteX4" fmla="*/ 33766 w 67532"/>
                <a:gd name="connsiteY4" fmla="*/ 67665 h 67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2" h="67664">
                  <a:moveTo>
                    <a:pt x="33766" y="67665"/>
                  </a:moveTo>
                  <a:cubicBezTo>
                    <a:pt x="15148" y="67665"/>
                    <a:pt x="0" y="52487"/>
                    <a:pt x="0" y="33832"/>
                  </a:cubicBezTo>
                  <a:cubicBezTo>
                    <a:pt x="0" y="15175"/>
                    <a:pt x="15148" y="0"/>
                    <a:pt x="33766" y="0"/>
                  </a:cubicBezTo>
                  <a:cubicBezTo>
                    <a:pt x="52384" y="0"/>
                    <a:pt x="67532" y="15175"/>
                    <a:pt x="67532" y="33832"/>
                  </a:cubicBezTo>
                  <a:cubicBezTo>
                    <a:pt x="67532" y="52487"/>
                    <a:pt x="52384" y="67665"/>
                    <a:pt x="33766" y="67665"/>
                  </a:cubicBezTo>
                  <a:close/>
                </a:path>
              </a:pathLst>
            </a:custGeom>
            <a:solidFill>
              <a:srgbClr val="596C76">
                <a:alpha val="29000"/>
              </a:srgbClr>
            </a:solidFill>
            <a:ln w="744" cap="flat">
              <a:noFill/>
              <a:prstDash val="solid"/>
              <a:miter/>
            </a:ln>
          </p:spPr>
          <p:txBody>
            <a:bodyPr rtlCol="0" anchor="ctr"/>
            <a:lstStyle/>
            <a:p>
              <a:endParaRPr lang="zh-TW" altLang="en-US"/>
            </a:p>
          </p:txBody>
        </p:sp>
        <p:sp>
          <p:nvSpPr>
            <p:cNvPr id="142" name="手繪多邊形: 圖案 141">
              <a:extLst>
                <a:ext uri="{FF2B5EF4-FFF2-40B4-BE49-F238E27FC236}">
                  <a16:creationId xmlns:a16="http://schemas.microsoft.com/office/drawing/2014/main" id="{EECD1DD6-75CA-4D56-A18B-6F4C1E4CDCB3}"/>
                </a:ext>
              </a:extLst>
            </p:cNvPr>
            <p:cNvSpPr/>
            <p:nvPr/>
          </p:nvSpPr>
          <p:spPr>
            <a:xfrm>
              <a:off x="10644821" y="6466603"/>
              <a:ext cx="22509" cy="22553"/>
            </a:xfrm>
            <a:custGeom>
              <a:avLst/>
              <a:gdLst>
                <a:gd name="connsiteX0" fmla="*/ 11256 w 22509"/>
                <a:gd name="connsiteY0" fmla="*/ 22553 h 22553"/>
                <a:gd name="connsiteX1" fmla="*/ 0 w 22509"/>
                <a:gd name="connsiteY1" fmla="*/ 11278 h 22553"/>
                <a:gd name="connsiteX2" fmla="*/ 11256 w 22509"/>
                <a:gd name="connsiteY2" fmla="*/ 0 h 22553"/>
                <a:gd name="connsiteX3" fmla="*/ 22509 w 22509"/>
                <a:gd name="connsiteY3" fmla="*/ 11278 h 22553"/>
                <a:gd name="connsiteX4" fmla="*/ 11256 w 22509"/>
                <a:gd name="connsiteY4" fmla="*/ 22553 h 22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9" h="22553">
                  <a:moveTo>
                    <a:pt x="11256" y="22553"/>
                  </a:moveTo>
                  <a:cubicBezTo>
                    <a:pt x="5046" y="22553"/>
                    <a:pt x="0" y="17500"/>
                    <a:pt x="0" y="11278"/>
                  </a:cubicBezTo>
                  <a:cubicBezTo>
                    <a:pt x="0" y="5056"/>
                    <a:pt x="5046" y="0"/>
                    <a:pt x="11256" y="0"/>
                  </a:cubicBezTo>
                  <a:cubicBezTo>
                    <a:pt x="17466" y="0"/>
                    <a:pt x="22509" y="5056"/>
                    <a:pt x="22509" y="11278"/>
                  </a:cubicBezTo>
                  <a:cubicBezTo>
                    <a:pt x="22509" y="17500"/>
                    <a:pt x="17466" y="22553"/>
                    <a:pt x="11256" y="22553"/>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43" name="手繪多邊形: 圖案 142">
              <a:extLst>
                <a:ext uri="{FF2B5EF4-FFF2-40B4-BE49-F238E27FC236}">
                  <a16:creationId xmlns:a16="http://schemas.microsoft.com/office/drawing/2014/main" id="{A95BEB06-088D-44A9-8B32-77E6A008A849}"/>
                </a:ext>
              </a:extLst>
            </p:cNvPr>
            <p:cNvSpPr/>
            <p:nvPr/>
          </p:nvSpPr>
          <p:spPr>
            <a:xfrm>
              <a:off x="10431273" y="6376383"/>
              <a:ext cx="260369" cy="67665"/>
            </a:xfrm>
            <a:custGeom>
              <a:avLst/>
              <a:gdLst>
                <a:gd name="connsiteX0" fmla="*/ 260370 w 260369"/>
                <a:gd name="connsiteY0" fmla="*/ 56387 h 67665"/>
                <a:gd name="connsiteX1" fmla="*/ 249116 w 260369"/>
                <a:gd name="connsiteY1" fmla="*/ 67665 h 67665"/>
                <a:gd name="connsiteX2" fmla="*/ 33767 w 260369"/>
                <a:gd name="connsiteY2" fmla="*/ 67665 h 67665"/>
                <a:gd name="connsiteX3" fmla="*/ 0 w 260369"/>
                <a:gd name="connsiteY3" fmla="*/ 33833 h 67665"/>
                <a:gd name="connsiteX4" fmla="*/ 29262 w 260369"/>
                <a:gd name="connsiteY4" fmla="*/ 453 h 67665"/>
                <a:gd name="connsiteX5" fmla="*/ 33767 w 260369"/>
                <a:gd name="connsiteY5" fmla="*/ 0 h 67665"/>
                <a:gd name="connsiteX6" fmla="*/ 40970 w 260369"/>
                <a:gd name="connsiteY6" fmla="*/ 2933 h 67665"/>
                <a:gd name="connsiteX7" fmla="*/ 34214 w 260369"/>
                <a:gd name="connsiteY7" fmla="*/ 22557 h 67665"/>
                <a:gd name="connsiteX8" fmla="*/ 33767 w 260369"/>
                <a:gd name="connsiteY8" fmla="*/ 22557 h 67665"/>
                <a:gd name="connsiteX9" fmla="*/ 22510 w 260369"/>
                <a:gd name="connsiteY9" fmla="*/ 33833 h 67665"/>
                <a:gd name="connsiteX10" fmla="*/ 33767 w 260369"/>
                <a:gd name="connsiteY10" fmla="*/ 45111 h 67665"/>
                <a:gd name="connsiteX11" fmla="*/ 249116 w 260369"/>
                <a:gd name="connsiteY11" fmla="*/ 45111 h 67665"/>
                <a:gd name="connsiteX12" fmla="*/ 260370 w 260369"/>
                <a:gd name="connsiteY12" fmla="*/ 56387 h 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369" h="67665">
                  <a:moveTo>
                    <a:pt x="260370" y="56387"/>
                  </a:moveTo>
                  <a:cubicBezTo>
                    <a:pt x="260370" y="62703"/>
                    <a:pt x="255417" y="67665"/>
                    <a:pt x="249116" y="67665"/>
                  </a:cubicBezTo>
                  <a:lnTo>
                    <a:pt x="33767" y="67665"/>
                  </a:lnTo>
                  <a:cubicBezTo>
                    <a:pt x="15081" y="67665"/>
                    <a:pt x="0" y="52552"/>
                    <a:pt x="0" y="33833"/>
                  </a:cubicBezTo>
                  <a:cubicBezTo>
                    <a:pt x="0" y="16693"/>
                    <a:pt x="12605" y="2481"/>
                    <a:pt x="29262" y="453"/>
                  </a:cubicBezTo>
                  <a:cubicBezTo>
                    <a:pt x="30613" y="0"/>
                    <a:pt x="32190" y="0"/>
                    <a:pt x="33767" y="0"/>
                  </a:cubicBezTo>
                  <a:cubicBezTo>
                    <a:pt x="36465" y="0"/>
                    <a:pt x="39167" y="1131"/>
                    <a:pt x="40970" y="2933"/>
                  </a:cubicBezTo>
                  <a:lnTo>
                    <a:pt x="34214" y="22557"/>
                  </a:lnTo>
                  <a:cubicBezTo>
                    <a:pt x="33992" y="22557"/>
                    <a:pt x="33992" y="22557"/>
                    <a:pt x="33767" y="22557"/>
                  </a:cubicBezTo>
                  <a:cubicBezTo>
                    <a:pt x="27462" y="22557"/>
                    <a:pt x="22510" y="27517"/>
                    <a:pt x="22510" y="33833"/>
                  </a:cubicBezTo>
                  <a:cubicBezTo>
                    <a:pt x="22510" y="40148"/>
                    <a:pt x="27462" y="45111"/>
                    <a:pt x="33767" y="45111"/>
                  </a:cubicBezTo>
                  <a:lnTo>
                    <a:pt x="249116" y="45111"/>
                  </a:lnTo>
                  <a:cubicBezTo>
                    <a:pt x="255417" y="45111"/>
                    <a:pt x="260370" y="50070"/>
                    <a:pt x="260370" y="56387"/>
                  </a:cubicBezTo>
                  <a:close/>
                </a:path>
              </a:pathLst>
            </a:custGeom>
            <a:solidFill>
              <a:srgbClr val="465A61">
                <a:alpha val="29000"/>
              </a:srgbClr>
            </a:solidFill>
            <a:ln w="744" cap="flat">
              <a:noFill/>
              <a:prstDash val="solid"/>
              <a:miter/>
            </a:ln>
          </p:spPr>
          <p:txBody>
            <a:bodyPr rtlCol="0" anchor="ctr"/>
            <a:lstStyle/>
            <a:p>
              <a:endParaRPr lang="zh-TW" altLang="en-US"/>
            </a:p>
          </p:txBody>
        </p:sp>
        <p:sp>
          <p:nvSpPr>
            <p:cNvPr id="144" name="手繪多邊形: 圖案 143">
              <a:extLst>
                <a:ext uri="{FF2B5EF4-FFF2-40B4-BE49-F238E27FC236}">
                  <a16:creationId xmlns:a16="http://schemas.microsoft.com/office/drawing/2014/main" id="{8AF745C3-99AA-4610-BF3E-9B1E63345117}"/>
                </a:ext>
              </a:extLst>
            </p:cNvPr>
            <p:cNvSpPr/>
            <p:nvPr/>
          </p:nvSpPr>
          <p:spPr>
            <a:xfrm>
              <a:off x="10350685" y="6173394"/>
              <a:ext cx="99808" cy="56891"/>
            </a:xfrm>
            <a:custGeom>
              <a:avLst/>
              <a:gdLst>
                <a:gd name="connsiteX0" fmla="*/ 74695 w 99808"/>
                <a:gd name="connsiteY0" fmla="*/ 45134 h 56891"/>
                <a:gd name="connsiteX1" fmla="*/ 99735 w 99808"/>
                <a:gd name="connsiteY1" fmla="*/ 56892 h 56891"/>
                <a:gd name="connsiteX2" fmla="*/ 99681 w 99808"/>
                <a:gd name="connsiteY2" fmla="*/ 53964 h 56891"/>
                <a:gd name="connsiteX3" fmla="*/ 89779 w 99808"/>
                <a:gd name="connsiteY3" fmla="*/ 8853 h 56891"/>
                <a:gd name="connsiteX4" fmla="*/ 78787 w 99808"/>
                <a:gd name="connsiteY4" fmla="*/ 0 h 56891"/>
                <a:gd name="connsiteX5" fmla="*/ 11256 w 99808"/>
                <a:gd name="connsiteY5" fmla="*/ 0 h 56891"/>
                <a:gd name="connsiteX6" fmla="*/ 0 w 99808"/>
                <a:gd name="connsiteY6" fmla="*/ 11278 h 56891"/>
                <a:gd name="connsiteX7" fmla="*/ 11256 w 99808"/>
                <a:gd name="connsiteY7" fmla="*/ 22554 h 56891"/>
                <a:gd name="connsiteX8" fmla="*/ 69740 w 99808"/>
                <a:gd name="connsiteY8" fmla="*/ 22554 h 5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808" h="56891">
                  <a:moveTo>
                    <a:pt x="74695" y="45134"/>
                  </a:moveTo>
                  <a:cubicBezTo>
                    <a:pt x="75411" y="46036"/>
                    <a:pt x="87531" y="51521"/>
                    <a:pt x="99735" y="56892"/>
                  </a:cubicBezTo>
                  <a:cubicBezTo>
                    <a:pt x="99778" y="55920"/>
                    <a:pt x="99901" y="54957"/>
                    <a:pt x="99681" y="53964"/>
                  </a:cubicBezTo>
                  <a:lnTo>
                    <a:pt x="89779" y="8853"/>
                  </a:lnTo>
                  <a:cubicBezTo>
                    <a:pt x="88645" y="3676"/>
                    <a:pt x="84073" y="0"/>
                    <a:pt x="78787" y="0"/>
                  </a:cubicBezTo>
                  <a:lnTo>
                    <a:pt x="11256" y="0"/>
                  </a:lnTo>
                  <a:cubicBezTo>
                    <a:pt x="5035" y="0"/>
                    <a:pt x="0" y="5045"/>
                    <a:pt x="0" y="11278"/>
                  </a:cubicBezTo>
                  <a:cubicBezTo>
                    <a:pt x="0" y="17509"/>
                    <a:pt x="5035" y="22554"/>
                    <a:pt x="11256" y="22554"/>
                  </a:cubicBezTo>
                  <a:lnTo>
                    <a:pt x="69740" y="22554"/>
                  </a:lnTo>
                  <a:close/>
                </a:path>
              </a:pathLst>
            </a:custGeom>
            <a:solidFill>
              <a:srgbClr val="465A61">
                <a:alpha val="29000"/>
              </a:srgbClr>
            </a:solidFill>
            <a:ln w="744" cap="flat">
              <a:noFill/>
              <a:prstDash val="solid"/>
              <a:miter/>
            </a:ln>
          </p:spPr>
          <p:txBody>
            <a:bodyPr rtlCol="0" anchor="ctr"/>
            <a:lstStyle/>
            <a:p>
              <a:endParaRPr lang="zh-TW" altLang="en-US"/>
            </a:p>
          </p:txBody>
        </p:sp>
        <p:sp>
          <p:nvSpPr>
            <p:cNvPr id="145" name="手繪多邊形: 圖案 144">
              <a:extLst>
                <a:ext uri="{FF2B5EF4-FFF2-40B4-BE49-F238E27FC236}">
                  <a16:creationId xmlns:a16="http://schemas.microsoft.com/office/drawing/2014/main" id="{F1E8EA2D-06A0-4A3A-BF56-BB72BDC7B279}"/>
                </a:ext>
              </a:extLst>
            </p:cNvPr>
            <p:cNvSpPr/>
            <p:nvPr/>
          </p:nvSpPr>
          <p:spPr>
            <a:xfrm>
              <a:off x="10574512" y="6421495"/>
              <a:ext cx="117130" cy="22554"/>
            </a:xfrm>
            <a:custGeom>
              <a:avLst/>
              <a:gdLst>
                <a:gd name="connsiteX0" fmla="*/ 117130 w 117130"/>
                <a:gd name="connsiteY0" fmla="*/ 11276 h 22554"/>
                <a:gd name="connsiteX1" fmla="*/ 105877 w 117130"/>
                <a:gd name="connsiteY1" fmla="*/ 22554 h 22554"/>
                <a:gd name="connsiteX2" fmla="*/ 0 w 117130"/>
                <a:gd name="connsiteY2" fmla="*/ 22554 h 22554"/>
                <a:gd name="connsiteX3" fmla="*/ 0 w 117130"/>
                <a:gd name="connsiteY3" fmla="*/ 0 h 22554"/>
                <a:gd name="connsiteX4" fmla="*/ 105877 w 117130"/>
                <a:gd name="connsiteY4" fmla="*/ 0 h 22554"/>
                <a:gd name="connsiteX5" fmla="*/ 117130 w 117130"/>
                <a:gd name="connsiteY5" fmla="*/ 11276 h 2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30" h="22554">
                  <a:moveTo>
                    <a:pt x="117130" y="11276"/>
                  </a:moveTo>
                  <a:cubicBezTo>
                    <a:pt x="117130" y="17591"/>
                    <a:pt x="112177" y="22554"/>
                    <a:pt x="105877" y="22554"/>
                  </a:cubicBezTo>
                  <a:lnTo>
                    <a:pt x="0" y="22554"/>
                  </a:lnTo>
                  <a:lnTo>
                    <a:pt x="0" y="0"/>
                  </a:lnTo>
                  <a:lnTo>
                    <a:pt x="105877" y="0"/>
                  </a:lnTo>
                  <a:cubicBezTo>
                    <a:pt x="112177" y="0"/>
                    <a:pt x="117130" y="4959"/>
                    <a:pt x="117130" y="11276"/>
                  </a:cubicBezTo>
                  <a:close/>
                </a:path>
              </a:pathLst>
            </a:custGeom>
            <a:solidFill>
              <a:srgbClr val="3B4A51">
                <a:alpha val="29000"/>
              </a:srgbClr>
            </a:solidFill>
            <a:ln w="744" cap="flat">
              <a:noFill/>
              <a:prstDash val="solid"/>
              <a:miter/>
            </a:ln>
          </p:spPr>
          <p:txBody>
            <a:bodyPr rtlCol="0" anchor="ctr"/>
            <a:lstStyle/>
            <a:p>
              <a:endParaRPr lang="zh-TW" altLang="en-US"/>
            </a:p>
          </p:txBody>
        </p:sp>
        <p:sp>
          <p:nvSpPr>
            <p:cNvPr id="146" name="手繪多邊形: 圖案 145">
              <a:extLst>
                <a:ext uri="{FF2B5EF4-FFF2-40B4-BE49-F238E27FC236}">
                  <a16:creationId xmlns:a16="http://schemas.microsoft.com/office/drawing/2014/main" id="{AA5F61F9-435C-432A-ADB3-CB94075870FB}"/>
                </a:ext>
              </a:extLst>
            </p:cNvPr>
            <p:cNvSpPr/>
            <p:nvPr/>
          </p:nvSpPr>
          <p:spPr>
            <a:xfrm>
              <a:off x="10425418" y="6218502"/>
              <a:ext cx="309386" cy="180438"/>
            </a:xfrm>
            <a:custGeom>
              <a:avLst/>
              <a:gdLst>
                <a:gd name="connsiteX0" fmla="*/ 307195 w 309386"/>
                <a:gd name="connsiteY0" fmla="*/ 4513 h 180438"/>
                <a:gd name="connsiteX1" fmla="*/ 298189 w 309386"/>
                <a:gd name="connsiteY1" fmla="*/ 0 h 180438"/>
                <a:gd name="connsiteX2" fmla="*/ 0 w 309386"/>
                <a:gd name="connsiteY2" fmla="*/ 0 h 180438"/>
                <a:gd name="connsiteX3" fmla="*/ 35117 w 309386"/>
                <a:gd name="connsiteY3" fmla="*/ 158334 h 180438"/>
                <a:gd name="connsiteX4" fmla="*/ 40070 w 309386"/>
                <a:gd name="connsiteY4" fmla="*/ 180438 h 180438"/>
                <a:gd name="connsiteX5" fmla="*/ 253169 w 309386"/>
                <a:gd name="connsiteY5" fmla="*/ 180438 h 180438"/>
                <a:gd name="connsiteX6" fmla="*/ 263974 w 309386"/>
                <a:gd name="connsiteY6" fmla="*/ 172316 h 180438"/>
                <a:gd name="connsiteX7" fmla="*/ 308994 w 309386"/>
                <a:gd name="connsiteY7" fmla="*/ 14435 h 180438"/>
                <a:gd name="connsiteX8" fmla="*/ 307195 w 309386"/>
                <a:gd name="connsiteY8" fmla="*/ 4513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386" h="180438">
                  <a:moveTo>
                    <a:pt x="307195" y="4513"/>
                  </a:moveTo>
                  <a:cubicBezTo>
                    <a:pt x="304944" y="1580"/>
                    <a:pt x="301791" y="0"/>
                    <a:pt x="298189" y="0"/>
                  </a:cubicBezTo>
                  <a:lnTo>
                    <a:pt x="0" y="0"/>
                  </a:lnTo>
                  <a:lnTo>
                    <a:pt x="35117" y="158334"/>
                  </a:lnTo>
                  <a:lnTo>
                    <a:pt x="40070" y="180438"/>
                  </a:lnTo>
                  <a:lnTo>
                    <a:pt x="253169" y="180438"/>
                  </a:lnTo>
                  <a:cubicBezTo>
                    <a:pt x="258122" y="180438"/>
                    <a:pt x="262623" y="177052"/>
                    <a:pt x="263974" y="172316"/>
                  </a:cubicBezTo>
                  <a:lnTo>
                    <a:pt x="308994" y="14435"/>
                  </a:lnTo>
                  <a:cubicBezTo>
                    <a:pt x="309897" y="11052"/>
                    <a:pt x="309219" y="7218"/>
                    <a:pt x="307195" y="4513"/>
                  </a:cubicBezTo>
                  <a:close/>
                </a:path>
              </a:pathLst>
            </a:custGeom>
            <a:solidFill>
              <a:srgbClr val="333F50">
                <a:alpha val="29000"/>
              </a:srgbClr>
            </a:solidFill>
            <a:ln w="744" cap="flat">
              <a:noFill/>
              <a:prstDash val="solid"/>
              <a:miter/>
            </a:ln>
          </p:spPr>
          <p:txBody>
            <a:bodyPr rtlCol="0" anchor="ctr"/>
            <a:lstStyle/>
            <a:p>
              <a:endParaRPr lang="zh-TW" altLang="en-US"/>
            </a:p>
          </p:txBody>
        </p:sp>
        <p:sp>
          <p:nvSpPr>
            <p:cNvPr id="147" name="手繪多邊形: 圖案 146">
              <a:extLst>
                <a:ext uri="{FF2B5EF4-FFF2-40B4-BE49-F238E27FC236}">
                  <a16:creationId xmlns:a16="http://schemas.microsoft.com/office/drawing/2014/main" id="{20BF92CA-9330-4CEC-81A2-C724EAC0971C}"/>
                </a:ext>
              </a:extLst>
            </p:cNvPr>
            <p:cNvSpPr/>
            <p:nvPr/>
          </p:nvSpPr>
          <p:spPr>
            <a:xfrm>
              <a:off x="10574512" y="6218502"/>
              <a:ext cx="160291" cy="180438"/>
            </a:xfrm>
            <a:custGeom>
              <a:avLst/>
              <a:gdLst>
                <a:gd name="connsiteX0" fmla="*/ 159900 w 160291"/>
                <a:gd name="connsiteY0" fmla="*/ 14435 h 180438"/>
                <a:gd name="connsiteX1" fmla="*/ 114880 w 160291"/>
                <a:gd name="connsiteY1" fmla="*/ 172316 h 180438"/>
                <a:gd name="connsiteX2" fmla="*/ 104074 w 160291"/>
                <a:gd name="connsiteY2" fmla="*/ 180438 h 180438"/>
                <a:gd name="connsiteX3" fmla="*/ 0 w 160291"/>
                <a:gd name="connsiteY3" fmla="*/ 180438 h 180438"/>
                <a:gd name="connsiteX4" fmla="*/ 0 w 160291"/>
                <a:gd name="connsiteY4" fmla="*/ 0 h 180438"/>
                <a:gd name="connsiteX5" fmla="*/ 149094 w 160291"/>
                <a:gd name="connsiteY5" fmla="*/ 0 h 180438"/>
                <a:gd name="connsiteX6" fmla="*/ 158100 w 160291"/>
                <a:gd name="connsiteY6" fmla="*/ 4513 h 180438"/>
                <a:gd name="connsiteX7" fmla="*/ 159900 w 160291"/>
                <a:gd name="connsiteY7" fmla="*/ 14435 h 18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291" h="180438">
                  <a:moveTo>
                    <a:pt x="159900" y="14435"/>
                  </a:moveTo>
                  <a:lnTo>
                    <a:pt x="114880" y="172316"/>
                  </a:lnTo>
                  <a:cubicBezTo>
                    <a:pt x="113528" y="177052"/>
                    <a:pt x="109027" y="180438"/>
                    <a:pt x="104074" y="180438"/>
                  </a:cubicBezTo>
                  <a:lnTo>
                    <a:pt x="0" y="180438"/>
                  </a:lnTo>
                  <a:lnTo>
                    <a:pt x="0" y="0"/>
                  </a:lnTo>
                  <a:lnTo>
                    <a:pt x="149094" y="0"/>
                  </a:lnTo>
                  <a:cubicBezTo>
                    <a:pt x="152696" y="0"/>
                    <a:pt x="155849" y="1580"/>
                    <a:pt x="158100" y="4513"/>
                  </a:cubicBezTo>
                  <a:cubicBezTo>
                    <a:pt x="160125" y="7218"/>
                    <a:pt x="160802" y="11052"/>
                    <a:pt x="159900" y="14435"/>
                  </a:cubicBezTo>
                  <a:close/>
                </a:path>
              </a:pathLst>
            </a:custGeom>
            <a:solidFill>
              <a:srgbClr val="333F50">
                <a:alpha val="29000"/>
              </a:srgbClr>
            </a:solidFill>
            <a:ln w="744" cap="flat">
              <a:noFill/>
              <a:prstDash val="solid"/>
              <a:miter/>
            </a:ln>
          </p:spPr>
          <p:txBody>
            <a:bodyPr rtlCol="0" anchor="ctr"/>
            <a:lstStyle/>
            <a:p>
              <a:endParaRPr lang="zh-TW" altLang="en-US"/>
            </a:p>
          </p:txBody>
        </p:sp>
      </p:grpSp>
      <p:pic>
        <p:nvPicPr>
          <p:cNvPr id="148" name="圖形 147">
            <a:extLst>
              <a:ext uri="{FF2B5EF4-FFF2-40B4-BE49-F238E27FC236}">
                <a16:creationId xmlns:a16="http://schemas.microsoft.com/office/drawing/2014/main" id="{9D1E074E-3A83-41F9-8971-257B841ED3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9078" y="6127593"/>
            <a:ext cx="384120" cy="384120"/>
          </a:xfrm>
          <a:prstGeom prst="rect">
            <a:avLst/>
          </a:prstGeom>
        </p:spPr>
      </p:pic>
      <p:pic>
        <p:nvPicPr>
          <p:cNvPr id="149" name="圖形 148">
            <a:extLst>
              <a:ext uri="{FF2B5EF4-FFF2-40B4-BE49-F238E27FC236}">
                <a16:creationId xmlns:a16="http://schemas.microsoft.com/office/drawing/2014/main" id="{A94A92CE-C613-4D89-9A62-3B23622BA7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28325" y="5007123"/>
            <a:ext cx="384120" cy="384120"/>
          </a:xfrm>
          <a:prstGeom prst="rect">
            <a:avLst/>
          </a:prstGeom>
        </p:spPr>
      </p:pic>
      <p:pic>
        <p:nvPicPr>
          <p:cNvPr id="150" name="圖形 149">
            <a:extLst>
              <a:ext uri="{FF2B5EF4-FFF2-40B4-BE49-F238E27FC236}">
                <a16:creationId xmlns:a16="http://schemas.microsoft.com/office/drawing/2014/main" id="{0AAC0799-5626-4FDA-B99F-77972D6D55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28325" y="5391243"/>
            <a:ext cx="384120" cy="384120"/>
          </a:xfrm>
          <a:prstGeom prst="rect">
            <a:avLst/>
          </a:prstGeom>
        </p:spPr>
      </p:pic>
      <p:pic>
        <p:nvPicPr>
          <p:cNvPr id="151" name="圖形 150">
            <a:extLst>
              <a:ext uri="{FF2B5EF4-FFF2-40B4-BE49-F238E27FC236}">
                <a16:creationId xmlns:a16="http://schemas.microsoft.com/office/drawing/2014/main" id="{523526B4-B53F-45BB-BF03-B1E6D99168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28325" y="6127593"/>
            <a:ext cx="384120" cy="384120"/>
          </a:xfrm>
          <a:prstGeom prst="rect">
            <a:avLst/>
          </a:prstGeom>
        </p:spPr>
      </p:pic>
      <p:pic>
        <p:nvPicPr>
          <p:cNvPr id="152" name="圖形 151">
            <a:extLst>
              <a:ext uri="{FF2B5EF4-FFF2-40B4-BE49-F238E27FC236}">
                <a16:creationId xmlns:a16="http://schemas.microsoft.com/office/drawing/2014/main" id="{199C5D45-061F-4313-97E9-470DCBF0D4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67853" y="6127593"/>
            <a:ext cx="384120" cy="384120"/>
          </a:xfrm>
          <a:prstGeom prst="rect">
            <a:avLst/>
          </a:prstGeom>
        </p:spPr>
      </p:pic>
      <p:pic>
        <p:nvPicPr>
          <p:cNvPr id="153" name="圖形 152">
            <a:extLst>
              <a:ext uri="{FF2B5EF4-FFF2-40B4-BE49-F238E27FC236}">
                <a16:creationId xmlns:a16="http://schemas.microsoft.com/office/drawing/2014/main" id="{989C6F82-D8E0-4F2A-8DDB-95E43A6EDE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6541" y="5007123"/>
            <a:ext cx="384120" cy="384120"/>
          </a:xfrm>
          <a:prstGeom prst="rect">
            <a:avLst/>
          </a:prstGeom>
        </p:spPr>
      </p:pic>
      <p:pic>
        <p:nvPicPr>
          <p:cNvPr id="154" name="圖形 153">
            <a:extLst>
              <a:ext uri="{FF2B5EF4-FFF2-40B4-BE49-F238E27FC236}">
                <a16:creationId xmlns:a16="http://schemas.microsoft.com/office/drawing/2014/main" id="{64BD2A65-7FDA-4715-A22A-5C1DB739A7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6541" y="5391243"/>
            <a:ext cx="384120" cy="384120"/>
          </a:xfrm>
          <a:prstGeom prst="rect">
            <a:avLst/>
          </a:prstGeom>
        </p:spPr>
      </p:pic>
      <p:pic>
        <p:nvPicPr>
          <p:cNvPr id="155" name="圖形 154">
            <a:extLst>
              <a:ext uri="{FF2B5EF4-FFF2-40B4-BE49-F238E27FC236}">
                <a16:creationId xmlns:a16="http://schemas.microsoft.com/office/drawing/2014/main" id="{01649B61-6681-4B98-B38C-EF133B64A4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36541" y="6127593"/>
            <a:ext cx="384120" cy="384120"/>
          </a:xfrm>
          <a:prstGeom prst="rect">
            <a:avLst/>
          </a:prstGeom>
        </p:spPr>
      </p:pic>
      <p:pic>
        <p:nvPicPr>
          <p:cNvPr id="156" name="圖形 155">
            <a:extLst>
              <a:ext uri="{FF2B5EF4-FFF2-40B4-BE49-F238E27FC236}">
                <a16:creationId xmlns:a16="http://schemas.microsoft.com/office/drawing/2014/main" id="{22872C0C-1E20-46F5-BB19-FA86D0C2C8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5982" y="6127593"/>
            <a:ext cx="384120" cy="384120"/>
          </a:xfrm>
          <a:prstGeom prst="rect">
            <a:avLst/>
          </a:prstGeom>
        </p:spPr>
      </p:pic>
      <p:pic>
        <p:nvPicPr>
          <p:cNvPr id="157" name="圖形 156">
            <a:extLst>
              <a:ext uri="{FF2B5EF4-FFF2-40B4-BE49-F238E27FC236}">
                <a16:creationId xmlns:a16="http://schemas.microsoft.com/office/drawing/2014/main" id="{47F6959C-321A-4EC9-810D-B89DD8CAD7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6123" y="6127593"/>
            <a:ext cx="384120" cy="384120"/>
          </a:xfrm>
          <a:prstGeom prst="rect">
            <a:avLst/>
          </a:prstGeom>
        </p:spPr>
      </p:pic>
      <p:pic>
        <p:nvPicPr>
          <p:cNvPr id="158" name="圖形 157">
            <a:extLst>
              <a:ext uri="{FF2B5EF4-FFF2-40B4-BE49-F238E27FC236}">
                <a16:creationId xmlns:a16="http://schemas.microsoft.com/office/drawing/2014/main" id="{299B4851-6241-4866-B4E0-CE6A6A18A2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55982" y="5721010"/>
            <a:ext cx="384120" cy="384120"/>
          </a:xfrm>
          <a:prstGeom prst="rect">
            <a:avLst/>
          </a:prstGeom>
        </p:spPr>
      </p:pic>
      <p:pic>
        <p:nvPicPr>
          <p:cNvPr id="159" name="圖形 158">
            <a:extLst>
              <a:ext uri="{FF2B5EF4-FFF2-40B4-BE49-F238E27FC236}">
                <a16:creationId xmlns:a16="http://schemas.microsoft.com/office/drawing/2014/main" id="{36CBA514-7C88-4842-9E1C-DC5C7DAF26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6123" y="5721010"/>
            <a:ext cx="384120" cy="384120"/>
          </a:xfrm>
          <a:prstGeom prst="rect">
            <a:avLst/>
          </a:prstGeom>
        </p:spPr>
      </p:pic>
      <p:pic>
        <p:nvPicPr>
          <p:cNvPr id="21" name="圖形 20">
            <a:extLst>
              <a:ext uri="{FF2B5EF4-FFF2-40B4-BE49-F238E27FC236}">
                <a16:creationId xmlns:a16="http://schemas.microsoft.com/office/drawing/2014/main" id="{5106E15A-AB4E-4904-AA64-404D9098E5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56658" y="5139651"/>
            <a:ext cx="409765" cy="409765"/>
          </a:xfrm>
          <a:prstGeom prst="rect">
            <a:avLst/>
          </a:prstGeom>
        </p:spPr>
      </p:pic>
      <p:sp>
        <p:nvSpPr>
          <p:cNvPr id="160" name="文字方塊 159">
            <a:extLst>
              <a:ext uri="{FF2B5EF4-FFF2-40B4-BE49-F238E27FC236}">
                <a16:creationId xmlns:a16="http://schemas.microsoft.com/office/drawing/2014/main" id="{DC800402-62FD-4227-97A7-E090B7806928}"/>
              </a:ext>
            </a:extLst>
          </p:cNvPr>
          <p:cNvSpPr txBox="1"/>
          <p:nvPr/>
        </p:nvSpPr>
        <p:spPr>
          <a:xfrm>
            <a:off x="10763334" y="5179987"/>
            <a:ext cx="595035" cy="338554"/>
          </a:xfrm>
          <a:prstGeom prst="rect">
            <a:avLst/>
          </a:prstGeom>
          <a:noFill/>
        </p:spPr>
        <p:txBody>
          <a:bodyPr wrap="none" rtlCol="0">
            <a:spAutoFit/>
          </a:bodyPr>
          <a:lstStyle/>
          <a:p>
            <a:r>
              <a:rPr lang="zh-TW" altLang="en-US" sz="1600" b="1" dirty="0">
                <a:solidFill>
                  <a:srgbClr val="333F50"/>
                </a:solidFill>
                <a:latin typeface="微軟正黑體" panose="020B0604030504040204" pitchFamily="34" charset="-120"/>
                <a:ea typeface="微軟正黑體" panose="020B0604030504040204" pitchFamily="34" charset="-120"/>
              </a:rPr>
              <a:t>組長</a:t>
            </a:r>
          </a:p>
        </p:txBody>
      </p:sp>
      <p:pic>
        <p:nvPicPr>
          <p:cNvPr id="161" name="圖形 160">
            <a:extLst>
              <a:ext uri="{FF2B5EF4-FFF2-40B4-BE49-F238E27FC236}">
                <a16:creationId xmlns:a16="http://schemas.microsoft.com/office/drawing/2014/main" id="{5B7C4C2C-B6DC-4B88-9B29-81B6853D64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89446" y="1771782"/>
            <a:ext cx="284400" cy="284400"/>
          </a:xfrm>
          <a:prstGeom prst="rect">
            <a:avLst/>
          </a:prstGeom>
        </p:spPr>
      </p:pic>
      <p:sp>
        <p:nvSpPr>
          <p:cNvPr id="2" name="投影片編號版面配置區 1">
            <a:extLst>
              <a:ext uri="{FF2B5EF4-FFF2-40B4-BE49-F238E27FC236}">
                <a16:creationId xmlns:a16="http://schemas.microsoft.com/office/drawing/2014/main" id="{C8342B40-2C4A-445E-8EF0-7EFBCF72FA63}"/>
              </a:ext>
            </a:extLst>
          </p:cNvPr>
          <p:cNvSpPr>
            <a:spLocks noGrp="1"/>
          </p:cNvSpPr>
          <p:nvPr>
            <p:ph type="sldNum" sz="quarter" idx="12"/>
          </p:nvPr>
        </p:nvSpPr>
        <p:spPr/>
        <p:txBody>
          <a:bodyPr/>
          <a:lstStyle/>
          <a:p>
            <a:fld id="{707EBC05-AD4A-43C3-A6DF-1409246104C0}" type="slidenum">
              <a:rPr lang="zh-TW" altLang="en-US" smtClean="0"/>
              <a:pPr/>
              <a:t>83</a:t>
            </a:fld>
            <a:endParaRPr lang="zh-TW" altLang="en-US" dirty="0"/>
          </a:p>
        </p:txBody>
      </p:sp>
      <p:pic>
        <p:nvPicPr>
          <p:cNvPr id="136" name="圖形 135" descr="燈泡">
            <a:extLst>
              <a:ext uri="{FF2B5EF4-FFF2-40B4-BE49-F238E27FC236}">
                <a16:creationId xmlns:a16="http://schemas.microsoft.com/office/drawing/2014/main" id="{7A268FBA-66F8-466E-9FD1-7720A2D3C74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08887" y="4493966"/>
            <a:ext cx="692877" cy="692877"/>
          </a:xfrm>
          <a:prstGeom prst="rect">
            <a:avLst/>
          </a:prstGeom>
        </p:spPr>
      </p:pic>
      <p:sp>
        <p:nvSpPr>
          <p:cNvPr id="163" name="文字方塊 162">
            <a:extLst>
              <a:ext uri="{FF2B5EF4-FFF2-40B4-BE49-F238E27FC236}">
                <a16:creationId xmlns:a16="http://schemas.microsoft.com/office/drawing/2014/main" id="{B984FD9C-BC16-4A7A-AD5A-32BE15A07584}"/>
              </a:ext>
            </a:extLst>
          </p:cNvPr>
          <p:cNvSpPr txBox="1"/>
          <p:nvPr/>
        </p:nvSpPr>
        <p:spPr>
          <a:xfrm>
            <a:off x="10763334" y="4759168"/>
            <a:ext cx="800219" cy="338554"/>
          </a:xfrm>
          <a:prstGeom prst="rect">
            <a:avLst/>
          </a:prstGeom>
          <a:noFill/>
        </p:spPr>
        <p:txBody>
          <a:bodyPr wrap="none" rtlCol="0">
            <a:spAutoFit/>
          </a:bodyPr>
          <a:lstStyle/>
          <a:p>
            <a:r>
              <a:rPr lang="zh-TW" altLang="en-US" sz="1600" b="1" dirty="0">
                <a:solidFill>
                  <a:srgbClr val="333F50"/>
                </a:solidFill>
                <a:latin typeface="微軟正黑體" panose="020B0604030504040204" pitchFamily="34" charset="-120"/>
                <a:ea typeface="微軟正黑體" panose="020B0604030504040204" pitchFamily="34" charset="-120"/>
              </a:rPr>
              <a:t>提案人</a:t>
            </a:r>
          </a:p>
        </p:txBody>
      </p:sp>
      <p:pic>
        <p:nvPicPr>
          <p:cNvPr id="164" name="圖形 163" descr="燈泡">
            <a:extLst>
              <a:ext uri="{FF2B5EF4-FFF2-40B4-BE49-F238E27FC236}">
                <a16:creationId xmlns:a16="http://schemas.microsoft.com/office/drawing/2014/main" id="{B2836C2F-2E67-4F8D-9BC9-ED94FDED4D4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52205" y="1621212"/>
            <a:ext cx="491331" cy="491331"/>
          </a:xfrm>
          <a:prstGeom prst="rect">
            <a:avLst/>
          </a:prstGeom>
        </p:spPr>
      </p:pic>
    </p:spTree>
    <p:extLst>
      <p:ext uri="{BB962C8B-B14F-4D97-AF65-F5344CB8AC3E}">
        <p14:creationId xmlns:p14="http://schemas.microsoft.com/office/powerpoint/2010/main" val="42877879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a:extLst>
              <a:ext uri="{FF2B5EF4-FFF2-40B4-BE49-F238E27FC236}">
                <a16:creationId xmlns:a16="http://schemas.microsoft.com/office/drawing/2014/main" id="{4448AC90-983B-4304-841C-2CCA54818BE0}"/>
              </a:ext>
            </a:extLst>
          </p:cNvPr>
          <p:cNvSpPr>
            <a:spLocks noGrp="1"/>
          </p:cNvSpPr>
          <p:nvPr>
            <p:ph type="sldNum" sz="quarter" idx="12"/>
          </p:nvPr>
        </p:nvSpPr>
        <p:spPr/>
        <p:txBody>
          <a:bodyPr/>
          <a:lstStyle/>
          <a:p>
            <a:pPr rtl="0"/>
            <a:fld id="{4FAB73BC-B049-4115-A692-8D63A059BFB8}" type="slidenum">
              <a:rPr lang="en-US" altLang="zh-TW" noProof="0" smtClean="0"/>
              <a:pPr rtl="0"/>
              <a:t>84</a:t>
            </a:fld>
            <a:r>
              <a:rPr lang="zh-TW" altLang="en-US" noProof="0" dirty="0"/>
              <a:t> </a:t>
            </a:r>
            <a:r>
              <a:rPr lang="en-US" altLang="zh-TW" noProof="0" dirty="0"/>
              <a:t>/</a:t>
            </a:r>
            <a:r>
              <a:rPr lang="zh-TW" altLang="en-US" noProof="0" dirty="0"/>
              <a:t> </a:t>
            </a:r>
            <a:r>
              <a:rPr lang="en-US" altLang="zh-TW" noProof="0" dirty="0"/>
              <a:t>81</a:t>
            </a:r>
            <a:endParaRPr lang="zh-TW" altLang="en-US" noProof="0" dirty="0"/>
          </a:p>
        </p:txBody>
      </p:sp>
      <p:sp>
        <p:nvSpPr>
          <p:cNvPr id="3" name="內容版面配置區 2">
            <a:extLst>
              <a:ext uri="{FF2B5EF4-FFF2-40B4-BE49-F238E27FC236}">
                <a16:creationId xmlns:a16="http://schemas.microsoft.com/office/drawing/2014/main" id="{79AB86A5-C7F9-46B8-8A71-8AC5DB3E3B28}"/>
              </a:ext>
            </a:extLst>
          </p:cNvPr>
          <p:cNvSpPr>
            <a:spLocks noGrp="1"/>
          </p:cNvSpPr>
          <p:nvPr>
            <p:ph idx="4294967295"/>
          </p:nvPr>
        </p:nvSpPr>
        <p:spPr>
          <a:xfrm>
            <a:off x="495300" y="974725"/>
            <a:ext cx="10515600" cy="4351338"/>
          </a:xfrm>
        </p:spPr>
        <p:txBody>
          <a:bodyPr numCol="1" anchor="t" anchorCtr="0"/>
          <a:lstStyle/>
          <a:p>
            <a:pPr>
              <a:lnSpc>
                <a:spcPct val="100000"/>
              </a:lnSpc>
            </a:pPr>
            <a: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Kaggle</a:t>
            </a: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家庭零售購物資料</a:t>
            </a:r>
            <a:b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br>
            <a:r>
              <a:rPr lang="en-US" altLang="zh-TW" sz="1600" b="1" dirty="0">
                <a:solidFill>
                  <a:srgbClr val="FFC000"/>
                </a:solidFill>
                <a:hlinkClick r:id="rId2">
                  <a:extLst>
                    <a:ext uri="{A12FA001-AC4F-418D-AE19-62706E023703}">
                      <ahyp:hlinkClr xmlns:ahyp="http://schemas.microsoft.com/office/drawing/2018/hyperlinkcolor" val="tx"/>
                    </a:ext>
                  </a:extLst>
                </a:hlinkClick>
              </a:rPr>
              <a:t>https://www.kaggle.com/frtgnn/dunnhumby-the-complete-journey</a:t>
            </a:r>
            <a:r>
              <a:rPr lang="zh-TW" altLang="en-US" sz="1600" b="1" dirty="0">
                <a:solidFill>
                  <a:srgbClr val="FFC000"/>
                </a:solidFill>
              </a:rPr>
              <a:t> </a:t>
            </a:r>
            <a:endParaRPr lang="en-US" altLang="zh-TW" sz="1600" b="1" dirty="0">
              <a:solidFill>
                <a:srgbClr val="FFC000"/>
              </a:solidFill>
            </a:endParaRPr>
          </a:p>
          <a:p>
            <a:pPr>
              <a:lnSpc>
                <a:spcPct val="100000"/>
              </a:lnSpc>
            </a:pPr>
            <a: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YOLO</a:t>
            </a: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v4</a:t>
            </a: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&amp;</a:t>
            </a:r>
            <a:r>
              <a:rPr lang="zh-TW" altLang="en-US"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 </a:t>
            </a:r>
            <a: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v5</a:t>
            </a:r>
            <a:b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br>
            <a:r>
              <a:rPr lang="en-US" altLang="zh-TW" sz="1600" b="1" dirty="0">
                <a:solidFill>
                  <a:srgbClr val="FFC000"/>
                </a:solidFill>
                <a:hlinkClick r:id="rId3">
                  <a:extLst>
                    <a:ext uri="{A12FA001-AC4F-418D-AE19-62706E023703}">
                      <ahyp:hlinkClr xmlns:ahyp="http://schemas.microsoft.com/office/drawing/2018/hyperlinkcolor" val="tx"/>
                    </a:ext>
                  </a:extLst>
                </a:hlinkClick>
              </a:rPr>
              <a:t>https://zhuanlan.zhihu.com/p/161083602</a:t>
            </a:r>
            <a:r>
              <a:rPr lang="en-US" altLang="zh-TW" sz="1600" b="1" dirty="0">
                <a:solidFill>
                  <a:srgbClr val="FFC000"/>
                </a:solidFill>
              </a:rPr>
              <a:t> </a:t>
            </a:r>
          </a:p>
          <a:p>
            <a:pPr>
              <a:lnSpc>
                <a:spcPct val="100000"/>
              </a:lnSpc>
            </a:pPr>
            <a:r>
              <a:rPr lang="en-US" altLang="zh-TW" sz="2000" b="1" dirty="0" err="1">
                <a:solidFill>
                  <a:srgbClr val="333F50"/>
                </a:solidFill>
                <a:latin typeface="Helvetica" panose="020B0604020202020204" pitchFamily="34" charset="0"/>
                <a:ea typeface="微軟正黑體" panose="020B0604030504040204" pitchFamily="34" charset="-120"/>
                <a:cs typeface="Helvetica" panose="020B0604020202020204" pitchFamily="34" charset="0"/>
              </a:rPr>
              <a:t>tensorflow</a:t>
            </a:r>
            <a: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-triplet-loss</a:t>
            </a:r>
            <a:br>
              <a:rPr lang="en-US" altLang="zh-TW" sz="20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br>
            <a:r>
              <a:rPr lang="en-US" altLang="zh-TW" sz="1600" b="1" dirty="0">
                <a:solidFill>
                  <a:srgbClr val="FFC000"/>
                </a:solidFill>
                <a:hlinkClick r:id="rId4">
                  <a:extLst>
                    <a:ext uri="{A12FA001-AC4F-418D-AE19-62706E023703}">
                      <ahyp:hlinkClr xmlns:ahyp="http://schemas.microsoft.com/office/drawing/2018/hyperlinkcolor" val="tx"/>
                    </a:ext>
                  </a:extLst>
                </a:hlinkClick>
              </a:rPr>
              <a:t>https://github.com/omoindrot/tensorflow-triplet-loss</a:t>
            </a:r>
            <a:endParaRPr lang="en-US" altLang="zh-TW" sz="1600" b="1" dirty="0">
              <a:solidFill>
                <a:srgbClr val="FFC000"/>
              </a:solidFill>
            </a:endParaRPr>
          </a:p>
          <a:p>
            <a:pPr marL="502920" lvl="1" indent="0">
              <a:lnSpc>
                <a:spcPct val="100000"/>
              </a:lnSpc>
              <a:buNone/>
            </a:pPr>
            <a:endParaRPr lang="en-US" altLang="zh-TW" b="1" dirty="0"/>
          </a:p>
          <a:p>
            <a:pPr>
              <a:lnSpc>
                <a:spcPct val="100000"/>
              </a:lnSpc>
              <a:buFont typeface="Wingdings" panose="05000000000000000000" pitchFamily="2" charset="2"/>
              <a:buChar char="p"/>
            </a:pPr>
            <a:endParaRPr lang="en-US" altLang="zh-TW" b="1" dirty="0"/>
          </a:p>
          <a:p>
            <a:pPr>
              <a:lnSpc>
                <a:spcPct val="150000"/>
              </a:lnSpc>
              <a:buFont typeface="Wingdings" panose="05000000000000000000" pitchFamily="2" charset="2"/>
              <a:buChar char="p"/>
            </a:pPr>
            <a:endParaRPr lang="en-US" altLang="zh-TW" b="1" dirty="0"/>
          </a:p>
          <a:p>
            <a:pPr>
              <a:lnSpc>
                <a:spcPct val="150000"/>
              </a:lnSpc>
            </a:pPr>
            <a:endParaRPr lang="en-US" altLang="zh-TW" b="1" dirty="0"/>
          </a:p>
        </p:txBody>
      </p:sp>
      <p:sp>
        <p:nvSpPr>
          <p:cNvPr id="5" name="文字方塊 4">
            <a:extLst>
              <a:ext uri="{FF2B5EF4-FFF2-40B4-BE49-F238E27FC236}">
                <a16:creationId xmlns:a16="http://schemas.microsoft.com/office/drawing/2014/main" id="{AB13F17B-9A9B-4AA5-B1C5-965E55514692}"/>
              </a:ext>
            </a:extLst>
          </p:cNvPr>
          <p:cNvSpPr txBox="1"/>
          <p:nvPr/>
        </p:nvSpPr>
        <p:spPr>
          <a:xfrm>
            <a:off x="471317" y="324642"/>
            <a:ext cx="1718923" cy="523220"/>
          </a:xfrm>
          <a:prstGeom prst="rect">
            <a:avLst/>
          </a:prstGeom>
          <a:noFill/>
        </p:spPr>
        <p:txBody>
          <a:bodyPr wrap="square" rtlCol="0">
            <a:spAutoFit/>
          </a:bodyPr>
          <a:lstStyle/>
          <a:p>
            <a:r>
              <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參考文獻</a:t>
            </a:r>
          </a:p>
        </p:txBody>
      </p:sp>
      <p:grpSp>
        <p:nvGrpSpPr>
          <p:cNvPr id="6" name="群組 5">
            <a:extLst>
              <a:ext uri="{FF2B5EF4-FFF2-40B4-BE49-F238E27FC236}">
                <a16:creationId xmlns:a16="http://schemas.microsoft.com/office/drawing/2014/main" id="{82B46012-0948-4EF0-937D-4B51C25A42E7}"/>
              </a:ext>
            </a:extLst>
          </p:cNvPr>
          <p:cNvGrpSpPr/>
          <p:nvPr/>
        </p:nvGrpSpPr>
        <p:grpSpPr>
          <a:xfrm>
            <a:off x="6315613" y="261142"/>
            <a:ext cx="3847624" cy="586720"/>
            <a:chOff x="6315613" y="261142"/>
            <a:chExt cx="3847624" cy="586720"/>
          </a:xfrm>
        </p:grpSpPr>
        <p:sp>
          <p:nvSpPr>
            <p:cNvPr id="8" name="矩形: 圓角 7">
              <a:extLst>
                <a:ext uri="{FF2B5EF4-FFF2-40B4-BE49-F238E27FC236}">
                  <a16:creationId xmlns:a16="http://schemas.microsoft.com/office/drawing/2014/main" id="{734227FF-6305-4B02-B9FF-F976966A20F2}"/>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1C45FB3E-E1B4-4567-BA4A-98EFC6F69F93}"/>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進度條">
              <a:extLst>
                <a:ext uri="{FF2B5EF4-FFF2-40B4-BE49-F238E27FC236}">
                  <a16:creationId xmlns:a16="http://schemas.microsoft.com/office/drawing/2014/main" id="{BD3AC70B-F2FB-40C6-BBE1-E5E1DB498A50}"/>
                </a:ext>
              </a:extLst>
            </p:cNvPr>
            <p:cNvSpPr/>
            <p:nvPr/>
          </p:nvSpPr>
          <p:spPr>
            <a:xfrm>
              <a:off x="6624042" y="471562"/>
              <a:ext cx="2916000" cy="49450"/>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5946A63E-15EB-476E-BE1D-4B3D824654EC}"/>
                </a:ext>
              </a:extLst>
            </p:cNvPr>
            <p:cNvSpPr/>
            <p:nvPr/>
          </p:nvSpPr>
          <p:spPr>
            <a:xfrm>
              <a:off x="9402967"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a:extLst>
                <a:ext uri="{FF2B5EF4-FFF2-40B4-BE49-F238E27FC236}">
                  <a16:creationId xmlns:a16="http://schemas.microsoft.com/office/drawing/2014/main" id="{FC23D7B6-F257-4662-81A0-DED6B995F779}"/>
                </a:ext>
              </a:extLst>
            </p:cNvPr>
            <p:cNvSpPr/>
            <p:nvPr/>
          </p:nvSpPr>
          <p:spPr>
            <a:xfrm>
              <a:off x="686545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標題 5">
              <a:extLst>
                <a:ext uri="{FF2B5EF4-FFF2-40B4-BE49-F238E27FC236}">
                  <a16:creationId xmlns:a16="http://schemas.microsoft.com/office/drawing/2014/main" id="{5E45C77D-D371-488E-BBE2-9DFF40748F82}"/>
                </a:ext>
              </a:extLst>
            </p:cNvPr>
            <p:cNvSpPr txBox="1">
              <a:spLocks/>
            </p:cNvSpPr>
            <p:nvPr/>
          </p:nvSpPr>
          <p:spPr>
            <a:xfrm>
              <a:off x="8944037"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16" name="橢圓 15">
              <a:extLst>
                <a:ext uri="{FF2B5EF4-FFF2-40B4-BE49-F238E27FC236}">
                  <a16:creationId xmlns:a16="http://schemas.microsoft.com/office/drawing/2014/main" id="{FA7816DE-5333-457B-9713-1806BF7B76B9}"/>
                </a:ext>
              </a:extLst>
            </p:cNvPr>
            <p:cNvSpPr/>
            <p:nvPr/>
          </p:nvSpPr>
          <p:spPr>
            <a:xfrm>
              <a:off x="6530254"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橢圓 16">
              <a:extLst>
                <a:ext uri="{FF2B5EF4-FFF2-40B4-BE49-F238E27FC236}">
                  <a16:creationId xmlns:a16="http://schemas.microsoft.com/office/drawing/2014/main" id="{CBDF0369-D064-4E92-92C1-70CAA78B4048}"/>
                </a:ext>
              </a:extLst>
            </p:cNvPr>
            <p:cNvSpPr/>
            <p:nvPr/>
          </p:nvSpPr>
          <p:spPr>
            <a:xfrm>
              <a:off x="7177523"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070F581E-0E45-4991-9894-367C86A9C83D}"/>
                </a:ext>
              </a:extLst>
            </p:cNvPr>
            <p:cNvSpPr/>
            <p:nvPr/>
          </p:nvSpPr>
          <p:spPr>
            <a:xfrm>
              <a:off x="7473169"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C2BDBAA9-041D-4359-B49F-04D058C72B36}"/>
                </a:ext>
              </a:extLst>
            </p:cNvPr>
            <p:cNvSpPr/>
            <p:nvPr/>
          </p:nvSpPr>
          <p:spPr>
            <a:xfrm>
              <a:off x="7756976"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8B8B4B5C-47F8-42F6-88B3-367EB6547AD0}"/>
                </a:ext>
              </a:extLst>
            </p:cNvPr>
            <p:cNvSpPr/>
            <p:nvPr/>
          </p:nvSpPr>
          <p:spPr>
            <a:xfrm>
              <a:off x="8033420"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F9EC7A8F-710B-4A41-A5FD-9C32957431C9}"/>
                </a:ext>
              </a:extLst>
            </p:cNvPr>
            <p:cNvSpPr/>
            <p:nvPr/>
          </p:nvSpPr>
          <p:spPr>
            <a:xfrm>
              <a:off x="8354482"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ECF778C1-F446-4631-9639-8A09ECE21493}"/>
                </a:ext>
              </a:extLst>
            </p:cNvPr>
            <p:cNvSpPr/>
            <p:nvPr/>
          </p:nvSpPr>
          <p:spPr>
            <a:xfrm>
              <a:off x="8663077"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089EAFAD-8E04-4E70-94EC-910C0DF0A94A}"/>
                </a:ext>
              </a:extLst>
            </p:cNvPr>
            <p:cNvSpPr/>
            <p:nvPr/>
          </p:nvSpPr>
          <p:spPr>
            <a:xfrm>
              <a:off x="9033237" y="426975"/>
              <a:ext cx="148786" cy="148786"/>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橢圓 23">
            <a:extLst>
              <a:ext uri="{FF2B5EF4-FFF2-40B4-BE49-F238E27FC236}">
                <a16:creationId xmlns:a16="http://schemas.microsoft.com/office/drawing/2014/main" id="{14C1700F-A99F-4348-A8D0-0E4B9A5932C2}"/>
              </a:ext>
            </a:extLst>
          </p:cNvPr>
          <p:cNvSpPr/>
          <p:nvPr/>
        </p:nvSpPr>
        <p:spPr>
          <a:xfrm>
            <a:off x="9470858" y="405709"/>
            <a:ext cx="160857" cy="16085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736129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圖: 打孔紙帶 8">
            <a:extLst>
              <a:ext uri="{FF2B5EF4-FFF2-40B4-BE49-F238E27FC236}">
                <a16:creationId xmlns:a16="http://schemas.microsoft.com/office/drawing/2014/main" id="{DB8202FD-6BF9-4B35-B7B4-5073209948FE}"/>
              </a:ext>
            </a:extLst>
          </p:cNvPr>
          <p:cNvSpPr/>
          <p:nvPr/>
        </p:nvSpPr>
        <p:spPr>
          <a:xfrm rot="20681226">
            <a:off x="8072104" y="5699975"/>
            <a:ext cx="5609587" cy="311372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147 h 10147"/>
              <a:gd name="connsiteX1" fmla="*/ 2500 w 10000"/>
              <a:gd name="connsiteY1" fmla="*/ 2147 h 10147"/>
              <a:gd name="connsiteX2" fmla="*/ 5000 w 10000"/>
              <a:gd name="connsiteY2" fmla="*/ 1147 h 10147"/>
              <a:gd name="connsiteX3" fmla="*/ 7500 w 10000"/>
              <a:gd name="connsiteY3" fmla="*/ 147 h 10147"/>
              <a:gd name="connsiteX4" fmla="*/ 10000 w 10000"/>
              <a:gd name="connsiteY4" fmla="*/ 1147 h 10147"/>
              <a:gd name="connsiteX5" fmla="*/ 10000 w 10000"/>
              <a:gd name="connsiteY5" fmla="*/ 9147 h 10147"/>
              <a:gd name="connsiteX6" fmla="*/ 7500 w 10000"/>
              <a:gd name="connsiteY6" fmla="*/ 8147 h 10147"/>
              <a:gd name="connsiteX7" fmla="*/ 5000 w 10000"/>
              <a:gd name="connsiteY7" fmla="*/ 9147 h 10147"/>
              <a:gd name="connsiteX8" fmla="*/ 2500 w 10000"/>
              <a:gd name="connsiteY8" fmla="*/ 10147 h 10147"/>
              <a:gd name="connsiteX9" fmla="*/ 0 w 10000"/>
              <a:gd name="connsiteY9" fmla="*/ 9147 h 10147"/>
              <a:gd name="connsiteX10" fmla="*/ 0 w 10000"/>
              <a:gd name="connsiteY10" fmla="*/ 1147 h 10147"/>
              <a:gd name="connsiteX0" fmla="*/ 0 w 10000"/>
              <a:gd name="connsiteY0" fmla="*/ 1101 h 10101"/>
              <a:gd name="connsiteX1" fmla="*/ 2500 w 10000"/>
              <a:gd name="connsiteY1" fmla="*/ 2101 h 10101"/>
              <a:gd name="connsiteX2" fmla="*/ 5000 w 10000"/>
              <a:gd name="connsiteY2" fmla="*/ 1101 h 10101"/>
              <a:gd name="connsiteX3" fmla="*/ 7500 w 10000"/>
              <a:gd name="connsiteY3" fmla="*/ 101 h 10101"/>
              <a:gd name="connsiteX4" fmla="*/ 10000 w 10000"/>
              <a:gd name="connsiteY4" fmla="*/ 1101 h 10101"/>
              <a:gd name="connsiteX5" fmla="*/ 10000 w 10000"/>
              <a:gd name="connsiteY5" fmla="*/ 9101 h 10101"/>
              <a:gd name="connsiteX6" fmla="*/ 7500 w 10000"/>
              <a:gd name="connsiteY6" fmla="*/ 8101 h 10101"/>
              <a:gd name="connsiteX7" fmla="*/ 5000 w 10000"/>
              <a:gd name="connsiteY7" fmla="*/ 9101 h 10101"/>
              <a:gd name="connsiteX8" fmla="*/ 2500 w 10000"/>
              <a:gd name="connsiteY8" fmla="*/ 10101 h 10101"/>
              <a:gd name="connsiteX9" fmla="*/ 0 w 10000"/>
              <a:gd name="connsiteY9" fmla="*/ 9101 h 10101"/>
              <a:gd name="connsiteX10" fmla="*/ 0 w 10000"/>
              <a:gd name="connsiteY10" fmla="*/ 1101 h 10101"/>
              <a:gd name="connsiteX0" fmla="*/ 0 w 10000"/>
              <a:gd name="connsiteY0" fmla="*/ 1008 h 10008"/>
              <a:gd name="connsiteX1" fmla="*/ 2500 w 10000"/>
              <a:gd name="connsiteY1" fmla="*/ 2008 h 10008"/>
              <a:gd name="connsiteX2" fmla="*/ 4816 w 10000"/>
              <a:gd name="connsiteY2" fmla="*/ 708 h 10008"/>
              <a:gd name="connsiteX3" fmla="*/ 7500 w 10000"/>
              <a:gd name="connsiteY3" fmla="*/ 8 h 10008"/>
              <a:gd name="connsiteX4" fmla="*/ 10000 w 10000"/>
              <a:gd name="connsiteY4" fmla="*/ 1008 h 10008"/>
              <a:gd name="connsiteX5" fmla="*/ 10000 w 10000"/>
              <a:gd name="connsiteY5" fmla="*/ 9008 h 10008"/>
              <a:gd name="connsiteX6" fmla="*/ 7500 w 10000"/>
              <a:gd name="connsiteY6" fmla="*/ 8008 h 10008"/>
              <a:gd name="connsiteX7" fmla="*/ 5000 w 10000"/>
              <a:gd name="connsiteY7" fmla="*/ 9008 h 10008"/>
              <a:gd name="connsiteX8" fmla="*/ 2500 w 10000"/>
              <a:gd name="connsiteY8" fmla="*/ 10008 h 10008"/>
              <a:gd name="connsiteX9" fmla="*/ 0 w 10000"/>
              <a:gd name="connsiteY9" fmla="*/ 9008 h 10008"/>
              <a:gd name="connsiteX10" fmla="*/ 0 w 10000"/>
              <a:gd name="connsiteY10" fmla="*/ 1008 h 1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8">
                <a:moveTo>
                  <a:pt x="0" y="1008"/>
                </a:moveTo>
                <a:cubicBezTo>
                  <a:pt x="0" y="1560"/>
                  <a:pt x="1697" y="2058"/>
                  <a:pt x="2500" y="2008"/>
                </a:cubicBezTo>
                <a:cubicBezTo>
                  <a:pt x="3303" y="1958"/>
                  <a:pt x="4816" y="1260"/>
                  <a:pt x="4816" y="708"/>
                </a:cubicBezTo>
                <a:cubicBezTo>
                  <a:pt x="4816" y="156"/>
                  <a:pt x="6636" y="-42"/>
                  <a:pt x="7500" y="8"/>
                </a:cubicBezTo>
                <a:cubicBezTo>
                  <a:pt x="8364" y="58"/>
                  <a:pt x="10000" y="456"/>
                  <a:pt x="10000" y="1008"/>
                </a:cubicBezTo>
                <a:lnTo>
                  <a:pt x="10000" y="9008"/>
                </a:lnTo>
                <a:cubicBezTo>
                  <a:pt x="10000" y="8456"/>
                  <a:pt x="8881" y="8008"/>
                  <a:pt x="7500" y="8008"/>
                </a:cubicBezTo>
                <a:cubicBezTo>
                  <a:pt x="6119" y="8008"/>
                  <a:pt x="5000" y="8456"/>
                  <a:pt x="5000" y="9008"/>
                </a:cubicBezTo>
                <a:cubicBezTo>
                  <a:pt x="5000" y="9560"/>
                  <a:pt x="3881" y="10008"/>
                  <a:pt x="2500" y="10008"/>
                </a:cubicBezTo>
                <a:cubicBezTo>
                  <a:pt x="1119" y="10008"/>
                  <a:pt x="0" y="9560"/>
                  <a:pt x="0" y="9008"/>
                </a:cubicBezTo>
                <a:lnTo>
                  <a:pt x="0" y="1008"/>
                </a:lnTo>
                <a:close/>
              </a:path>
            </a:pathLst>
          </a:custGeom>
          <a:gradFill flip="none" rotWithShape="1">
            <a:gsLst>
              <a:gs pos="88284">
                <a:srgbClr val="25B0DB">
                  <a:alpha val="57647"/>
                </a:srgbClr>
              </a:gs>
              <a:gs pos="0">
                <a:srgbClr val="002060"/>
              </a:gs>
              <a:gs pos="70264">
                <a:srgbClr val="34A3D6"/>
              </a:gs>
              <a:gs pos="54963">
                <a:srgbClr val="1C8CCC"/>
              </a:gs>
              <a:gs pos="37000">
                <a:srgbClr val="0070C0"/>
              </a:gs>
              <a:gs pos="100000">
                <a:srgbClr val="63D0EA"/>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2BE7FA5E-FE38-4A7B-A448-A66F9082FA32}"/>
              </a:ext>
            </a:extLst>
          </p:cNvPr>
          <p:cNvSpPr/>
          <p:nvPr/>
        </p:nvSpPr>
        <p:spPr>
          <a:xfrm>
            <a:off x="-407406" y="33841"/>
            <a:ext cx="323552" cy="323552"/>
          </a:xfrm>
          <a:prstGeom prst="rect">
            <a:avLst/>
          </a:prstGeom>
          <a:solidFill>
            <a:srgbClr val="63D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3ED8376-B73C-4BFC-8AA1-8EC838EE450D}"/>
              </a:ext>
            </a:extLst>
          </p:cNvPr>
          <p:cNvSpPr/>
          <p:nvPr/>
        </p:nvSpPr>
        <p:spPr>
          <a:xfrm>
            <a:off x="-843481" y="33841"/>
            <a:ext cx="323552" cy="323552"/>
          </a:xfrm>
          <a:prstGeom prst="rect">
            <a:avLst/>
          </a:prstGeom>
          <a:solidFill>
            <a:srgbClr val="F9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CB39876-6D04-4912-93DB-EFDD0EE67C41}"/>
              </a:ext>
            </a:extLst>
          </p:cNvPr>
          <p:cNvSpPr/>
          <p:nvPr/>
        </p:nvSpPr>
        <p:spPr>
          <a:xfrm>
            <a:off x="-407406" y="452235"/>
            <a:ext cx="323552" cy="3235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CA18313B-D0FE-4EAE-8066-FE2258779D0A}"/>
              </a:ext>
            </a:extLst>
          </p:cNvPr>
          <p:cNvSpPr/>
          <p:nvPr/>
        </p:nvSpPr>
        <p:spPr>
          <a:xfrm>
            <a:off x="-409779" y="908339"/>
            <a:ext cx="323552" cy="323552"/>
          </a:xfrm>
          <a:prstGeom prst="rect">
            <a:avLst/>
          </a:prstGeom>
          <a:gradFill flip="none" rotWithShape="1">
            <a:gsLst>
              <a:gs pos="88284">
                <a:srgbClr val="25B0DB">
                  <a:alpha val="57647"/>
                </a:srgbClr>
              </a:gs>
              <a:gs pos="0">
                <a:srgbClr val="002060"/>
              </a:gs>
              <a:gs pos="70264">
                <a:srgbClr val="34A3D6"/>
              </a:gs>
              <a:gs pos="54963">
                <a:srgbClr val="1C8CCC"/>
              </a:gs>
              <a:gs pos="37000">
                <a:srgbClr val="0070C0"/>
              </a:gs>
              <a:gs pos="100000">
                <a:srgbClr val="63D0EA"/>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流程圖: 打孔紙帶 8">
            <a:extLst>
              <a:ext uri="{FF2B5EF4-FFF2-40B4-BE49-F238E27FC236}">
                <a16:creationId xmlns:a16="http://schemas.microsoft.com/office/drawing/2014/main" id="{BC9CB5C5-CBD7-45B2-B6F1-12EFAC736B9C}"/>
              </a:ext>
            </a:extLst>
          </p:cNvPr>
          <p:cNvSpPr/>
          <p:nvPr/>
        </p:nvSpPr>
        <p:spPr>
          <a:xfrm rot="3210786">
            <a:off x="-1775315" y="-1847647"/>
            <a:ext cx="5775105" cy="6206620"/>
          </a:xfrm>
          <a:custGeom>
            <a:avLst/>
            <a:gdLst>
              <a:gd name="connsiteX0" fmla="*/ 0 w 5956443"/>
              <a:gd name="connsiteY0" fmla="*/ 0 h 3641188"/>
              <a:gd name="connsiteX1" fmla="*/ 2978222 w 5956443"/>
              <a:gd name="connsiteY1" fmla="*/ 0 h 3641188"/>
              <a:gd name="connsiteX2" fmla="*/ 5956444 w 5956443"/>
              <a:gd name="connsiteY2" fmla="*/ 1820594 h 3641188"/>
              <a:gd name="connsiteX3" fmla="*/ 2978222 w 5956443"/>
              <a:gd name="connsiteY3" fmla="*/ 3641188 h 3641188"/>
              <a:gd name="connsiteX4" fmla="*/ 0 w 5956443"/>
              <a:gd name="connsiteY4" fmla="*/ 3641188 h 3641188"/>
              <a:gd name="connsiteX5" fmla="*/ 0 w 5956443"/>
              <a:gd name="connsiteY5" fmla="*/ 0 h 3641188"/>
              <a:gd name="connsiteX0" fmla="*/ 0 w 5956446"/>
              <a:gd name="connsiteY0" fmla="*/ 0 h 3641188"/>
              <a:gd name="connsiteX1" fmla="*/ 2978222 w 5956446"/>
              <a:gd name="connsiteY1" fmla="*/ 0 h 3641188"/>
              <a:gd name="connsiteX2" fmla="*/ 5956444 w 5956446"/>
              <a:gd name="connsiteY2" fmla="*/ 1820594 h 3641188"/>
              <a:gd name="connsiteX3" fmla="*/ 2966019 w 5956446"/>
              <a:gd name="connsiteY3" fmla="*/ 3271347 h 3641188"/>
              <a:gd name="connsiteX4" fmla="*/ 0 w 5956446"/>
              <a:gd name="connsiteY4" fmla="*/ 3641188 h 3641188"/>
              <a:gd name="connsiteX5" fmla="*/ 0 w 5956446"/>
              <a:gd name="connsiteY5" fmla="*/ 0 h 3641188"/>
              <a:gd name="connsiteX0" fmla="*/ 0 w 6006384"/>
              <a:gd name="connsiteY0" fmla="*/ 0 h 3641188"/>
              <a:gd name="connsiteX1" fmla="*/ 2978222 w 6006384"/>
              <a:gd name="connsiteY1" fmla="*/ 0 h 3641188"/>
              <a:gd name="connsiteX2" fmla="*/ 5956444 w 6006384"/>
              <a:gd name="connsiteY2" fmla="*/ 1820594 h 3641188"/>
              <a:gd name="connsiteX3" fmla="*/ 4710726 w 6006384"/>
              <a:gd name="connsiteY3" fmla="*/ 3509656 h 3641188"/>
              <a:gd name="connsiteX4" fmla="*/ 2966019 w 6006384"/>
              <a:gd name="connsiteY4" fmla="*/ 3271347 h 3641188"/>
              <a:gd name="connsiteX5" fmla="*/ 0 w 6006384"/>
              <a:gd name="connsiteY5" fmla="*/ 3641188 h 3641188"/>
              <a:gd name="connsiteX6" fmla="*/ 0 w 6006384"/>
              <a:gd name="connsiteY6" fmla="*/ 0 h 3641188"/>
              <a:gd name="connsiteX0" fmla="*/ 0 w 5458095"/>
              <a:gd name="connsiteY0" fmla="*/ 0 h 3641188"/>
              <a:gd name="connsiteX1" fmla="*/ 2978222 w 5458095"/>
              <a:gd name="connsiteY1" fmla="*/ 0 h 3641188"/>
              <a:gd name="connsiteX2" fmla="*/ 5367015 w 5458095"/>
              <a:gd name="connsiteY2" fmla="*/ 1098984 h 3641188"/>
              <a:gd name="connsiteX3" fmla="*/ 4710726 w 5458095"/>
              <a:gd name="connsiteY3" fmla="*/ 3509656 h 3641188"/>
              <a:gd name="connsiteX4" fmla="*/ 2966019 w 5458095"/>
              <a:gd name="connsiteY4" fmla="*/ 3271347 h 3641188"/>
              <a:gd name="connsiteX5" fmla="*/ 0 w 5458095"/>
              <a:gd name="connsiteY5" fmla="*/ 3641188 h 3641188"/>
              <a:gd name="connsiteX6" fmla="*/ 0 w 5458095"/>
              <a:gd name="connsiteY6" fmla="*/ 0 h 3641188"/>
              <a:gd name="connsiteX0" fmla="*/ 0 w 5429631"/>
              <a:gd name="connsiteY0" fmla="*/ 0 h 3641188"/>
              <a:gd name="connsiteX1" fmla="*/ 3413511 w 5429631"/>
              <a:gd name="connsiteY1" fmla="*/ 728405 h 3641188"/>
              <a:gd name="connsiteX2" fmla="*/ 5367015 w 5429631"/>
              <a:gd name="connsiteY2" fmla="*/ 1098984 h 3641188"/>
              <a:gd name="connsiteX3" fmla="*/ 4710726 w 5429631"/>
              <a:gd name="connsiteY3" fmla="*/ 3509656 h 3641188"/>
              <a:gd name="connsiteX4" fmla="*/ 2966019 w 5429631"/>
              <a:gd name="connsiteY4" fmla="*/ 3271347 h 3641188"/>
              <a:gd name="connsiteX5" fmla="*/ 0 w 5429631"/>
              <a:gd name="connsiteY5" fmla="*/ 3641188 h 3641188"/>
              <a:gd name="connsiteX6" fmla="*/ 0 w 5429631"/>
              <a:gd name="connsiteY6" fmla="*/ 0 h 3641188"/>
              <a:gd name="connsiteX0" fmla="*/ 0 w 5429631"/>
              <a:gd name="connsiteY0" fmla="*/ 0 h 3641188"/>
              <a:gd name="connsiteX1" fmla="*/ 3413511 w 5429631"/>
              <a:gd name="connsiteY1" fmla="*/ 728405 h 3641188"/>
              <a:gd name="connsiteX2" fmla="*/ 5367015 w 5429631"/>
              <a:gd name="connsiteY2" fmla="*/ 1098984 h 3641188"/>
              <a:gd name="connsiteX3" fmla="*/ 4710726 w 5429631"/>
              <a:gd name="connsiteY3" fmla="*/ 3509656 h 3641188"/>
              <a:gd name="connsiteX4" fmla="*/ 2966019 w 5429631"/>
              <a:gd name="connsiteY4" fmla="*/ 3271347 h 3641188"/>
              <a:gd name="connsiteX5" fmla="*/ 0 w 5429631"/>
              <a:gd name="connsiteY5" fmla="*/ 3641188 h 3641188"/>
              <a:gd name="connsiteX6" fmla="*/ 0 w 5429631"/>
              <a:gd name="connsiteY6" fmla="*/ 0 h 3641188"/>
              <a:gd name="connsiteX0" fmla="*/ 0 w 5429631"/>
              <a:gd name="connsiteY0" fmla="*/ 0 h 3641188"/>
              <a:gd name="connsiteX1" fmla="*/ 3413511 w 5429631"/>
              <a:gd name="connsiteY1" fmla="*/ 728405 h 3641188"/>
              <a:gd name="connsiteX2" fmla="*/ 5367015 w 5429631"/>
              <a:gd name="connsiteY2" fmla="*/ 1098984 h 3641188"/>
              <a:gd name="connsiteX3" fmla="*/ 4710726 w 5429631"/>
              <a:gd name="connsiteY3" fmla="*/ 3509656 h 3641188"/>
              <a:gd name="connsiteX4" fmla="*/ 2966019 w 5429631"/>
              <a:gd name="connsiteY4" fmla="*/ 3271347 h 3641188"/>
              <a:gd name="connsiteX5" fmla="*/ 0 w 5429631"/>
              <a:gd name="connsiteY5" fmla="*/ 3641188 h 3641188"/>
              <a:gd name="connsiteX6" fmla="*/ 0 w 5429631"/>
              <a:gd name="connsiteY6" fmla="*/ 0 h 3641188"/>
              <a:gd name="connsiteX0" fmla="*/ 0 w 5429631"/>
              <a:gd name="connsiteY0" fmla="*/ 0 h 3641188"/>
              <a:gd name="connsiteX1" fmla="*/ 3413511 w 5429631"/>
              <a:gd name="connsiteY1" fmla="*/ 728405 h 3641188"/>
              <a:gd name="connsiteX2" fmla="*/ 5367015 w 5429631"/>
              <a:gd name="connsiteY2" fmla="*/ 1098984 h 3641188"/>
              <a:gd name="connsiteX3" fmla="*/ 4710726 w 5429631"/>
              <a:gd name="connsiteY3" fmla="*/ 3509656 h 3641188"/>
              <a:gd name="connsiteX4" fmla="*/ 2966019 w 5429631"/>
              <a:gd name="connsiteY4" fmla="*/ 3271347 h 3641188"/>
              <a:gd name="connsiteX5" fmla="*/ 0 w 5429631"/>
              <a:gd name="connsiteY5" fmla="*/ 3641188 h 3641188"/>
              <a:gd name="connsiteX6" fmla="*/ 0 w 5429631"/>
              <a:gd name="connsiteY6" fmla="*/ 0 h 3641188"/>
              <a:gd name="connsiteX0" fmla="*/ 0 w 5432456"/>
              <a:gd name="connsiteY0" fmla="*/ 0 h 3641188"/>
              <a:gd name="connsiteX1" fmla="*/ 3369370 w 5432456"/>
              <a:gd name="connsiteY1" fmla="*/ 409173 h 3641188"/>
              <a:gd name="connsiteX2" fmla="*/ 5367015 w 5432456"/>
              <a:gd name="connsiteY2" fmla="*/ 1098984 h 3641188"/>
              <a:gd name="connsiteX3" fmla="*/ 4710726 w 5432456"/>
              <a:gd name="connsiteY3" fmla="*/ 3509656 h 3641188"/>
              <a:gd name="connsiteX4" fmla="*/ 2966019 w 5432456"/>
              <a:gd name="connsiteY4" fmla="*/ 3271347 h 3641188"/>
              <a:gd name="connsiteX5" fmla="*/ 0 w 5432456"/>
              <a:gd name="connsiteY5" fmla="*/ 3641188 h 3641188"/>
              <a:gd name="connsiteX6" fmla="*/ 0 w 5432456"/>
              <a:gd name="connsiteY6" fmla="*/ 0 h 3641188"/>
              <a:gd name="connsiteX0" fmla="*/ 0 w 5499894"/>
              <a:gd name="connsiteY0" fmla="*/ 0 h 3641188"/>
              <a:gd name="connsiteX1" fmla="*/ 3369370 w 5499894"/>
              <a:gd name="connsiteY1" fmla="*/ 409173 h 3641188"/>
              <a:gd name="connsiteX2" fmla="*/ 5367015 w 5499894"/>
              <a:gd name="connsiteY2" fmla="*/ 1098984 h 3641188"/>
              <a:gd name="connsiteX3" fmla="*/ 4710726 w 5499894"/>
              <a:gd name="connsiteY3" fmla="*/ 3509656 h 3641188"/>
              <a:gd name="connsiteX4" fmla="*/ 2966019 w 5499894"/>
              <a:gd name="connsiteY4" fmla="*/ 3271347 h 3641188"/>
              <a:gd name="connsiteX5" fmla="*/ 0 w 5499894"/>
              <a:gd name="connsiteY5" fmla="*/ 3641188 h 3641188"/>
              <a:gd name="connsiteX6" fmla="*/ 0 w 5499894"/>
              <a:gd name="connsiteY6" fmla="*/ 0 h 3641188"/>
              <a:gd name="connsiteX0" fmla="*/ 0 w 5499894"/>
              <a:gd name="connsiteY0" fmla="*/ 0 h 3641188"/>
              <a:gd name="connsiteX1" fmla="*/ 3369370 w 5499894"/>
              <a:gd name="connsiteY1" fmla="*/ 409173 h 3641188"/>
              <a:gd name="connsiteX2" fmla="*/ 5367015 w 5499894"/>
              <a:gd name="connsiteY2" fmla="*/ 1098984 h 3641188"/>
              <a:gd name="connsiteX3" fmla="*/ 4710726 w 5499894"/>
              <a:gd name="connsiteY3" fmla="*/ 3509656 h 3641188"/>
              <a:gd name="connsiteX4" fmla="*/ 2966019 w 5499894"/>
              <a:gd name="connsiteY4" fmla="*/ 3271347 h 3641188"/>
              <a:gd name="connsiteX5" fmla="*/ 0 w 5499894"/>
              <a:gd name="connsiteY5" fmla="*/ 3641188 h 3641188"/>
              <a:gd name="connsiteX6" fmla="*/ 0 w 5499894"/>
              <a:gd name="connsiteY6" fmla="*/ 0 h 3641188"/>
              <a:gd name="connsiteX0" fmla="*/ 0 w 5499894"/>
              <a:gd name="connsiteY0" fmla="*/ 0 h 3641188"/>
              <a:gd name="connsiteX1" fmla="*/ 3369370 w 5499894"/>
              <a:gd name="connsiteY1" fmla="*/ 409173 h 3641188"/>
              <a:gd name="connsiteX2" fmla="*/ 5367015 w 5499894"/>
              <a:gd name="connsiteY2" fmla="*/ 1098984 h 3641188"/>
              <a:gd name="connsiteX3" fmla="*/ 4710726 w 5499894"/>
              <a:gd name="connsiteY3" fmla="*/ 3509656 h 3641188"/>
              <a:gd name="connsiteX4" fmla="*/ 2966019 w 5499894"/>
              <a:gd name="connsiteY4" fmla="*/ 3271347 h 3641188"/>
              <a:gd name="connsiteX5" fmla="*/ 0 w 5499894"/>
              <a:gd name="connsiteY5" fmla="*/ 3641188 h 3641188"/>
              <a:gd name="connsiteX6" fmla="*/ 0 w 5499894"/>
              <a:gd name="connsiteY6" fmla="*/ 0 h 3641188"/>
              <a:gd name="connsiteX0" fmla="*/ 0 w 5499894"/>
              <a:gd name="connsiteY0" fmla="*/ 0 h 3641188"/>
              <a:gd name="connsiteX1" fmla="*/ 3369370 w 5499894"/>
              <a:gd name="connsiteY1" fmla="*/ 409173 h 3641188"/>
              <a:gd name="connsiteX2" fmla="*/ 5367015 w 5499894"/>
              <a:gd name="connsiteY2" fmla="*/ 1098984 h 3641188"/>
              <a:gd name="connsiteX3" fmla="*/ 4710726 w 5499894"/>
              <a:gd name="connsiteY3" fmla="*/ 3509656 h 3641188"/>
              <a:gd name="connsiteX4" fmla="*/ 2966019 w 5499894"/>
              <a:gd name="connsiteY4" fmla="*/ 3271347 h 3641188"/>
              <a:gd name="connsiteX5" fmla="*/ 0 w 5499894"/>
              <a:gd name="connsiteY5" fmla="*/ 3641188 h 3641188"/>
              <a:gd name="connsiteX6" fmla="*/ 0 w 5499894"/>
              <a:gd name="connsiteY6" fmla="*/ 0 h 3641188"/>
              <a:gd name="connsiteX0" fmla="*/ 0 w 5499894"/>
              <a:gd name="connsiteY0" fmla="*/ 110206 h 3751394"/>
              <a:gd name="connsiteX1" fmla="*/ 3369370 w 5499894"/>
              <a:gd name="connsiteY1" fmla="*/ 519379 h 3751394"/>
              <a:gd name="connsiteX2" fmla="*/ 5367015 w 5499894"/>
              <a:gd name="connsiteY2" fmla="*/ 1209190 h 3751394"/>
              <a:gd name="connsiteX3" fmla="*/ 4710726 w 5499894"/>
              <a:gd name="connsiteY3" fmla="*/ 3619862 h 3751394"/>
              <a:gd name="connsiteX4" fmla="*/ 2966019 w 5499894"/>
              <a:gd name="connsiteY4" fmla="*/ 3381553 h 3751394"/>
              <a:gd name="connsiteX5" fmla="*/ 0 w 5499894"/>
              <a:gd name="connsiteY5" fmla="*/ 3751394 h 3751394"/>
              <a:gd name="connsiteX6" fmla="*/ 0 w 5499894"/>
              <a:gd name="connsiteY6" fmla="*/ 110206 h 3751394"/>
              <a:gd name="connsiteX0" fmla="*/ 0 w 5499894"/>
              <a:gd name="connsiteY0" fmla="*/ 110206 h 3751394"/>
              <a:gd name="connsiteX1" fmla="*/ 3369370 w 5499894"/>
              <a:gd name="connsiteY1" fmla="*/ 519379 h 3751394"/>
              <a:gd name="connsiteX2" fmla="*/ 5367015 w 5499894"/>
              <a:gd name="connsiteY2" fmla="*/ 1209190 h 3751394"/>
              <a:gd name="connsiteX3" fmla="*/ 4710726 w 5499894"/>
              <a:gd name="connsiteY3" fmla="*/ 3619862 h 3751394"/>
              <a:gd name="connsiteX4" fmla="*/ 2966019 w 5499894"/>
              <a:gd name="connsiteY4" fmla="*/ 3381553 h 3751394"/>
              <a:gd name="connsiteX5" fmla="*/ 0 w 5499894"/>
              <a:gd name="connsiteY5" fmla="*/ 3751394 h 3751394"/>
              <a:gd name="connsiteX6" fmla="*/ 0 w 5499894"/>
              <a:gd name="connsiteY6" fmla="*/ 110206 h 3751394"/>
              <a:gd name="connsiteX0" fmla="*/ 0 w 5615315"/>
              <a:gd name="connsiteY0" fmla="*/ 319064 h 3960252"/>
              <a:gd name="connsiteX1" fmla="*/ 3369370 w 5615315"/>
              <a:gd name="connsiteY1" fmla="*/ 728237 h 3960252"/>
              <a:gd name="connsiteX2" fmla="*/ 5517270 w 5615315"/>
              <a:gd name="connsiteY2" fmla="*/ 672032 h 3960252"/>
              <a:gd name="connsiteX3" fmla="*/ 4710726 w 5615315"/>
              <a:gd name="connsiteY3" fmla="*/ 3828720 h 3960252"/>
              <a:gd name="connsiteX4" fmla="*/ 2966019 w 5615315"/>
              <a:gd name="connsiteY4" fmla="*/ 3590411 h 3960252"/>
              <a:gd name="connsiteX5" fmla="*/ 0 w 5615315"/>
              <a:gd name="connsiteY5" fmla="*/ 3960252 h 3960252"/>
              <a:gd name="connsiteX6" fmla="*/ 0 w 5615315"/>
              <a:gd name="connsiteY6" fmla="*/ 319064 h 3960252"/>
              <a:gd name="connsiteX0" fmla="*/ 0 w 5739440"/>
              <a:gd name="connsiteY0" fmla="*/ 375244 h 4016432"/>
              <a:gd name="connsiteX1" fmla="*/ 3369370 w 5739440"/>
              <a:gd name="connsiteY1" fmla="*/ 784417 h 4016432"/>
              <a:gd name="connsiteX2" fmla="*/ 5664153 w 5739440"/>
              <a:gd name="connsiteY2" fmla="*/ 587799 h 4016432"/>
              <a:gd name="connsiteX3" fmla="*/ 4710726 w 5739440"/>
              <a:gd name="connsiteY3" fmla="*/ 3884900 h 4016432"/>
              <a:gd name="connsiteX4" fmla="*/ 2966019 w 5739440"/>
              <a:gd name="connsiteY4" fmla="*/ 3646591 h 4016432"/>
              <a:gd name="connsiteX5" fmla="*/ 0 w 5739440"/>
              <a:gd name="connsiteY5" fmla="*/ 4016432 h 4016432"/>
              <a:gd name="connsiteX6" fmla="*/ 0 w 5739440"/>
              <a:gd name="connsiteY6" fmla="*/ 375244 h 4016432"/>
              <a:gd name="connsiteX0" fmla="*/ 0 w 5704284"/>
              <a:gd name="connsiteY0" fmla="*/ 337734 h 3978922"/>
              <a:gd name="connsiteX1" fmla="*/ 3369370 w 5704284"/>
              <a:gd name="connsiteY1" fmla="*/ 746907 h 3978922"/>
              <a:gd name="connsiteX2" fmla="*/ 5664153 w 5704284"/>
              <a:gd name="connsiteY2" fmla="*/ 550289 h 3978922"/>
              <a:gd name="connsiteX3" fmla="*/ 4710726 w 5704284"/>
              <a:gd name="connsiteY3" fmla="*/ 3847390 h 3978922"/>
              <a:gd name="connsiteX4" fmla="*/ 2966019 w 5704284"/>
              <a:gd name="connsiteY4" fmla="*/ 3609081 h 3978922"/>
              <a:gd name="connsiteX5" fmla="*/ 0 w 5704284"/>
              <a:gd name="connsiteY5" fmla="*/ 3978922 h 3978922"/>
              <a:gd name="connsiteX6" fmla="*/ 0 w 5704284"/>
              <a:gd name="connsiteY6" fmla="*/ 337734 h 3978922"/>
              <a:gd name="connsiteX0" fmla="*/ 0 w 5782066"/>
              <a:gd name="connsiteY0" fmla="*/ 385817 h 4084322"/>
              <a:gd name="connsiteX1" fmla="*/ 3369370 w 5782066"/>
              <a:gd name="connsiteY1" fmla="*/ 794990 h 4084322"/>
              <a:gd name="connsiteX2" fmla="*/ 5664153 w 5782066"/>
              <a:gd name="connsiteY2" fmla="*/ 598372 h 4084322"/>
              <a:gd name="connsiteX3" fmla="*/ 4891256 w 5782066"/>
              <a:gd name="connsiteY3" fmla="*/ 4084322 h 4084322"/>
              <a:gd name="connsiteX4" fmla="*/ 2966019 w 5782066"/>
              <a:gd name="connsiteY4" fmla="*/ 3657164 h 4084322"/>
              <a:gd name="connsiteX5" fmla="*/ 0 w 5782066"/>
              <a:gd name="connsiteY5" fmla="*/ 4027005 h 4084322"/>
              <a:gd name="connsiteX6" fmla="*/ 0 w 5782066"/>
              <a:gd name="connsiteY6" fmla="*/ 385817 h 4084322"/>
              <a:gd name="connsiteX0" fmla="*/ 0 w 5734978"/>
              <a:gd name="connsiteY0" fmla="*/ 383250 h 4048017"/>
              <a:gd name="connsiteX1" fmla="*/ 3369370 w 5734978"/>
              <a:gd name="connsiteY1" fmla="*/ 792423 h 4048017"/>
              <a:gd name="connsiteX2" fmla="*/ 5664153 w 5734978"/>
              <a:gd name="connsiteY2" fmla="*/ 595805 h 4048017"/>
              <a:gd name="connsiteX3" fmla="*/ 4686969 w 5734978"/>
              <a:gd name="connsiteY3" fmla="*/ 4036091 h 4048017"/>
              <a:gd name="connsiteX4" fmla="*/ 2966019 w 5734978"/>
              <a:gd name="connsiteY4" fmla="*/ 3654597 h 4048017"/>
              <a:gd name="connsiteX5" fmla="*/ 0 w 5734978"/>
              <a:gd name="connsiteY5" fmla="*/ 4024438 h 4048017"/>
              <a:gd name="connsiteX6" fmla="*/ 0 w 5734978"/>
              <a:gd name="connsiteY6" fmla="*/ 383250 h 4048017"/>
              <a:gd name="connsiteX0" fmla="*/ 0 w 5734978"/>
              <a:gd name="connsiteY0" fmla="*/ 383250 h 4129011"/>
              <a:gd name="connsiteX1" fmla="*/ 3369370 w 5734978"/>
              <a:gd name="connsiteY1" fmla="*/ 792423 h 4129011"/>
              <a:gd name="connsiteX2" fmla="*/ 5664153 w 5734978"/>
              <a:gd name="connsiteY2" fmla="*/ 595805 h 4129011"/>
              <a:gd name="connsiteX3" fmla="*/ 4686969 w 5734978"/>
              <a:gd name="connsiteY3" fmla="*/ 4036091 h 4129011"/>
              <a:gd name="connsiteX4" fmla="*/ 2966019 w 5734978"/>
              <a:gd name="connsiteY4" fmla="*/ 3654597 h 4129011"/>
              <a:gd name="connsiteX5" fmla="*/ 0 w 5734978"/>
              <a:gd name="connsiteY5" fmla="*/ 4024438 h 4129011"/>
              <a:gd name="connsiteX6" fmla="*/ 0 w 5734978"/>
              <a:gd name="connsiteY6" fmla="*/ 383250 h 4129011"/>
              <a:gd name="connsiteX0" fmla="*/ 0 w 5717087"/>
              <a:gd name="connsiteY0" fmla="*/ 383250 h 4129011"/>
              <a:gd name="connsiteX1" fmla="*/ 3369370 w 5717087"/>
              <a:gd name="connsiteY1" fmla="*/ 792423 h 4129011"/>
              <a:gd name="connsiteX2" fmla="*/ 5664153 w 5717087"/>
              <a:gd name="connsiteY2" fmla="*/ 595805 h 4129011"/>
              <a:gd name="connsiteX3" fmla="*/ 4686969 w 5717087"/>
              <a:gd name="connsiteY3" fmla="*/ 4036091 h 4129011"/>
              <a:gd name="connsiteX4" fmla="*/ 2966019 w 5717087"/>
              <a:gd name="connsiteY4" fmla="*/ 3654597 h 4129011"/>
              <a:gd name="connsiteX5" fmla="*/ 0 w 5717087"/>
              <a:gd name="connsiteY5" fmla="*/ 4024438 h 4129011"/>
              <a:gd name="connsiteX6" fmla="*/ 0 w 5717087"/>
              <a:gd name="connsiteY6" fmla="*/ 383250 h 4129011"/>
              <a:gd name="connsiteX0" fmla="*/ 0 w 5717087"/>
              <a:gd name="connsiteY0" fmla="*/ 383250 h 4210534"/>
              <a:gd name="connsiteX1" fmla="*/ 3369370 w 5717087"/>
              <a:gd name="connsiteY1" fmla="*/ 792423 h 4210534"/>
              <a:gd name="connsiteX2" fmla="*/ 5664153 w 5717087"/>
              <a:gd name="connsiteY2" fmla="*/ 595805 h 4210534"/>
              <a:gd name="connsiteX3" fmla="*/ 4686969 w 5717087"/>
              <a:gd name="connsiteY3" fmla="*/ 4036091 h 4210534"/>
              <a:gd name="connsiteX4" fmla="*/ 2966019 w 5717087"/>
              <a:gd name="connsiteY4" fmla="*/ 3654597 h 4210534"/>
              <a:gd name="connsiteX5" fmla="*/ 0 w 5717087"/>
              <a:gd name="connsiteY5" fmla="*/ 4024438 h 4210534"/>
              <a:gd name="connsiteX6" fmla="*/ 0 w 5717087"/>
              <a:gd name="connsiteY6" fmla="*/ 383250 h 4210534"/>
              <a:gd name="connsiteX0" fmla="*/ 0 w 5722706"/>
              <a:gd name="connsiteY0" fmla="*/ 383250 h 4210534"/>
              <a:gd name="connsiteX1" fmla="*/ 3369370 w 5722706"/>
              <a:gd name="connsiteY1" fmla="*/ 792423 h 4210534"/>
              <a:gd name="connsiteX2" fmla="*/ 5664153 w 5722706"/>
              <a:gd name="connsiteY2" fmla="*/ 595805 h 4210534"/>
              <a:gd name="connsiteX3" fmla="*/ 4686969 w 5722706"/>
              <a:gd name="connsiteY3" fmla="*/ 4036091 h 4210534"/>
              <a:gd name="connsiteX4" fmla="*/ 2966019 w 5722706"/>
              <a:gd name="connsiteY4" fmla="*/ 3654597 h 4210534"/>
              <a:gd name="connsiteX5" fmla="*/ 0 w 5722706"/>
              <a:gd name="connsiteY5" fmla="*/ 4024438 h 4210534"/>
              <a:gd name="connsiteX6" fmla="*/ 0 w 5722706"/>
              <a:gd name="connsiteY6" fmla="*/ 383250 h 4210534"/>
              <a:gd name="connsiteX0" fmla="*/ 0 w 5770702"/>
              <a:gd name="connsiteY0" fmla="*/ 210735 h 4038019"/>
              <a:gd name="connsiteX1" fmla="*/ 3369370 w 5770702"/>
              <a:gd name="connsiteY1" fmla="*/ 619908 h 4038019"/>
              <a:gd name="connsiteX2" fmla="*/ 5664153 w 5770702"/>
              <a:gd name="connsiteY2" fmla="*/ 423290 h 4038019"/>
              <a:gd name="connsiteX3" fmla="*/ 4686969 w 5770702"/>
              <a:gd name="connsiteY3" fmla="*/ 3863576 h 4038019"/>
              <a:gd name="connsiteX4" fmla="*/ 2966019 w 5770702"/>
              <a:gd name="connsiteY4" fmla="*/ 3482082 h 4038019"/>
              <a:gd name="connsiteX5" fmla="*/ 0 w 5770702"/>
              <a:gd name="connsiteY5" fmla="*/ 3851923 h 4038019"/>
              <a:gd name="connsiteX6" fmla="*/ 0 w 5770702"/>
              <a:gd name="connsiteY6" fmla="*/ 210735 h 4038019"/>
              <a:gd name="connsiteX0" fmla="*/ 0 w 5741906"/>
              <a:gd name="connsiteY0" fmla="*/ 239852 h 4067136"/>
              <a:gd name="connsiteX1" fmla="*/ 3369370 w 5741906"/>
              <a:gd name="connsiteY1" fmla="*/ 649025 h 4067136"/>
              <a:gd name="connsiteX2" fmla="*/ 5664153 w 5741906"/>
              <a:gd name="connsiteY2" fmla="*/ 452407 h 4067136"/>
              <a:gd name="connsiteX3" fmla="*/ 4686969 w 5741906"/>
              <a:gd name="connsiteY3" fmla="*/ 3892693 h 4067136"/>
              <a:gd name="connsiteX4" fmla="*/ 2966019 w 5741906"/>
              <a:gd name="connsiteY4" fmla="*/ 3511199 h 4067136"/>
              <a:gd name="connsiteX5" fmla="*/ 0 w 5741906"/>
              <a:gd name="connsiteY5" fmla="*/ 3881040 h 4067136"/>
              <a:gd name="connsiteX6" fmla="*/ 0 w 5741906"/>
              <a:gd name="connsiteY6" fmla="*/ 239852 h 4067136"/>
              <a:gd name="connsiteX0" fmla="*/ 0 w 5719980"/>
              <a:gd name="connsiteY0" fmla="*/ 503088 h 4330372"/>
              <a:gd name="connsiteX1" fmla="*/ 3414572 w 5719980"/>
              <a:gd name="connsiteY1" fmla="*/ 728495 h 4330372"/>
              <a:gd name="connsiteX2" fmla="*/ 5664153 w 5719980"/>
              <a:gd name="connsiteY2" fmla="*/ 715643 h 4330372"/>
              <a:gd name="connsiteX3" fmla="*/ 4686969 w 5719980"/>
              <a:gd name="connsiteY3" fmla="*/ 4155929 h 4330372"/>
              <a:gd name="connsiteX4" fmla="*/ 2966019 w 5719980"/>
              <a:gd name="connsiteY4" fmla="*/ 3774435 h 4330372"/>
              <a:gd name="connsiteX5" fmla="*/ 0 w 5719980"/>
              <a:gd name="connsiteY5" fmla="*/ 4144276 h 4330372"/>
              <a:gd name="connsiteX6" fmla="*/ 0 w 5719980"/>
              <a:gd name="connsiteY6" fmla="*/ 503088 h 4330372"/>
              <a:gd name="connsiteX0" fmla="*/ 0 w 5719980"/>
              <a:gd name="connsiteY0" fmla="*/ 503088 h 4330372"/>
              <a:gd name="connsiteX1" fmla="*/ 3414572 w 5719980"/>
              <a:gd name="connsiteY1" fmla="*/ 728495 h 4330372"/>
              <a:gd name="connsiteX2" fmla="*/ 5664153 w 5719980"/>
              <a:gd name="connsiteY2" fmla="*/ 715643 h 4330372"/>
              <a:gd name="connsiteX3" fmla="*/ 4686969 w 5719980"/>
              <a:gd name="connsiteY3" fmla="*/ 4155929 h 4330372"/>
              <a:gd name="connsiteX4" fmla="*/ 2966019 w 5719980"/>
              <a:gd name="connsiteY4" fmla="*/ 3774435 h 4330372"/>
              <a:gd name="connsiteX5" fmla="*/ 0 w 5719980"/>
              <a:gd name="connsiteY5" fmla="*/ 4144276 h 4330372"/>
              <a:gd name="connsiteX6" fmla="*/ 0 w 5719980"/>
              <a:gd name="connsiteY6" fmla="*/ 503088 h 4330372"/>
              <a:gd name="connsiteX0" fmla="*/ 0 w 5719980"/>
              <a:gd name="connsiteY0" fmla="*/ 503088 h 4330372"/>
              <a:gd name="connsiteX1" fmla="*/ 3414572 w 5719980"/>
              <a:gd name="connsiteY1" fmla="*/ 728495 h 4330372"/>
              <a:gd name="connsiteX2" fmla="*/ 5664153 w 5719980"/>
              <a:gd name="connsiteY2" fmla="*/ 715643 h 4330372"/>
              <a:gd name="connsiteX3" fmla="*/ 4686969 w 5719980"/>
              <a:gd name="connsiteY3" fmla="*/ 4155929 h 4330372"/>
              <a:gd name="connsiteX4" fmla="*/ 2966019 w 5719980"/>
              <a:gd name="connsiteY4" fmla="*/ 3774435 h 4330372"/>
              <a:gd name="connsiteX5" fmla="*/ 0 w 5719980"/>
              <a:gd name="connsiteY5" fmla="*/ 4144276 h 4330372"/>
              <a:gd name="connsiteX6" fmla="*/ 0 w 5719980"/>
              <a:gd name="connsiteY6" fmla="*/ 503088 h 4330372"/>
              <a:gd name="connsiteX0" fmla="*/ 0 w 5719980"/>
              <a:gd name="connsiteY0" fmla="*/ 503088 h 4330372"/>
              <a:gd name="connsiteX1" fmla="*/ 3414572 w 5719980"/>
              <a:gd name="connsiteY1" fmla="*/ 728495 h 4330372"/>
              <a:gd name="connsiteX2" fmla="*/ 5664153 w 5719980"/>
              <a:gd name="connsiteY2" fmla="*/ 715643 h 4330372"/>
              <a:gd name="connsiteX3" fmla="*/ 4686969 w 5719980"/>
              <a:gd name="connsiteY3" fmla="*/ 4155929 h 4330372"/>
              <a:gd name="connsiteX4" fmla="*/ 2966019 w 5719980"/>
              <a:gd name="connsiteY4" fmla="*/ 3774435 h 4330372"/>
              <a:gd name="connsiteX5" fmla="*/ 0 w 5719980"/>
              <a:gd name="connsiteY5" fmla="*/ 4144276 h 4330372"/>
              <a:gd name="connsiteX6" fmla="*/ 0 w 5719980"/>
              <a:gd name="connsiteY6" fmla="*/ 503088 h 4330372"/>
              <a:gd name="connsiteX0" fmla="*/ 0 w 5719980"/>
              <a:gd name="connsiteY0" fmla="*/ 534591 h 4361875"/>
              <a:gd name="connsiteX1" fmla="*/ 3414572 w 5719980"/>
              <a:gd name="connsiteY1" fmla="*/ 759998 h 4361875"/>
              <a:gd name="connsiteX2" fmla="*/ 5664153 w 5719980"/>
              <a:gd name="connsiteY2" fmla="*/ 747146 h 4361875"/>
              <a:gd name="connsiteX3" fmla="*/ 4686969 w 5719980"/>
              <a:gd name="connsiteY3" fmla="*/ 4187432 h 4361875"/>
              <a:gd name="connsiteX4" fmla="*/ 2966019 w 5719980"/>
              <a:gd name="connsiteY4" fmla="*/ 3805938 h 4361875"/>
              <a:gd name="connsiteX5" fmla="*/ 0 w 5719980"/>
              <a:gd name="connsiteY5" fmla="*/ 4175779 h 4361875"/>
              <a:gd name="connsiteX6" fmla="*/ 0 w 5719980"/>
              <a:gd name="connsiteY6" fmla="*/ 534591 h 4361875"/>
              <a:gd name="connsiteX0" fmla="*/ 0 w 5775105"/>
              <a:gd name="connsiteY0" fmla="*/ 401875 h 4229159"/>
              <a:gd name="connsiteX1" fmla="*/ 3414572 w 5775105"/>
              <a:gd name="connsiteY1" fmla="*/ 627282 h 4229159"/>
              <a:gd name="connsiteX2" fmla="*/ 5664153 w 5775105"/>
              <a:gd name="connsiteY2" fmla="*/ 614430 h 4229159"/>
              <a:gd name="connsiteX3" fmla="*/ 4686969 w 5775105"/>
              <a:gd name="connsiteY3" fmla="*/ 4054716 h 4229159"/>
              <a:gd name="connsiteX4" fmla="*/ 2966019 w 5775105"/>
              <a:gd name="connsiteY4" fmla="*/ 3673222 h 4229159"/>
              <a:gd name="connsiteX5" fmla="*/ 0 w 5775105"/>
              <a:gd name="connsiteY5" fmla="*/ 4043063 h 4229159"/>
              <a:gd name="connsiteX6" fmla="*/ 0 w 5775105"/>
              <a:gd name="connsiteY6" fmla="*/ 401875 h 4229159"/>
              <a:gd name="connsiteX0" fmla="*/ 0 w 5775105"/>
              <a:gd name="connsiteY0" fmla="*/ 348089 h 4175373"/>
              <a:gd name="connsiteX1" fmla="*/ 5664153 w 5775105"/>
              <a:gd name="connsiteY1" fmla="*/ 560644 h 4175373"/>
              <a:gd name="connsiteX2" fmla="*/ 4686969 w 5775105"/>
              <a:gd name="connsiteY2" fmla="*/ 4000930 h 4175373"/>
              <a:gd name="connsiteX3" fmla="*/ 2966019 w 5775105"/>
              <a:gd name="connsiteY3" fmla="*/ 3619436 h 4175373"/>
              <a:gd name="connsiteX4" fmla="*/ 0 w 5775105"/>
              <a:gd name="connsiteY4" fmla="*/ 3989277 h 4175373"/>
              <a:gd name="connsiteX5" fmla="*/ 0 w 5775105"/>
              <a:gd name="connsiteY5" fmla="*/ 348089 h 417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5105" h="4175373">
                <a:moveTo>
                  <a:pt x="0" y="348089"/>
                </a:moveTo>
                <a:cubicBezTo>
                  <a:pt x="944026" y="-223350"/>
                  <a:pt x="4882992" y="-48163"/>
                  <a:pt x="5664153" y="560644"/>
                </a:cubicBezTo>
                <a:cubicBezTo>
                  <a:pt x="6020928" y="632119"/>
                  <a:pt x="5469896" y="3888736"/>
                  <a:pt x="4686969" y="4000930"/>
                </a:cubicBezTo>
                <a:cubicBezTo>
                  <a:pt x="4075469" y="4250441"/>
                  <a:pt x="3769166" y="4316523"/>
                  <a:pt x="2966019" y="3619436"/>
                </a:cubicBezTo>
                <a:cubicBezTo>
                  <a:pt x="1926549" y="2807388"/>
                  <a:pt x="988673" y="3865997"/>
                  <a:pt x="0" y="3989277"/>
                </a:cubicBezTo>
                <a:lnTo>
                  <a:pt x="0" y="348089"/>
                </a:lnTo>
                <a:close/>
              </a:path>
            </a:pathLst>
          </a:custGeom>
          <a:gradFill flip="none" rotWithShape="1">
            <a:gsLst>
              <a:gs pos="88284">
                <a:srgbClr val="0070C0">
                  <a:alpha val="20000"/>
                </a:srgbClr>
              </a:gs>
              <a:gs pos="0">
                <a:srgbClr val="002060">
                  <a:alpha val="20000"/>
                </a:srgbClr>
              </a:gs>
              <a:gs pos="70264">
                <a:srgbClr val="0070C0">
                  <a:alpha val="20000"/>
                </a:srgbClr>
              </a:gs>
              <a:gs pos="54963">
                <a:srgbClr val="00B0F0">
                  <a:alpha val="20000"/>
                </a:srgbClr>
              </a:gs>
              <a:gs pos="37000">
                <a:srgbClr val="0070C0">
                  <a:alpha val="20000"/>
                </a:srgbClr>
              </a:gs>
              <a:gs pos="100000">
                <a:srgbClr val="0070C0">
                  <a:alpha val="20000"/>
                  <a:lumMod val="75000"/>
                </a:srgb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7C65FE8C-89D6-47BC-BDE0-DB02B6B7BC1A}"/>
              </a:ext>
            </a:extLst>
          </p:cNvPr>
          <p:cNvSpPr/>
          <p:nvPr/>
        </p:nvSpPr>
        <p:spPr>
          <a:xfrm>
            <a:off x="13408015" y="-2306293"/>
            <a:ext cx="367680" cy="367680"/>
          </a:xfrm>
          <a:prstGeom prst="ellipse">
            <a:avLst/>
          </a:prstGeom>
          <a:solidFill>
            <a:srgbClr val="CEE5F3">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31D9A467-B669-4DFA-8BB1-79C36637FD57}"/>
              </a:ext>
            </a:extLst>
          </p:cNvPr>
          <p:cNvSpPr/>
          <p:nvPr/>
        </p:nvSpPr>
        <p:spPr>
          <a:xfrm>
            <a:off x="15701272" y="2119396"/>
            <a:ext cx="221124" cy="221124"/>
          </a:xfrm>
          <a:prstGeom prst="ellipse">
            <a:avLst/>
          </a:prstGeom>
          <a:solidFill>
            <a:srgbClr val="CEE5F3">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FA30EE04-345E-4510-9601-9F13C1C7D27C}"/>
              </a:ext>
            </a:extLst>
          </p:cNvPr>
          <p:cNvSpPr/>
          <p:nvPr/>
        </p:nvSpPr>
        <p:spPr>
          <a:xfrm>
            <a:off x="15084802" y="2568812"/>
            <a:ext cx="300202" cy="300202"/>
          </a:xfrm>
          <a:prstGeom prst="ellipse">
            <a:avLst/>
          </a:prstGeom>
          <a:solidFill>
            <a:srgbClr val="CEE5F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4523A62E-BF0C-4D40-B0F3-9AACC099839C}"/>
              </a:ext>
            </a:extLst>
          </p:cNvPr>
          <p:cNvSpPr/>
          <p:nvPr/>
        </p:nvSpPr>
        <p:spPr>
          <a:xfrm>
            <a:off x="15311114" y="3087040"/>
            <a:ext cx="464070" cy="464070"/>
          </a:xfrm>
          <a:prstGeom prst="ellipse">
            <a:avLst/>
          </a:prstGeom>
          <a:solidFill>
            <a:srgbClr val="CEE5F3">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副標題 2">
            <a:extLst>
              <a:ext uri="{FF2B5EF4-FFF2-40B4-BE49-F238E27FC236}">
                <a16:creationId xmlns:a16="http://schemas.microsoft.com/office/drawing/2014/main" id="{5948C848-3BBE-4C27-AB8C-69925F32146C}"/>
              </a:ext>
            </a:extLst>
          </p:cNvPr>
          <p:cNvSpPr txBox="1">
            <a:spLocks/>
          </p:cNvSpPr>
          <p:nvPr/>
        </p:nvSpPr>
        <p:spPr>
          <a:xfrm>
            <a:off x="6759420" y="4008310"/>
            <a:ext cx="5553860" cy="1768410"/>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崔維剛</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許維哲</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林芷如</a:t>
            </a:r>
            <a:endParaRPr lang="en-US" altLang="zh-TW" sz="2200" b="1" dirty="0">
              <a:solidFill>
                <a:schemeClr val="tx2">
                  <a:lumMod val="75000"/>
                </a:schemeClr>
              </a:solidFill>
              <a:latin typeface="微軟正黑體" panose="020B0604030504040204" pitchFamily="34" charset="-120"/>
              <a:ea typeface="微軟正黑體" panose="020B0604030504040204" pitchFamily="34" charset="-120"/>
            </a:endParaRPr>
          </a:p>
          <a:p>
            <a:pPr marL="0" indent="0">
              <a:lnSpc>
                <a:spcPct val="100000"/>
              </a:lnSpc>
              <a:spcAft>
                <a:spcPts val="500"/>
              </a:spcAft>
              <a:buNone/>
            </a:pP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許翊庭</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林穎真</a:t>
            </a:r>
            <a:r>
              <a:rPr lang="en-US" altLang="zh-TW" sz="2200" b="1" dirty="0">
                <a:solidFill>
                  <a:schemeClr val="tx2">
                    <a:lumMod val="75000"/>
                  </a:schemeClr>
                </a:solidFill>
                <a:latin typeface="微軟正黑體" panose="020B0604030504040204" pitchFamily="34" charset="-120"/>
                <a:ea typeface="微軟正黑體" panose="020B0604030504040204" pitchFamily="34" charset="-120"/>
              </a:rPr>
              <a:t> | </a:t>
            </a:r>
            <a:r>
              <a:rPr lang="zh-TW" altLang="en-US" sz="2200" b="1" dirty="0">
                <a:solidFill>
                  <a:schemeClr val="tx2">
                    <a:lumMod val="75000"/>
                  </a:schemeClr>
                </a:solidFill>
                <a:latin typeface="微軟正黑體" panose="020B0604030504040204" pitchFamily="34" charset="-120"/>
                <a:ea typeface="微軟正黑體" panose="020B0604030504040204" pitchFamily="34" charset="-120"/>
              </a:rPr>
              <a:t>王得宇</a:t>
            </a:r>
            <a:endParaRPr lang="en-US" altLang="zh-TW" sz="2200" b="1" dirty="0">
              <a:solidFill>
                <a:schemeClr val="tx2">
                  <a:lumMod val="75000"/>
                </a:schemeClr>
              </a:solidFill>
              <a:latin typeface="微軟正黑體" panose="020B0604030504040204" pitchFamily="34" charset="-120"/>
              <a:ea typeface="微軟正黑體" panose="020B0604030504040204" pitchFamily="34" charset="-120"/>
            </a:endParaRPr>
          </a:p>
        </p:txBody>
      </p:sp>
      <p:sp>
        <p:nvSpPr>
          <p:cNvPr id="34" name="矩形 33">
            <a:extLst>
              <a:ext uri="{FF2B5EF4-FFF2-40B4-BE49-F238E27FC236}">
                <a16:creationId xmlns:a16="http://schemas.microsoft.com/office/drawing/2014/main" id="{2E8A76E9-FB29-47EF-BEA4-0185B9D7A3D6}"/>
              </a:ext>
            </a:extLst>
          </p:cNvPr>
          <p:cNvSpPr/>
          <p:nvPr/>
        </p:nvSpPr>
        <p:spPr>
          <a:xfrm>
            <a:off x="-409779" y="1376738"/>
            <a:ext cx="323552" cy="32355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文字方塊 34">
            <a:extLst>
              <a:ext uri="{FF2B5EF4-FFF2-40B4-BE49-F238E27FC236}">
                <a16:creationId xmlns:a16="http://schemas.microsoft.com/office/drawing/2014/main" id="{FFA4DBAE-D512-4B68-A260-5BF22B711B3A}"/>
              </a:ext>
            </a:extLst>
          </p:cNvPr>
          <p:cNvSpPr txBox="1"/>
          <p:nvPr/>
        </p:nvSpPr>
        <p:spPr>
          <a:xfrm>
            <a:off x="9903714" y="-2082372"/>
            <a:ext cx="1946367" cy="400110"/>
          </a:xfrm>
          <a:prstGeom prst="rect">
            <a:avLst/>
          </a:prstGeom>
          <a:noFill/>
        </p:spPr>
        <p:txBody>
          <a:bodyPr wrap="none" rtlCol="0">
            <a:spAutoFit/>
          </a:bodyPr>
          <a:lstStyle/>
          <a:p>
            <a:r>
              <a:rPr lang="en-US" altLang="zh-TW" sz="2000" b="1" dirty="0">
                <a:solidFill>
                  <a:schemeClr val="accent1">
                    <a:lumMod val="50000"/>
                  </a:schemeClr>
                </a:solidFill>
                <a:latin typeface="Helvetica" panose="020B0604020202020204" pitchFamily="34" charset="0"/>
                <a:ea typeface="微軟正黑體" panose="020B0604030504040204" pitchFamily="34" charset="-120"/>
                <a:cs typeface="Helvetica" panose="020B0604020202020204" pitchFamily="34" charset="0"/>
              </a:rPr>
              <a:t>TFB102</a:t>
            </a:r>
            <a:r>
              <a:rPr lang="en-US" altLang="zh-TW" sz="2000" b="1" dirty="0">
                <a:solidFill>
                  <a:schemeClr val="accent1">
                    <a:lumMod val="50000"/>
                  </a:schemeClr>
                </a:solidFill>
                <a:latin typeface="微軟正黑體" panose="020B0604030504040204" pitchFamily="34" charset="-120"/>
                <a:ea typeface="微軟正黑體" panose="020B0604030504040204" pitchFamily="34" charset="-120"/>
              </a:rPr>
              <a:t> </a:t>
            </a:r>
            <a:r>
              <a:rPr lang="zh-TW" altLang="en-US" sz="2000" b="1" dirty="0">
                <a:solidFill>
                  <a:schemeClr val="accent1">
                    <a:lumMod val="50000"/>
                  </a:schemeClr>
                </a:solidFill>
                <a:latin typeface="微軟正黑體" panose="020B0604030504040204" pitchFamily="34" charset="-120"/>
                <a:ea typeface="微軟正黑體" panose="020B0604030504040204" pitchFamily="34" charset="-120"/>
              </a:rPr>
              <a:t>第四組</a:t>
            </a:r>
          </a:p>
        </p:txBody>
      </p:sp>
      <p:sp>
        <p:nvSpPr>
          <p:cNvPr id="36" name="文字方塊 35">
            <a:extLst>
              <a:ext uri="{FF2B5EF4-FFF2-40B4-BE49-F238E27FC236}">
                <a16:creationId xmlns:a16="http://schemas.microsoft.com/office/drawing/2014/main" id="{389D18CB-A33B-4ACA-AB96-7064FA05285E}"/>
              </a:ext>
            </a:extLst>
          </p:cNvPr>
          <p:cNvSpPr txBox="1"/>
          <p:nvPr/>
        </p:nvSpPr>
        <p:spPr>
          <a:xfrm>
            <a:off x="6591300" y="1694284"/>
            <a:ext cx="4070345" cy="1805623"/>
          </a:xfrm>
          <a:prstGeom prst="rect">
            <a:avLst/>
          </a:prstGeom>
          <a:noFill/>
        </p:spPr>
        <p:txBody>
          <a:bodyPr wrap="none" rtlCol="0">
            <a:spAutoFit/>
          </a:bodyPr>
          <a:lstStyle/>
          <a:p>
            <a:pPr>
              <a:spcAft>
                <a:spcPts val="400"/>
              </a:spcAft>
            </a:pPr>
            <a:r>
              <a:rPr lang="zh-TW" altLang="en-US" sz="5400" b="1" dirty="0">
                <a:solidFill>
                  <a:schemeClr val="accent1">
                    <a:lumMod val="50000"/>
                  </a:schemeClr>
                </a:solidFill>
                <a:latin typeface="Helvetica" panose="020B0604020202020204" pitchFamily="34" charset="0"/>
                <a:ea typeface="微軟正黑體" panose="020B0604030504040204" pitchFamily="34" charset="-120"/>
                <a:cs typeface="Helvetica" panose="020B0604020202020204" pitchFamily="34" charset="0"/>
              </a:rPr>
              <a:t>感謝光臨 </a:t>
            </a:r>
            <a:r>
              <a:rPr lang="en-US" altLang="zh-TW" sz="5400" b="1" dirty="0">
                <a:solidFill>
                  <a:schemeClr val="accent1">
                    <a:lumMod val="50000"/>
                  </a:schemeClr>
                </a:solidFill>
                <a:latin typeface="Helvetica" panose="020B0604020202020204" pitchFamily="34" charset="0"/>
                <a:ea typeface="微軟正黑體" panose="020B0604030504040204" pitchFamily="34" charset="-120"/>
                <a:cs typeface="Helvetica" panose="020B0604020202020204" pitchFamily="34" charset="0"/>
              </a:rPr>
              <a:t>!</a:t>
            </a:r>
          </a:p>
          <a:p>
            <a:pPr>
              <a:spcAft>
                <a:spcPts val="400"/>
              </a:spcAft>
            </a:pPr>
            <a:r>
              <a:rPr lang="zh-TW" altLang="en-US" sz="5400" b="1" dirty="0">
                <a:solidFill>
                  <a:schemeClr val="accent1">
                    <a:lumMod val="50000"/>
                  </a:schemeClr>
                </a:solidFill>
                <a:latin typeface="微軟正黑體" panose="020B0604030504040204" pitchFamily="34" charset="-120"/>
                <a:ea typeface="微軟正黑體" panose="020B0604030504040204" pitchFamily="34" charset="-120"/>
              </a:rPr>
              <a:t>疫</a:t>
            </a:r>
            <a:r>
              <a:rPr lang="en-US" altLang="zh-TW" sz="5400" b="1" dirty="0">
                <a:solidFill>
                  <a:schemeClr val="accent1">
                    <a:lumMod val="50000"/>
                  </a:schemeClr>
                </a:solidFill>
                <a:latin typeface="Helvetica" panose="020B0604020202020204" pitchFamily="34" charset="0"/>
                <a:ea typeface="微軟正黑體" panose="020B0604030504040204" pitchFamily="34" charset="-120"/>
                <a:cs typeface="Helvetica" panose="020B0604020202020204" pitchFamily="34" charset="0"/>
              </a:rPr>
              <a:t>Shopping</a:t>
            </a:r>
          </a:p>
        </p:txBody>
      </p:sp>
      <p:sp>
        <p:nvSpPr>
          <p:cNvPr id="46" name="矩形: 圓角 45">
            <a:extLst>
              <a:ext uri="{FF2B5EF4-FFF2-40B4-BE49-F238E27FC236}">
                <a16:creationId xmlns:a16="http://schemas.microsoft.com/office/drawing/2014/main" id="{A5B56AB2-72F9-4F0A-B62C-C154D35816D9}"/>
              </a:ext>
            </a:extLst>
          </p:cNvPr>
          <p:cNvSpPr/>
          <p:nvPr/>
        </p:nvSpPr>
        <p:spPr>
          <a:xfrm>
            <a:off x="5388608" y="2197608"/>
            <a:ext cx="671406" cy="671406"/>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8F0F09DA-F26F-4810-B008-705F7D44DEC6}"/>
              </a:ext>
            </a:extLst>
          </p:cNvPr>
          <p:cNvSpPr txBox="1"/>
          <p:nvPr/>
        </p:nvSpPr>
        <p:spPr>
          <a:xfrm>
            <a:off x="6759420" y="3570100"/>
            <a:ext cx="1946367" cy="400110"/>
          </a:xfrm>
          <a:prstGeom prst="rect">
            <a:avLst/>
          </a:prstGeom>
          <a:noFill/>
        </p:spPr>
        <p:txBody>
          <a:bodyPr wrap="none" rtlCol="0">
            <a:spAutoFit/>
          </a:bodyPr>
          <a:lstStyle/>
          <a:p>
            <a:r>
              <a:rPr lang="en-US" altLang="zh-TW" sz="2000" b="1" dirty="0">
                <a:solidFill>
                  <a:schemeClr val="accent1">
                    <a:lumMod val="50000"/>
                  </a:schemeClr>
                </a:solidFill>
                <a:latin typeface="Helvetica" panose="020B0604020202020204" pitchFamily="34" charset="0"/>
                <a:ea typeface="微軟正黑體" panose="020B0604030504040204" pitchFamily="34" charset="-120"/>
                <a:cs typeface="Helvetica" panose="020B0604020202020204" pitchFamily="34" charset="0"/>
              </a:rPr>
              <a:t>TFB102</a:t>
            </a:r>
            <a:r>
              <a:rPr lang="en-US" altLang="zh-TW" sz="2000" b="1" dirty="0">
                <a:solidFill>
                  <a:schemeClr val="accent1">
                    <a:lumMod val="50000"/>
                  </a:schemeClr>
                </a:solidFill>
                <a:latin typeface="微軟正黑體" panose="020B0604030504040204" pitchFamily="34" charset="-120"/>
                <a:ea typeface="微軟正黑體" panose="020B0604030504040204" pitchFamily="34" charset="-120"/>
              </a:rPr>
              <a:t> </a:t>
            </a:r>
            <a:r>
              <a:rPr lang="zh-TW" altLang="en-US" sz="2000" b="1" dirty="0">
                <a:solidFill>
                  <a:schemeClr val="accent1">
                    <a:lumMod val="50000"/>
                  </a:schemeClr>
                </a:solidFill>
                <a:latin typeface="微軟正黑體" panose="020B0604030504040204" pitchFamily="34" charset="-120"/>
                <a:ea typeface="微軟正黑體" panose="020B0604030504040204" pitchFamily="34" charset="-120"/>
              </a:rPr>
              <a:t>第四組</a:t>
            </a:r>
          </a:p>
        </p:txBody>
      </p:sp>
      <p:sp>
        <p:nvSpPr>
          <p:cNvPr id="38" name="文字方塊 37">
            <a:extLst>
              <a:ext uri="{FF2B5EF4-FFF2-40B4-BE49-F238E27FC236}">
                <a16:creationId xmlns:a16="http://schemas.microsoft.com/office/drawing/2014/main" id="{1F408AF6-D5E9-4E2B-BAD3-E35599AB6855}"/>
              </a:ext>
            </a:extLst>
          </p:cNvPr>
          <p:cNvSpPr txBox="1"/>
          <p:nvPr/>
        </p:nvSpPr>
        <p:spPr>
          <a:xfrm>
            <a:off x="1736727" y="4686729"/>
            <a:ext cx="2069797" cy="276999"/>
          </a:xfrm>
          <a:prstGeom prst="rect">
            <a:avLst/>
          </a:prstGeom>
          <a:noFill/>
        </p:spPr>
        <p:txBody>
          <a:bodyPr wrap="square" rtlCol="0">
            <a:spAutoFit/>
          </a:bodyPr>
          <a:lstStyle/>
          <a:p>
            <a:pPr>
              <a:spcAft>
                <a:spcPts val="400"/>
              </a:spcAft>
            </a:pPr>
            <a:r>
              <a:rPr lang="en-US" altLang="zh-TW" sz="1200" b="1" dirty="0">
                <a:solidFill>
                  <a:srgbClr val="2090CE"/>
                </a:solidFill>
                <a:latin typeface="Helvetica" panose="020B0604020202020204" pitchFamily="34" charset="0"/>
                <a:ea typeface="微軟正黑體" panose="020B0604030504040204" pitchFamily="34" charset="-120"/>
                <a:cs typeface="Helvetica" panose="020B0604020202020204" pitchFamily="34" charset="0"/>
              </a:rPr>
              <a:t>Close</a:t>
            </a:r>
          </a:p>
        </p:txBody>
      </p:sp>
      <p:pic>
        <p:nvPicPr>
          <p:cNvPr id="15" name="圖片 14">
            <a:extLst>
              <a:ext uri="{FF2B5EF4-FFF2-40B4-BE49-F238E27FC236}">
                <a16:creationId xmlns:a16="http://schemas.microsoft.com/office/drawing/2014/main" id="{B9FA5283-C533-42EB-A726-CC2F72754349}"/>
              </a:ext>
            </a:extLst>
          </p:cNvPr>
          <p:cNvPicPr>
            <a:picLocks noChangeAspect="1"/>
          </p:cNvPicPr>
          <p:nvPr/>
        </p:nvPicPr>
        <p:blipFill>
          <a:blip r:embed="rId2"/>
          <a:stretch>
            <a:fillRect/>
          </a:stretch>
        </p:blipFill>
        <p:spPr>
          <a:xfrm>
            <a:off x="-409779" y="2119396"/>
            <a:ext cx="6931223" cy="4449220"/>
          </a:xfrm>
          <a:prstGeom prst="rect">
            <a:avLst/>
          </a:prstGeom>
        </p:spPr>
      </p:pic>
      <p:sp>
        <p:nvSpPr>
          <p:cNvPr id="40" name="文字方塊 39">
            <a:extLst>
              <a:ext uri="{FF2B5EF4-FFF2-40B4-BE49-F238E27FC236}">
                <a16:creationId xmlns:a16="http://schemas.microsoft.com/office/drawing/2014/main" id="{A37AA9B8-D0CB-41CA-9135-894855886808}"/>
              </a:ext>
            </a:extLst>
          </p:cNvPr>
          <p:cNvSpPr txBox="1"/>
          <p:nvPr/>
        </p:nvSpPr>
        <p:spPr>
          <a:xfrm>
            <a:off x="2555720" y="2457303"/>
            <a:ext cx="8229600" cy="523220"/>
          </a:xfrm>
          <a:prstGeom prst="rect">
            <a:avLst/>
          </a:prstGeom>
          <a:noFill/>
        </p:spPr>
        <p:txBody>
          <a:bodyPr wrap="square">
            <a:spAutoFit/>
          </a:bodyPr>
          <a:lstStyle/>
          <a:p>
            <a:r>
              <a:rPr lang="zh-TW" altLang="en-US" sz="2800" b="1" dirty="0">
                <a:solidFill>
                  <a:schemeClr val="accent1">
                    <a:lumMod val="60000"/>
                    <a:lumOff val="40000"/>
                  </a:schemeClr>
                </a:solidFill>
                <a:latin typeface="微軟正黑體" panose="020B0604030504040204" pitchFamily="34" charset="-120"/>
                <a:ea typeface="微軟正黑體" panose="020B0604030504040204" pitchFamily="34" charset="-120"/>
              </a:rPr>
              <a:t>疫</a:t>
            </a:r>
            <a:r>
              <a:rPr lang="en-US" altLang="zh-TW" sz="2800" b="1" dirty="0">
                <a:solidFill>
                  <a:schemeClr val="accent1">
                    <a:lumMod val="60000"/>
                    <a:lumOff val="40000"/>
                  </a:schemeClr>
                </a:solidFill>
                <a:latin typeface="Helvetica" panose="020B0604020202020204" pitchFamily="34" charset="0"/>
                <a:ea typeface="微軟正黑體" panose="020B0604030504040204" pitchFamily="34" charset="-120"/>
                <a:cs typeface="Helvetica" panose="020B0604020202020204" pitchFamily="34" charset="0"/>
              </a:rPr>
              <a:t>Shopping</a:t>
            </a:r>
            <a:endParaRPr lang="zh-TW" altLang="en-US" sz="2800" b="1" dirty="0">
              <a:solidFill>
                <a:schemeClr val="accent1">
                  <a:lumMod val="60000"/>
                  <a:lumOff val="40000"/>
                </a:schemeClr>
              </a:solidFill>
              <a:latin typeface="Helvetica" panose="020B0604020202020204" pitchFamily="34" charset="0"/>
              <a:cs typeface="Helvetica" panose="020B0604020202020204" pitchFamily="34" charset="0"/>
            </a:endParaRPr>
          </a:p>
        </p:txBody>
      </p:sp>
      <p:sp>
        <p:nvSpPr>
          <p:cNvPr id="41" name="文字方塊 40">
            <a:extLst>
              <a:ext uri="{FF2B5EF4-FFF2-40B4-BE49-F238E27FC236}">
                <a16:creationId xmlns:a16="http://schemas.microsoft.com/office/drawing/2014/main" id="{03CC6C4F-B401-4D98-903C-971B9B6D366D}"/>
              </a:ext>
            </a:extLst>
          </p:cNvPr>
          <p:cNvSpPr txBox="1"/>
          <p:nvPr/>
        </p:nvSpPr>
        <p:spPr>
          <a:xfrm>
            <a:off x="1685711" y="4698449"/>
            <a:ext cx="870009" cy="276999"/>
          </a:xfrm>
          <a:prstGeom prst="rect">
            <a:avLst/>
          </a:prstGeom>
          <a:noFill/>
        </p:spPr>
        <p:txBody>
          <a:bodyPr wrap="square">
            <a:spAutoFit/>
          </a:bodyPr>
          <a:lstStyle/>
          <a:p>
            <a:r>
              <a:rPr lang="en-US" altLang="zh-TW" sz="1200" b="1" dirty="0">
                <a:solidFill>
                  <a:schemeClr val="accent1">
                    <a:lumMod val="60000"/>
                    <a:lumOff val="40000"/>
                  </a:schemeClr>
                </a:solidFill>
                <a:latin typeface="Helvetica" panose="020B0604020202020204" pitchFamily="34" charset="0"/>
                <a:ea typeface="微軟正黑體" panose="020B0604030504040204" pitchFamily="34" charset="-120"/>
                <a:cs typeface="Helvetica" panose="020B0604020202020204" pitchFamily="34" charset="0"/>
              </a:rPr>
              <a:t>Close</a:t>
            </a:r>
            <a:endParaRPr lang="zh-TW" altLang="en-US" sz="1200" b="1" dirty="0">
              <a:solidFill>
                <a:schemeClr val="accent1">
                  <a:lumMod val="60000"/>
                  <a:lumOff val="40000"/>
                </a:schemeClr>
              </a:solidFill>
              <a:latin typeface="Helvetica" panose="020B0604020202020204" pitchFamily="34" charset="0"/>
              <a:cs typeface="Helvetica" panose="020B0604020202020204" pitchFamily="34" charset="0"/>
            </a:endParaRPr>
          </a:p>
        </p:txBody>
      </p:sp>
      <p:pic>
        <p:nvPicPr>
          <p:cNvPr id="17" name="圖片 16">
            <a:extLst>
              <a:ext uri="{FF2B5EF4-FFF2-40B4-BE49-F238E27FC236}">
                <a16:creationId xmlns:a16="http://schemas.microsoft.com/office/drawing/2014/main" id="{DFA3F7B3-F8E5-4986-B741-41808A7A7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628" y="5302881"/>
            <a:ext cx="566677" cy="566677"/>
          </a:xfrm>
          <a:prstGeom prst="rect">
            <a:avLst/>
          </a:prstGeom>
        </p:spPr>
      </p:pic>
      <p:sp>
        <p:nvSpPr>
          <p:cNvPr id="43" name="文字方塊 42">
            <a:extLst>
              <a:ext uri="{FF2B5EF4-FFF2-40B4-BE49-F238E27FC236}">
                <a16:creationId xmlns:a16="http://schemas.microsoft.com/office/drawing/2014/main" id="{62328E8B-6E01-4495-BD32-7D16CC8A951F}"/>
              </a:ext>
            </a:extLst>
          </p:cNvPr>
          <p:cNvSpPr txBox="1"/>
          <p:nvPr/>
        </p:nvSpPr>
        <p:spPr>
          <a:xfrm>
            <a:off x="5206639" y="5924325"/>
            <a:ext cx="8229600" cy="276999"/>
          </a:xfrm>
          <a:prstGeom prst="rect">
            <a:avLst/>
          </a:prstGeom>
          <a:noFill/>
        </p:spPr>
        <p:txBody>
          <a:bodyPr wrap="square">
            <a:spAutoFit/>
          </a:bodyPr>
          <a:lstStyle/>
          <a:p>
            <a:r>
              <a:rPr lang="zh-TW" altLang="en-US" sz="12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掃我註冊</a:t>
            </a:r>
            <a:endParaRPr lang="zh-TW" altLang="en-US" sz="1200" b="1" dirty="0">
              <a:solidFill>
                <a:schemeClr val="bg1"/>
              </a:solidFill>
              <a:latin typeface="Helvetica" panose="020B0604020202020204" pitchFamily="34" charset="0"/>
              <a:cs typeface="Helvetica" panose="020B0604020202020204" pitchFamily="34" charset="0"/>
            </a:endParaRPr>
          </a:p>
        </p:txBody>
      </p:sp>
      <p:grpSp>
        <p:nvGrpSpPr>
          <p:cNvPr id="47" name="群組 46">
            <a:extLst>
              <a:ext uri="{FF2B5EF4-FFF2-40B4-BE49-F238E27FC236}">
                <a16:creationId xmlns:a16="http://schemas.microsoft.com/office/drawing/2014/main" id="{9871BDE8-E138-4855-8D9A-57DFDB31445B}"/>
              </a:ext>
            </a:extLst>
          </p:cNvPr>
          <p:cNvGrpSpPr/>
          <p:nvPr/>
        </p:nvGrpSpPr>
        <p:grpSpPr>
          <a:xfrm>
            <a:off x="216274" y="2390557"/>
            <a:ext cx="671406" cy="656711"/>
            <a:chOff x="4968965" y="1527844"/>
            <a:chExt cx="896137" cy="876524"/>
          </a:xfrm>
        </p:grpSpPr>
        <p:sp>
          <p:nvSpPr>
            <p:cNvPr id="48" name="橢圓 47">
              <a:extLst>
                <a:ext uri="{FF2B5EF4-FFF2-40B4-BE49-F238E27FC236}">
                  <a16:creationId xmlns:a16="http://schemas.microsoft.com/office/drawing/2014/main" id="{541ACEA7-CC60-4706-AB6B-19B6BCB3CAAA}"/>
                </a:ext>
              </a:extLst>
            </p:cNvPr>
            <p:cNvSpPr/>
            <p:nvPr/>
          </p:nvSpPr>
          <p:spPr>
            <a:xfrm>
              <a:off x="4968965" y="1527844"/>
              <a:ext cx="876524" cy="876524"/>
            </a:xfrm>
            <a:prstGeom prst="ellipse">
              <a:avLst/>
            </a:prstGeom>
            <a:noFill/>
            <a:ln w="28575">
              <a:solidFill>
                <a:srgbClr val="1C3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9" name="圖片 48">
              <a:extLst>
                <a:ext uri="{FF2B5EF4-FFF2-40B4-BE49-F238E27FC236}">
                  <a16:creationId xmlns:a16="http://schemas.microsoft.com/office/drawing/2014/main" id="{93DAEDB7-C6CD-4802-9F8B-B7E9B812E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579" y="1546853"/>
              <a:ext cx="876523" cy="836787"/>
            </a:xfrm>
            <a:prstGeom prst="rect">
              <a:avLst/>
            </a:prstGeom>
          </p:spPr>
        </p:pic>
      </p:grpSp>
    </p:spTree>
    <p:extLst>
      <p:ext uri="{BB962C8B-B14F-4D97-AF65-F5344CB8AC3E}">
        <p14:creationId xmlns:p14="http://schemas.microsoft.com/office/powerpoint/2010/main" val="1534606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圖: 準備作業 5">
            <a:extLst>
              <a:ext uri="{FF2B5EF4-FFF2-40B4-BE49-F238E27FC236}">
                <a16:creationId xmlns:a16="http://schemas.microsoft.com/office/drawing/2014/main" id="{F39514F7-A163-4011-9FC7-655B3157263B}"/>
              </a:ext>
            </a:extLst>
          </p:cNvPr>
          <p:cNvSpPr/>
          <p:nvPr/>
        </p:nvSpPr>
        <p:spPr>
          <a:xfrm>
            <a:off x="2933580" y="3409630"/>
            <a:ext cx="1150882" cy="657492"/>
          </a:xfrm>
          <a:prstGeom prst="flowChartPreparation">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34553AE6-2479-4501-9796-6AA9A227F1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968" b="20175"/>
          <a:stretch/>
        </p:blipFill>
        <p:spPr>
          <a:xfrm>
            <a:off x="3104133" y="3380369"/>
            <a:ext cx="860987" cy="631277"/>
          </a:xfrm>
          <a:prstGeom prst="rect">
            <a:avLst/>
          </a:prstGeom>
        </p:spPr>
      </p:pic>
      <p:pic>
        <p:nvPicPr>
          <p:cNvPr id="11" name="圖片 10">
            <a:extLst>
              <a:ext uri="{FF2B5EF4-FFF2-40B4-BE49-F238E27FC236}">
                <a16:creationId xmlns:a16="http://schemas.microsoft.com/office/drawing/2014/main" id="{FE539B34-E333-4982-9E59-CFB4D5B41613}"/>
              </a:ext>
            </a:extLst>
          </p:cNvPr>
          <p:cNvPicPr>
            <a:picLocks noChangeAspect="1"/>
          </p:cNvPicPr>
          <p:nvPr/>
        </p:nvPicPr>
        <p:blipFill>
          <a:blip r:embed="rId4"/>
          <a:stretch>
            <a:fillRect/>
          </a:stretch>
        </p:blipFill>
        <p:spPr>
          <a:xfrm>
            <a:off x="5043017" y="1395416"/>
            <a:ext cx="3904230" cy="4601183"/>
          </a:xfrm>
          <a:prstGeom prst="rect">
            <a:avLst/>
          </a:prstGeom>
          <a:ln>
            <a:solidFill>
              <a:schemeClr val="tx1"/>
            </a:solidFill>
          </a:ln>
        </p:spPr>
      </p:pic>
      <p:pic>
        <p:nvPicPr>
          <p:cNvPr id="4" name="圖片 3">
            <a:extLst>
              <a:ext uri="{FF2B5EF4-FFF2-40B4-BE49-F238E27FC236}">
                <a16:creationId xmlns:a16="http://schemas.microsoft.com/office/drawing/2014/main" id="{3DEC9F28-55D7-4AD0-826D-BAFEAE164889}"/>
              </a:ext>
            </a:extLst>
          </p:cNvPr>
          <p:cNvPicPr>
            <a:picLocks noChangeAspect="1"/>
          </p:cNvPicPr>
          <p:nvPr/>
        </p:nvPicPr>
        <p:blipFill>
          <a:blip r:embed="rId5"/>
          <a:stretch>
            <a:fillRect/>
          </a:stretch>
        </p:blipFill>
        <p:spPr>
          <a:xfrm>
            <a:off x="6276561" y="1265197"/>
            <a:ext cx="2700000" cy="4802400"/>
          </a:xfrm>
          <a:prstGeom prst="rect">
            <a:avLst/>
          </a:prstGeom>
          <a:ln w="25400">
            <a:solidFill>
              <a:srgbClr val="0070C0"/>
            </a:solidFill>
          </a:ln>
        </p:spPr>
      </p:pic>
      <p:sp>
        <p:nvSpPr>
          <p:cNvPr id="5" name="矩形 4">
            <a:extLst>
              <a:ext uri="{FF2B5EF4-FFF2-40B4-BE49-F238E27FC236}">
                <a16:creationId xmlns:a16="http://schemas.microsoft.com/office/drawing/2014/main" id="{4191B23E-9F62-462E-A0A3-602A5FC20C23}"/>
              </a:ext>
            </a:extLst>
          </p:cNvPr>
          <p:cNvSpPr/>
          <p:nvPr/>
        </p:nvSpPr>
        <p:spPr>
          <a:xfrm>
            <a:off x="8136953" y="1831139"/>
            <a:ext cx="810294" cy="223520"/>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E5B1010A-3C32-4027-B397-D1C7B1A5DC2E}"/>
              </a:ext>
            </a:extLst>
          </p:cNvPr>
          <p:cNvSpPr/>
          <p:nvPr/>
        </p:nvSpPr>
        <p:spPr>
          <a:xfrm>
            <a:off x="6556495" y="2120120"/>
            <a:ext cx="1088020" cy="231494"/>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5A389297-9BEE-4835-8775-B7855607610C}"/>
              </a:ext>
            </a:extLst>
          </p:cNvPr>
          <p:cNvSpPr/>
          <p:nvPr/>
        </p:nvSpPr>
        <p:spPr>
          <a:xfrm>
            <a:off x="8304657" y="2425500"/>
            <a:ext cx="671904" cy="259080"/>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接點: 弧形 15">
            <a:extLst>
              <a:ext uri="{FF2B5EF4-FFF2-40B4-BE49-F238E27FC236}">
                <a16:creationId xmlns:a16="http://schemas.microsoft.com/office/drawing/2014/main" id="{8F2AE63E-8FB6-40A2-B2A8-71D0F4191876}"/>
              </a:ext>
            </a:extLst>
          </p:cNvPr>
          <p:cNvCxnSpPr>
            <a:stCxn id="5" idx="1"/>
          </p:cNvCxnSpPr>
          <p:nvPr/>
        </p:nvCxnSpPr>
        <p:spPr>
          <a:xfrm rot="10800000" flipV="1">
            <a:off x="7711313" y="1942898"/>
            <a:ext cx="425640" cy="177221"/>
          </a:xfrm>
          <a:prstGeom prst="curvedConnector3">
            <a:avLst/>
          </a:prstGeom>
          <a:ln w="539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接點: 弧形 16">
            <a:extLst>
              <a:ext uri="{FF2B5EF4-FFF2-40B4-BE49-F238E27FC236}">
                <a16:creationId xmlns:a16="http://schemas.microsoft.com/office/drawing/2014/main" id="{67AD5545-B71C-4F02-89C7-D97A83981B04}"/>
              </a:ext>
            </a:extLst>
          </p:cNvPr>
          <p:cNvCxnSpPr>
            <a:cxnSpLocks/>
            <a:endCxn id="14" idx="1"/>
          </p:cNvCxnSpPr>
          <p:nvPr/>
        </p:nvCxnSpPr>
        <p:spPr>
          <a:xfrm>
            <a:off x="6918833" y="2351614"/>
            <a:ext cx="1385824" cy="203426"/>
          </a:xfrm>
          <a:prstGeom prst="curvedConnector3">
            <a:avLst/>
          </a:prstGeom>
          <a:ln w="539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接點: 弧形 19">
            <a:extLst>
              <a:ext uri="{FF2B5EF4-FFF2-40B4-BE49-F238E27FC236}">
                <a16:creationId xmlns:a16="http://schemas.microsoft.com/office/drawing/2014/main" id="{F9B867C6-7CAD-451B-851E-74D22F1D8CF0}"/>
              </a:ext>
            </a:extLst>
          </p:cNvPr>
          <p:cNvCxnSpPr>
            <a:cxnSpLocks/>
          </p:cNvCxnSpPr>
          <p:nvPr/>
        </p:nvCxnSpPr>
        <p:spPr>
          <a:xfrm rot="10800000" flipV="1">
            <a:off x="8022787" y="2684580"/>
            <a:ext cx="737039" cy="593096"/>
          </a:xfrm>
          <a:prstGeom prst="curvedConnector3">
            <a:avLst>
              <a:gd name="adj1" fmla="val 50000"/>
            </a:avLst>
          </a:prstGeom>
          <a:ln w="539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38DFAAF7-E2E0-4C24-8D76-E0F05CCB71AA}"/>
              </a:ext>
            </a:extLst>
          </p:cNvPr>
          <p:cNvSpPr txBox="1"/>
          <p:nvPr/>
        </p:nvSpPr>
        <p:spPr>
          <a:xfrm>
            <a:off x="471317" y="324642"/>
            <a:ext cx="5363425" cy="523220"/>
          </a:xfrm>
          <a:prstGeom prst="rect">
            <a:avLst/>
          </a:prstGeom>
          <a:noFill/>
        </p:spPr>
        <p:txBody>
          <a:bodyPr wrap="square" rtlCol="0">
            <a:spAutoFit/>
          </a:bodyPr>
          <a:lstStyle/>
          <a:p>
            <a:r>
              <a:rPr lang="zh-TW" altLang="en-US" sz="2800" b="1" dirty="0">
                <a:solidFill>
                  <a:srgbClr val="333F50"/>
                </a:solidFill>
                <a:latin typeface="微軟正黑體" panose="020B0604030504040204" pitchFamily="34" charset="-120"/>
                <a:ea typeface="微軟正黑體" panose="020B0604030504040204" pitchFamily="34" charset="-120"/>
              </a:rPr>
              <a:t>推薦展示 </a:t>
            </a:r>
            <a:r>
              <a:rPr lang="en-US" altLang="zh-TW" sz="2800" b="1" dirty="0">
                <a:solidFill>
                  <a:srgbClr val="333F50"/>
                </a:solidFill>
                <a:latin typeface="微軟正黑體" panose="020B0604030504040204" pitchFamily="34" charset="-120"/>
                <a:ea typeface="微軟正黑體" panose="020B0604030504040204" pitchFamily="34" charset="-120"/>
              </a:rPr>
              <a:t>- </a:t>
            </a:r>
            <a:r>
              <a:rPr lang="en-US" altLang="zh-TW"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rPr>
              <a:t>Flex Message</a:t>
            </a:r>
            <a:endParaRPr lang="zh-TW" altLang="en-US" sz="2800" b="1" dirty="0">
              <a:solidFill>
                <a:srgbClr val="333F50"/>
              </a:solidFill>
              <a:latin typeface="Helvetica" panose="020B0604020202020204" pitchFamily="34" charset="0"/>
              <a:ea typeface="微軟正黑體" panose="020B0604030504040204" pitchFamily="34" charset="-120"/>
              <a:cs typeface="Helvetica" panose="020B0604020202020204" pitchFamily="34" charset="0"/>
            </a:endParaRPr>
          </a:p>
        </p:txBody>
      </p:sp>
      <p:cxnSp>
        <p:nvCxnSpPr>
          <p:cNvPr id="22" name="直線單箭頭接點 21">
            <a:extLst>
              <a:ext uri="{FF2B5EF4-FFF2-40B4-BE49-F238E27FC236}">
                <a16:creationId xmlns:a16="http://schemas.microsoft.com/office/drawing/2014/main" id="{8D84BC22-6660-49CC-8F6E-27F8948345C7}"/>
              </a:ext>
            </a:extLst>
          </p:cNvPr>
          <p:cNvCxnSpPr>
            <a:cxnSpLocks/>
          </p:cNvCxnSpPr>
          <p:nvPr/>
        </p:nvCxnSpPr>
        <p:spPr>
          <a:xfrm>
            <a:off x="4408184" y="3739460"/>
            <a:ext cx="329067" cy="0"/>
          </a:xfrm>
          <a:prstGeom prst="straightConnector1">
            <a:avLst/>
          </a:prstGeom>
          <a:ln w="69850">
            <a:solidFill>
              <a:srgbClr val="0070C0"/>
            </a:solidFill>
            <a:tailEnd type="triangle"/>
          </a:ln>
        </p:spPr>
        <p:style>
          <a:lnRef idx="3">
            <a:schemeClr val="dk1"/>
          </a:lnRef>
          <a:fillRef idx="0">
            <a:schemeClr val="dk1"/>
          </a:fillRef>
          <a:effectRef idx="2">
            <a:schemeClr val="dk1"/>
          </a:effectRef>
          <a:fontRef idx="minor">
            <a:schemeClr val="tx1"/>
          </a:fontRef>
        </p:style>
      </p:cxnSp>
      <p:grpSp>
        <p:nvGrpSpPr>
          <p:cNvPr id="15" name="群組 14">
            <a:extLst>
              <a:ext uri="{FF2B5EF4-FFF2-40B4-BE49-F238E27FC236}">
                <a16:creationId xmlns:a16="http://schemas.microsoft.com/office/drawing/2014/main" id="{E6A8CCAD-1DBE-4E0D-8C73-4F205BFE99B2}"/>
              </a:ext>
            </a:extLst>
          </p:cNvPr>
          <p:cNvGrpSpPr/>
          <p:nvPr/>
        </p:nvGrpSpPr>
        <p:grpSpPr>
          <a:xfrm>
            <a:off x="6050113" y="261142"/>
            <a:ext cx="3817787" cy="619904"/>
            <a:chOff x="6050113" y="261142"/>
            <a:chExt cx="3817787" cy="619904"/>
          </a:xfrm>
        </p:grpSpPr>
        <p:sp>
          <p:nvSpPr>
            <p:cNvPr id="18" name="矩形: 圓角 17">
              <a:extLst>
                <a:ext uri="{FF2B5EF4-FFF2-40B4-BE49-F238E27FC236}">
                  <a16:creationId xmlns:a16="http://schemas.microsoft.com/office/drawing/2014/main" id="{A4625078-CAA6-4510-A1AD-2732F693F892}"/>
                </a:ext>
              </a:extLst>
            </p:cNvPr>
            <p:cNvSpPr/>
            <p:nvPr/>
          </p:nvSpPr>
          <p:spPr>
            <a:xfrm>
              <a:off x="6315613" y="261142"/>
              <a:ext cx="3552287" cy="586720"/>
            </a:xfrm>
            <a:prstGeom prst="roundRect">
              <a:avLst>
                <a:gd name="adj" fmla="val 5481"/>
              </a:avLst>
            </a:prstGeom>
            <a:solidFill>
              <a:schemeClr val="bg1">
                <a:lumMod val="95000"/>
              </a:schemeClr>
            </a:solidFill>
            <a:ln>
              <a:noFill/>
            </a:ln>
            <a:effectLst>
              <a:outerShdw blurRad="215900" dist="762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61C1D4D-4561-46FA-A431-DE30B6DAD16E}"/>
                </a:ext>
              </a:extLst>
            </p:cNvPr>
            <p:cNvSpPr/>
            <p:nvPr/>
          </p:nvSpPr>
          <p:spPr>
            <a:xfrm>
              <a:off x="6651722" y="473427"/>
              <a:ext cx="2952287" cy="45719"/>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進度條">
              <a:extLst>
                <a:ext uri="{FF2B5EF4-FFF2-40B4-BE49-F238E27FC236}">
                  <a16:creationId xmlns:a16="http://schemas.microsoft.com/office/drawing/2014/main" id="{13CEC231-6D3F-4F6B-A1E1-E8B67E8B76DD}"/>
                </a:ext>
              </a:extLst>
            </p:cNvPr>
            <p:cNvSpPr/>
            <p:nvPr/>
          </p:nvSpPr>
          <p:spPr>
            <a:xfrm>
              <a:off x="6659342" y="473427"/>
              <a:ext cx="355024" cy="45719"/>
            </a:xfrm>
            <a:prstGeom prst="rect">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C156AC05-B2E5-41F9-97B7-219C286F5342}"/>
                </a:ext>
              </a:extLst>
            </p:cNvPr>
            <p:cNvSpPr/>
            <p:nvPr/>
          </p:nvSpPr>
          <p:spPr>
            <a:xfrm>
              <a:off x="6501423" y="339882"/>
              <a:ext cx="297572" cy="297572"/>
            </a:xfrm>
            <a:prstGeom prst="ellipse">
              <a:avLst/>
            </a:prstGeom>
            <a:solidFill>
              <a:srgbClr val="209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8B6808C6-E3BD-4DD2-BEE6-5CD8D8D6A551}"/>
                </a:ext>
              </a:extLst>
            </p:cNvPr>
            <p:cNvSpPr/>
            <p:nvPr/>
          </p:nvSpPr>
          <p:spPr>
            <a:xfrm>
              <a:off x="696357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A4585369-70C9-49B0-B19D-5027A234EA73}"/>
                </a:ext>
              </a:extLst>
            </p:cNvPr>
            <p:cNvSpPr/>
            <p:nvPr/>
          </p:nvSpPr>
          <p:spPr>
            <a:xfrm>
              <a:off x="7276933"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B3372A97-9077-4A57-9D97-263B54A65FAF}"/>
                </a:ext>
              </a:extLst>
            </p:cNvPr>
            <p:cNvSpPr/>
            <p:nvPr/>
          </p:nvSpPr>
          <p:spPr>
            <a:xfrm>
              <a:off x="7590295"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7F702272-7891-4871-8D0B-594C5E5BF53B}"/>
                </a:ext>
              </a:extLst>
            </p:cNvPr>
            <p:cNvSpPr/>
            <p:nvPr/>
          </p:nvSpPr>
          <p:spPr>
            <a:xfrm>
              <a:off x="7903657"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B39AB876-CDD8-4C13-AD23-2965FE775DF3}"/>
                </a:ext>
              </a:extLst>
            </p:cNvPr>
            <p:cNvSpPr/>
            <p:nvPr/>
          </p:nvSpPr>
          <p:spPr>
            <a:xfrm>
              <a:off x="8217019"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53D57FE9-DA61-4982-9722-81AB533C67FA}"/>
                </a:ext>
              </a:extLst>
            </p:cNvPr>
            <p:cNvSpPr/>
            <p:nvPr/>
          </p:nvSpPr>
          <p:spPr>
            <a:xfrm>
              <a:off x="8530381" y="411735"/>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C6CF87E2-B986-415D-952C-85FBB72BACE2}"/>
                </a:ext>
              </a:extLst>
            </p:cNvPr>
            <p:cNvSpPr/>
            <p:nvPr/>
          </p:nvSpPr>
          <p:spPr>
            <a:xfrm>
              <a:off x="8843743"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57EF9B44-475D-47B7-B6F8-4AE9EEC43836}"/>
                </a:ext>
              </a:extLst>
            </p:cNvPr>
            <p:cNvSpPr/>
            <p:nvPr/>
          </p:nvSpPr>
          <p:spPr>
            <a:xfrm>
              <a:off x="9157105"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28F058CC-9E79-47A1-B81C-2603C7ED3FAA}"/>
                </a:ext>
              </a:extLst>
            </p:cNvPr>
            <p:cNvSpPr/>
            <p:nvPr/>
          </p:nvSpPr>
          <p:spPr>
            <a:xfrm>
              <a:off x="9470464" y="424349"/>
              <a:ext cx="148786" cy="148786"/>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標題 5">
              <a:extLst>
                <a:ext uri="{FF2B5EF4-FFF2-40B4-BE49-F238E27FC236}">
                  <a16:creationId xmlns:a16="http://schemas.microsoft.com/office/drawing/2014/main" id="{C604F6D0-DC55-4B52-B4E7-78362A80BD71}"/>
                </a:ext>
              </a:extLst>
            </p:cNvPr>
            <p:cNvSpPr txBox="1">
              <a:spLocks/>
            </p:cNvSpPr>
            <p:nvPr/>
          </p:nvSpPr>
          <p:spPr>
            <a:xfrm>
              <a:off x="6050113" y="360326"/>
              <a:ext cx="1219200" cy="46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rPr>
                <a:t>01</a:t>
              </a:r>
              <a:endParaRPr lang="zh-TW" altLang="en-US" sz="1400" b="1" dirty="0">
                <a:solidFill>
                  <a:schemeClr val="bg1"/>
                </a:solidFill>
                <a:latin typeface="Helvetica" panose="020B0604020202020204" pitchFamily="34" charset="0"/>
                <a:ea typeface="微軟正黑體" panose="020B0604030504040204" pitchFamily="34" charset="-120"/>
                <a:cs typeface="Helvetica" panose="020B0604020202020204" pitchFamily="34" charset="0"/>
              </a:endParaRPr>
            </a:p>
          </p:txBody>
        </p:sp>
        <p:sp>
          <p:nvSpPr>
            <p:cNvPr id="35" name="標題 5">
              <a:extLst>
                <a:ext uri="{FF2B5EF4-FFF2-40B4-BE49-F238E27FC236}">
                  <a16:creationId xmlns:a16="http://schemas.microsoft.com/office/drawing/2014/main" id="{93559178-024B-4476-A86A-17ABDC80AC90}"/>
                </a:ext>
              </a:extLst>
            </p:cNvPr>
            <p:cNvSpPr txBox="1">
              <a:spLocks/>
            </p:cNvSpPr>
            <p:nvPr/>
          </p:nvSpPr>
          <p:spPr>
            <a:xfrm>
              <a:off x="6290512" y="616846"/>
              <a:ext cx="747171" cy="264200"/>
            </a:xfrm>
            <a:prstGeom prst="rect">
              <a:avLst/>
            </a:prstGeom>
          </p:spPr>
          <p:txBody>
            <a:bodyPr>
              <a:normAutofit/>
            </a:bodyPr>
            <a:lstStyle>
              <a:defPPr>
                <a:defRPr lang="zh-TW"/>
              </a:defPPr>
              <a:lvl1pPr>
                <a:lnSpc>
                  <a:spcPct val="90000"/>
                </a:lnSpc>
                <a:spcBef>
                  <a:spcPct val="0"/>
                </a:spcBef>
                <a:buNone/>
                <a:defRPr sz="2400" b="1">
                  <a:solidFill>
                    <a:srgbClr val="0070C0"/>
                  </a:solidFill>
                  <a:latin typeface="微軟正黑體" panose="020B0604030504040204" pitchFamily="34" charset="-120"/>
                  <a:ea typeface="微軟正黑體" panose="020B0604030504040204" pitchFamily="34" charset="-120"/>
                  <a:cs typeface="+mj-cs"/>
                </a:defRPr>
              </a:lvl1pPr>
            </a:lstStyle>
            <a:p>
              <a:pPr algn="ctr"/>
              <a:r>
                <a:rPr lang="zh-TW" altLang="en-US" sz="1200" dirty="0"/>
                <a:t>顧客端</a:t>
              </a:r>
            </a:p>
          </p:txBody>
        </p:sp>
      </p:grpSp>
      <p:sp>
        <p:nvSpPr>
          <p:cNvPr id="2" name="投影片編號版面配置區 1">
            <a:extLst>
              <a:ext uri="{FF2B5EF4-FFF2-40B4-BE49-F238E27FC236}">
                <a16:creationId xmlns:a16="http://schemas.microsoft.com/office/drawing/2014/main" id="{6C5E9D1C-DD06-4B2B-8D6B-7A81F9E78CEB}"/>
              </a:ext>
            </a:extLst>
          </p:cNvPr>
          <p:cNvSpPr>
            <a:spLocks noGrp="1"/>
          </p:cNvSpPr>
          <p:nvPr>
            <p:ph type="sldNum" sz="quarter" idx="12"/>
          </p:nvPr>
        </p:nvSpPr>
        <p:spPr>
          <a:xfrm>
            <a:off x="9427534" y="6525104"/>
            <a:ext cx="2743200" cy="365125"/>
          </a:xfrm>
        </p:spPr>
        <p:txBody>
          <a:bodyPr/>
          <a:lstStyle/>
          <a:p>
            <a:fld id="{707EBC05-AD4A-43C3-A6DF-1409246104C0}" type="slidenum">
              <a:rPr lang="zh-TW" altLang="en-US" smtClean="0"/>
              <a:pPr/>
              <a:t>9</a:t>
            </a:fld>
            <a:endParaRPr lang="zh-TW" altLang="en-US" dirty="0"/>
          </a:p>
        </p:txBody>
      </p:sp>
    </p:spTree>
    <p:extLst>
      <p:ext uri="{BB962C8B-B14F-4D97-AF65-F5344CB8AC3E}">
        <p14:creationId xmlns:p14="http://schemas.microsoft.com/office/powerpoint/2010/main" val="3607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Helvetica"/>
        <a:ea typeface="微軟正黑體"/>
        <a:cs typeface=""/>
      </a:majorFont>
      <a:minorFont>
        <a:latin typeface="Helvetica"/>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TotalTime>
  <Words>6277</Words>
  <Application>Microsoft Office PowerPoint</Application>
  <PresentationFormat>寬螢幕</PresentationFormat>
  <Paragraphs>1306</Paragraphs>
  <Slides>85</Slides>
  <Notes>49</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85</vt:i4>
      </vt:variant>
    </vt:vector>
  </HeadingPairs>
  <TitlesOfParts>
    <vt:vector size="95" baseType="lpstr">
      <vt:lpstr>Helvetica</vt:lpstr>
      <vt:lpstr>Wingdings 2</vt:lpstr>
      <vt:lpstr>Calibri</vt:lpstr>
      <vt:lpstr>微軟正黑體</vt:lpstr>
      <vt:lpstr>Quattrocento Sans</vt:lpstr>
      <vt:lpstr>微軟正黑體</vt:lpstr>
      <vt:lpstr>Wingdings</vt:lpstr>
      <vt:lpstr>Arial</vt:lpstr>
      <vt:lpstr>Arial Black</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Kibana + Elasticsear + Logstash</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Tibame_user</dc:creator>
  <cp:lastModifiedBy>Chris Hsu</cp:lastModifiedBy>
  <cp:revision>32</cp:revision>
  <dcterms:created xsi:type="dcterms:W3CDTF">2021-09-02T02:30:36Z</dcterms:created>
  <dcterms:modified xsi:type="dcterms:W3CDTF">2021-09-04T09:01:07Z</dcterms:modified>
</cp:coreProperties>
</file>